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 id="2147483672" r:id="rId7"/>
    <p:sldMasterId id="2147483691" r:id="rId8"/>
    <p:sldMasterId id="2147483733" r:id="rId9"/>
  </p:sldMasterIdLst>
  <p:notesMasterIdLst>
    <p:notesMasterId r:id="rId83"/>
  </p:notesMasterIdLst>
  <p:sldIdLst>
    <p:sldId id="256" r:id="rId10"/>
    <p:sldId id="257" r:id="rId11"/>
    <p:sldId id="4811" r:id="rId12"/>
    <p:sldId id="284" r:id="rId13"/>
    <p:sldId id="4809" r:id="rId14"/>
    <p:sldId id="4707" r:id="rId15"/>
    <p:sldId id="4810" r:id="rId16"/>
    <p:sldId id="282" r:id="rId17"/>
    <p:sldId id="263" r:id="rId18"/>
    <p:sldId id="741" r:id="rId19"/>
    <p:sldId id="360" r:id="rId20"/>
    <p:sldId id="4732" r:id="rId21"/>
    <p:sldId id="4733" r:id="rId22"/>
    <p:sldId id="373" r:id="rId23"/>
    <p:sldId id="4813" r:id="rId24"/>
    <p:sldId id="374" r:id="rId25"/>
    <p:sldId id="497" r:id="rId26"/>
    <p:sldId id="1564" r:id="rId27"/>
    <p:sldId id="1565" r:id="rId28"/>
    <p:sldId id="815" r:id="rId29"/>
    <p:sldId id="816" r:id="rId30"/>
    <p:sldId id="817" r:id="rId31"/>
    <p:sldId id="1559" r:id="rId32"/>
    <p:sldId id="4465" r:id="rId33"/>
    <p:sldId id="1563" r:id="rId34"/>
    <p:sldId id="1569" r:id="rId35"/>
    <p:sldId id="526" r:id="rId36"/>
    <p:sldId id="498" r:id="rId37"/>
    <p:sldId id="499" r:id="rId38"/>
    <p:sldId id="500" r:id="rId39"/>
    <p:sldId id="501" r:id="rId40"/>
    <p:sldId id="502" r:id="rId41"/>
    <p:sldId id="503" r:id="rId42"/>
    <p:sldId id="504" r:id="rId43"/>
    <p:sldId id="527" r:id="rId44"/>
    <p:sldId id="528" r:id="rId45"/>
    <p:sldId id="529" r:id="rId46"/>
    <p:sldId id="530" r:id="rId47"/>
    <p:sldId id="531" r:id="rId48"/>
    <p:sldId id="532" r:id="rId49"/>
    <p:sldId id="533" r:id="rId50"/>
    <p:sldId id="534" r:id="rId51"/>
    <p:sldId id="535" r:id="rId52"/>
    <p:sldId id="538" r:id="rId53"/>
    <p:sldId id="539" r:id="rId54"/>
    <p:sldId id="987" r:id="rId55"/>
    <p:sldId id="550" r:id="rId56"/>
    <p:sldId id="549" r:id="rId57"/>
    <p:sldId id="4463" r:id="rId58"/>
    <p:sldId id="985" r:id="rId59"/>
    <p:sldId id="540" r:id="rId60"/>
    <p:sldId id="548" r:id="rId61"/>
    <p:sldId id="4464" r:id="rId62"/>
    <p:sldId id="4735" r:id="rId63"/>
    <p:sldId id="4812" r:id="rId64"/>
    <p:sldId id="261" r:id="rId65"/>
    <p:sldId id="4814" r:id="rId66"/>
    <p:sldId id="4806" r:id="rId67"/>
    <p:sldId id="4789" r:id="rId68"/>
    <p:sldId id="259" r:id="rId69"/>
    <p:sldId id="4790" r:id="rId70"/>
    <p:sldId id="4791" r:id="rId71"/>
    <p:sldId id="4792" r:id="rId72"/>
    <p:sldId id="4793" r:id="rId73"/>
    <p:sldId id="4802" r:id="rId74"/>
    <p:sldId id="4782" r:id="rId75"/>
    <p:sldId id="4803" r:id="rId76"/>
    <p:sldId id="4804" r:id="rId77"/>
    <p:sldId id="4805" r:id="rId78"/>
    <p:sldId id="4815" r:id="rId79"/>
    <p:sldId id="4807" r:id="rId80"/>
    <p:sldId id="312" r:id="rId81"/>
    <p:sldId id="311" r:id="rId8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3FC3C1-C7C7-4CEE-BDD9-ED735E1601B7}">
          <p14:sldIdLst>
            <p14:sldId id="256"/>
            <p14:sldId id="257"/>
            <p14:sldId id="4811"/>
            <p14:sldId id="284"/>
            <p14:sldId id="4809"/>
            <p14:sldId id="4707"/>
            <p14:sldId id="4810"/>
            <p14:sldId id="282"/>
            <p14:sldId id="263"/>
            <p14:sldId id="741"/>
            <p14:sldId id="360"/>
            <p14:sldId id="4732"/>
            <p14:sldId id="4733"/>
          </p14:sldIdLst>
        </p14:section>
        <p14:section name="Untitled Section" id="{1C800D76-3C72-4CB3-9FC9-AADDB526D820}">
          <p14:sldIdLst>
            <p14:sldId id="373"/>
            <p14:sldId id="4813"/>
            <p14:sldId id="374"/>
            <p14:sldId id="497"/>
            <p14:sldId id="1564"/>
            <p14:sldId id="1565"/>
            <p14:sldId id="815"/>
            <p14:sldId id="816"/>
            <p14:sldId id="817"/>
            <p14:sldId id="1559"/>
            <p14:sldId id="4465"/>
            <p14:sldId id="1563"/>
            <p14:sldId id="1569"/>
            <p14:sldId id="526"/>
            <p14:sldId id="498"/>
            <p14:sldId id="499"/>
            <p14:sldId id="500"/>
            <p14:sldId id="501"/>
            <p14:sldId id="502"/>
            <p14:sldId id="503"/>
            <p14:sldId id="504"/>
            <p14:sldId id="527"/>
            <p14:sldId id="528"/>
            <p14:sldId id="529"/>
            <p14:sldId id="530"/>
            <p14:sldId id="531"/>
            <p14:sldId id="532"/>
            <p14:sldId id="533"/>
            <p14:sldId id="534"/>
            <p14:sldId id="535"/>
            <p14:sldId id="538"/>
            <p14:sldId id="539"/>
            <p14:sldId id="987"/>
            <p14:sldId id="550"/>
            <p14:sldId id="549"/>
            <p14:sldId id="4463"/>
            <p14:sldId id="985"/>
            <p14:sldId id="540"/>
            <p14:sldId id="548"/>
            <p14:sldId id="4464"/>
            <p14:sldId id="4735"/>
            <p14:sldId id="4812"/>
            <p14:sldId id="261"/>
            <p14:sldId id="4814"/>
            <p14:sldId id="4806"/>
            <p14:sldId id="4789"/>
            <p14:sldId id="259"/>
            <p14:sldId id="4790"/>
            <p14:sldId id="4791"/>
            <p14:sldId id="4792"/>
            <p14:sldId id="4793"/>
            <p14:sldId id="4802"/>
            <p14:sldId id="4782"/>
            <p14:sldId id="4803"/>
            <p14:sldId id="4804"/>
            <p14:sldId id="4805"/>
            <p14:sldId id="4815"/>
          </p14:sldIdLst>
        </p14:section>
        <p14:section name="Instructions" id="{5EC75C8C-8851-4EC1-83E3-ADCB0283ABBC}">
          <p14:sldIdLst>
            <p14:sldId id="4807"/>
            <p14:sldId id="312"/>
            <p14:sldId id="311"/>
          </p14:sldIdLst>
        </p14:section>
      </p14:sectionLst>
    </p:ext>
    <p:ext uri="{EFAFB233-063F-42B5-8137-9DF3F51BA10A}">
      <p15:sldGuideLst xmlns:p15="http://schemas.microsoft.com/office/powerpoint/2012/main">
        <p15:guide id="1" orient="horz" pos="2160" userDrawn="1">
          <p15:clr>
            <a:srgbClr val="A4A3A4"/>
          </p15:clr>
        </p15:guide>
        <p15:guide id="2" pos="16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D60490-E778-5CCC-23FA-0BF530F44445}" name="Tiffany Bamford" initials="TB" userId="S::tiffany.bamford.5j@kyowakirin.com::5b7a303c-2fe5-4750-8bb0-94bb9b292f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amh O'Connor" initials="NO" lastIdx="2" clrIdx="0">
    <p:extLst>
      <p:ext uri="{19B8F6BF-5375-455C-9EA6-DF929625EA0E}">
        <p15:presenceInfo xmlns:p15="http://schemas.microsoft.com/office/powerpoint/2012/main" userId="S::Niamh.OConnor@globalservs.com::ae852993-6ba2-4ff1-8993-89ec199923cb" providerId="AD"/>
      </p:ext>
    </p:extLst>
  </p:cmAuthor>
  <p:cmAuthor id="2" name="LaySim See" initials="LS" lastIdx="2" clrIdx="1">
    <p:extLst>
      <p:ext uri="{19B8F6BF-5375-455C-9EA6-DF929625EA0E}">
        <p15:presenceInfo xmlns:p15="http://schemas.microsoft.com/office/powerpoint/2012/main" userId="S::laysim.see.59@kyowakirin.com::2a6d1c94-e7a7-4172-99e6-f604b320579e" providerId="AD"/>
      </p:ext>
    </p:extLst>
  </p:cmAuthor>
  <p:cmAuthor id="3" name="Anthony Earp" initials="AE" lastIdx="1" clrIdx="2">
    <p:extLst>
      <p:ext uri="{19B8F6BF-5375-455C-9EA6-DF929625EA0E}">
        <p15:presenceInfo xmlns:p15="http://schemas.microsoft.com/office/powerpoint/2012/main" userId="S::anthony.earp.m5@kyowakirin.com::ce40a060-f463-4e01-b990-71ac63009a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A"/>
    <a:srgbClr val="00B5DB"/>
    <a:srgbClr val="C5F5FF"/>
    <a:srgbClr val="535447"/>
    <a:srgbClr val="191349"/>
    <a:srgbClr val="FF6600"/>
    <a:srgbClr val="FFCC00"/>
    <a:srgbClr val="000000"/>
    <a:srgbClr val="60B9E1"/>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EFE25-8656-4704-B0B9-8349EFDDA5C5}" v="3" dt="2022-08-01T21:51:49.478"/>
    <p1510:client id="{88946489-0B45-D0A0-35B6-055AC7DA2C1D}" v="3" dt="2022-10-19T00:35:21.227"/>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16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commentAuthors" Target="commentAuthors.xml"/><Relationship Id="rId89" Type="http://schemas.microsoft.com/office/2016/11/relationships/changesInfo" Target="changesInfos/changesInfo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customXml" Target="../customXml/item5.xml"/><Relationship Id="rId90" Type="http://schemas.microsoft.com/office/2015/10/relationships/revisionInfo" Target="revisionInfo.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3.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2.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Earp" userId="S::anthony.earp.m5@kyowakirin.com::ce40a060-f463-4e01-b990-71ac63009a70" providerId="AD" clId="Web-{88946489-0B45-D0A0-35B6-055AC7DA2C1D}"/>
    <pc:docChg chg="sldOrd">
      <pc:chgData name="Anthony Earp" userId="S::anthony.earp.m5@kyowakirin.com::ce40a060-f463-4e01-b990-71ac63009a70" providerId="AD" clId="Web-{88946489-0B45-D0A0-35B6-055AC7DA2C1D}" dt="2022-10-19T00:35:21.227" v="2"/>
      <pc:docMkLst>
        <pc:docMk/>
      </pc:docMkLst>
      <pc:sldChg chg="ord">
        <pc:chgData name="Anthony Earp" userId="S::anthony.earp.m5@kyowakirin.com::ce40a060-f463-4e01-b990-71ac63009a70" providerId="AD" clId="Web-{88946489-0B45-D0A0-35B6-055AC7DA2C1D}" dt="2022-10-19T00:35:04.930" v="1"/>
        <pc:sldMkLst>
          <pc:docMk/>
          <pc:sldMk cId="1298199496" sldId="257"/>
        </pc:sldMkLst>
      </pc:sldChg>
      <pc:sldChg chg="ord">
        <pc:chgData name="Anthony Earp" userId="S::anthony.earp.m5@kyowakirin.com::ce40a060-f463-4e01-b990-71ac63009a70" providerId="AD" clId="Web-{88946489-0B45-D0A0-35B6-055AC7DA2C1D}" dt="2022-10-19T00:34:54.289" v="0"/>
        <pc:sldMkLst>
          <pc:docMk/>
          <pc:sldMk cId="31328569" sldId="284"/>
        </pc:sldMkLst>
      </pc:sldChg>
      <pc:sldChg chg="ord">
        <pc:chgData name="Anthony Earp" userId="S::anthony.earp.m5@kyowakirin.com::ce40a060-f463-4e01-b990-71ac63009a70" providerId="AD" clId="Web-{88946489-0B45-D0A0-35B6-055AC7DA2C1D}" dt="2022-10-19T00:35:21.227" v="2"/>
        <pc:sldMkLst>
          <pc:docMk/>
          <pc:sldMk cId="2732371496" sldId="481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_211_337C94F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_212_BA66219A.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_213_284D9810.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_214_55AB0A00.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_216_E9AC1910.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_216_E9AC1910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90417326330362"/>
          <c:y val="9.0273437615484453E-2"/>
          <c:w val="0.85668763539476178"/>
          <c:h val="0.75846084414538839"/>
        </c:manualLayout>
      </c:layout>
      <c:scatterChart>
        <c:scatterStyle val="lineMarker"/>
        <c:varyColors val="0"/>
        <c:ser>
          <c:idx val="2"/>
          <c:order val="2"/>
          <c:tx>
            <c:strRef>
              <c:f>Sheet1!$D$1</c:f>
              <c:strCache>
                <c:ptCount val="1"/>
                <c:pt idx="0">
                  <c:v>Pi/D &lt;5-yrs (N=12)</c:v>
                </c:pt>
              </c:strCache>
            </c:strRef>
          </c:tx>
          <c:spPr>
            <a:ln w="19050" cap="rnd">
              <a:solidFill>
                <a:srgbClr val="7030A0"/>
              </a:solidFill>
              <a:round/>
            </a:ln>
            <a:effectLst/>
          </c:spPr>
          <c:marker>
            <c:symbol val="triangle"/>
            <c:size val="8"/>
            <c:spPr>
              <a:solidFill>
                <a:srgbClr val="7030A0"/>
              </a:solidFill>
              <a:ln w="9525">
                <a:solidFill>
                  <a:srgbClr val="7030A0"/>
                </a:solidFill>
              </a:ln>
              <a:effectLst/>
            </c:spPr>
          </c:marker>
          <c:errBars>
            <c:errDir val="y"/>
            <c:errBarType val="both"/>
            <c:errValType val="cust"/>
            <c:noEndCap val="0"/>
            <c:plus>
              <c:numRef>
                <c:f>Sheet1!$K$2:$K$15</c:f>
                <c:numCache>
                  <c:formatCode>General</c:formatCode>
                  <c:ptCount val="14"/>
                  <c:pt idx="1">
                    <c:v>0.02</c:v>
                  </c:pt>
                  <c:pt idx="2">
                    <c:v>4.4999999999999998E-2</c:v>
                  </c:pt>
                  <c:pt idx="4">
                    <c:v>0.03</c:v>
                  </c:pt>
                  <c:pt idx="5">
                    <c:v>2.3E-2</c:v>
                  </c:pt>
                  <c:pt idx="7">
                    <c:v>2.9000000000000001E-2</c:v>
                  </c:pt>
                  <c:pt idx="8">
                    <c:v>3.4000000000000002E-2</c:v>
                  </c:pt>
                  <c:pt idx="9">
                    <c:v>3.5000000000000003E-2</c:v>
                  </c:pt>
                  <c:pt idx="11">
                    <c:v>3.1E-2</c:v>
                  </c:pt>
                  <c:pt idx="12">
                    <c:v>5.2999999999999999E-2</c:v>
                  </c:pt>
                  <c:pt idx="13">
                    <c:v>4.4999999999999998E-2</c:v>
                  </c:pt>
                </c:numCache>
              </c:numRef>
            </c:plus>
            <c:minus>
              <c:numRef>
                <c:f>Sheet1!$K$2:$K$15</c:f>
                <c:numCache>
                  <c:formatCode>General</c:formatCode>
                  <c:ptCount val="14"/>
                  <c:pt idx="1">
                    <c:v>0.02</c:v>
                  </c:pt>
                  <c:pt idx="2">
                    <c:v>4.4999999999999998E-2</c:v>
                  </c:pt>
                  <c:pt idx="4">
                    <c:v>0.03</c:v>
                  </c:pt>
                  <c:pt idx="5">
                    <c:v>2.3E-2</c:v>
                  </c:pt>
                  <c:pt idx="7">
                    <c:v>2.9000000000000001E-2</c:v>
                  </c:pt>
                  <c:pt idx="8">
                    <c:v>3.4000000000000002E-2</c:v>
                  </c:pt>
                  <c:pt idx="9">
                    <c:v>3.5000000000000003E-2</c:v>
                  </c:pt>
                  <c:pt idx="11">
                    <c:v>3.1E-2</c:v>
                  </c:pt>
                  <c:pt idx="12">
                    <c:v>5.2999999999999999E-2</c:v>
                  </c:pt>
                  <c:pt idx="13">
                    <c:v>4.4999999999999998E-2</c:v>
                  </c:pt>
                </c:numCache>
              </c:numRef>
            </c:minus>
            <c:spPr>
              <a:noFill/>
              <a:ln w="9525" cap="flat" cmpd="sng" algn="ctr">
                <a:solidFill>
                  <a:schemeClr val="tx1"/>
                </a:solidFill>
                <a:round/>
              </a:ln>
              <a:effectLst/>
            </c:spPr>
          </c:errBars>
          <c:xVal>
            <c:numRef>
              <c:f>Sheet1!$A$2:$A$15</c:f>
              <c:numCache>
                <c:formatCode>General</c:formatCode>
                <c:ptCount val="14"/>
                <c:pt idx="0">
                  <c:v>-4</c:v>
                </c:pt>
                <c:pt idx="1">
                  <c:v>0</c:v>
                </c:pt>
                <c:pt idx="2">
                  <c:v>1</c:v>
                </c:pt>
                <c:pt idx="3">
                  <c:v>2</c:v>
                </c:pt>
                <c:pt idx="4">
                  <c:v>4</c:v>
                </c:pt>
                <c:pt idx="5">
                  <c:v>8</c:v>
                </c:pt>
                <c:pt idx="6">
                  <c:v>12</c:v>
                </c:pt>
                <c:pt idx="7">
                  <c:v>16</c:v>
                </c:pt>
                <c:pt idx="8">
                  <c:v>24</c:v>
                </c:pt>
                <c:pt idx="9">
                  <c:v>32</c:v>
                </c:pt>
                <c:pt idx="10">
                  <c:v>33</c:v>
                </c:pt>
                <c:pt idx="11">
                  <c:v>40</c:v>
                </c:pt>
                <c:pt idx="12">
                  <c:v>52</c:v>
                </c:pt>
                <c:pt idx="13">
                  <c:v>64</c:v>
                </c:pt>
              </c:numCache>
            </c:numRef>
          </c:xVal>
          <c:yVal>
            <c:numRef>
              <c:f>Sheet1!$D$2:$D$15</c:f>
              <c:numCache>
                <c:formatCode>General</c:formatCode>
                <c:ptCount val="14"/>
                <c:pt idx="1">
                  <c:v>0.77</c:v>
                </c:pt>
                <c:pt idx="2">
                  <c:v>0.89</c:v>
                </c:pt>
                <c:pt idx="4">
                  <c:v>0.83</c:v>
                </c:pt>
                <c:pt idx="5">
                  <c:v>0.81</c:v>
                </c:pt>
                <c:pt idx="7">
                  <c:v>0.88</c:v>
                </c:pt>
                <c:pt idx="8">
                  <c:v>0.86</c:v>
                </c:pt>
                <c:pt idx="9">
                  <c:v>0.9</c:v>
                </c:pt>
                <c:pt idx="11">
                  <c:v>0.82</c:v>
                </c:pt>
                <c:pt idx="12">
                  <c:v>0.91</c:v>
                </c:pt>
                <c:pt idx="13">
                  <c:v>0.84</c:v>
                </c:pt>
              </c:numCache>
            </c:numRef>
          </c:yVal>
          <c:smooth val="0"/>
          <c:extLst>
            <c:ext xmlns:c16="http://schemas.microsoft.com/office/drawing/2014/chart" uri="{C3380CC4-5D6E-409C-BE32-E72D297353CC}">
              <c16:uniqueId val="{00000000-3B90-42C5-80BA-1FAEF942A248}"/>
            </c:ext>
          </c:extLst>
        </c:ser>
        <c:ser>
          <c:idx val="3"/>
          <c:order val="3"/>
          <c:tx>
            <c:strRef>
              <c:f>Sheet1!$E$1</c:f>
              <c:strCache>
                <c:ptCount val="1"/>
                <c:pt idx="0">
                  <c:v>Burosumab &lt;5-yrs (N=14)</c:v>
                </c:pt>
              </c:strCache>
            </c:strRef>
          </c:tx>
          <c:spPr>
            <a:ln w="19050" cap="rnd">
              <a:solidFill>
                <a:schemeClr val="accent1">
                  <a:lumMod val="50000"/>
                </a:schemeClr>
              </a:solidFill>
              <a:round/>
            </a:ln>
            <a:effectLst/>
          </c:spPr>
          <c:marker>
            <c:symbol val="triangle"/>
            <c:size val="8"/>
            <c:spPr>
              <a:solidFill>
                <a:schemeClr val="accent1">
                  <a:lumMod val="50000"/>
                </a:schemeClr>
              </a:solidFill>
              <a:ln w="9525">
                <a:solidFill>
                  <a:schemeClr val="accent1">
                    <a:lumMod val="50000"/>
                  </a:schemeClr>
                </a:solidFill>
              </a:ln>
              <a:effectLst/>
            </c:spPr>
          </c:marker>
          <c:errBars>
            <c:errDir val="y"/>
            <c:errBarType val="both"/>
            <c:errValType val="cust"/>
            <c:noEndCap val="0"/>
            <c:plus>
              <c:numRef>
                <c:f>Sheet1!$L$2:$L$15</c:f>
                <c:numCache>
                  <c:formatCode>General</c:formatCode>
                  <c:ptCount val="14"/>
                  <c:pt idx="1">
                    <c:v>1.9E-2</c:v>
                  </c:pt>
                  <c:pt idx="2">
                    <c:v>4.2000000000000003E-2</c:v>
                  </c:pt>
                  <c:pt idx="3">
                    <c:v>5.2999999999999999E-2</c:v>
                  </c:pt>
                  <c:pt idx="4">
                    <c:v>4.2000000000000003E-2</c:v>
                  </c:pt>
                  <c:pt idx="5">
                    <c:v>3.5000000000000003E-2</c:v>
                  </c:pt>
                  <c:pt idx="6">
                    <c:v>3.5999999999999997E-2</c:v>
                  </c:pt>
                  <c:pt idx="7">
                    <c:v>3.3000000000000002E-2</c:v>
                  </c:pt>
                  <c:pt idx="8">
                    <c:v>3.3000000000000002E-2</c:v>
                  </c:pt>
                  <c:pt idx="9">
                    <c:v>3.9E-2</c:v>
                  </c:pt>
                  <c:pt idx="10">
                    <c:v>4.5999999999999999E-2</c:v>
                  </c:pt>
                  <c:pt idx="11">
                    <c:v>4.1000000000000002E-2</c:v>
                  </c:pt>
                  <c:pt idx="12">
                    <c:v>3.6999999999999998E-2</c:v>
                  </c:pt>
                  <c:pt idx="13">
                    <c:v>3.1E-2</c:v>
                  </c:pt>
                </c:numCache>
              </c:numRef>
            </c:plus>
            <c:minus>
              <c:numRef>
                <c:f>Sheet1!$L$2:$L$15</c:f>
                <c:numCache>
                  <c:formatCode>General</c:formatCode>
                  <c:ptCount val="14"/>
                  <c:pt idx="1">
                    <c:v>1.9E-2</c:v>
                  </c:pt>
                  <c:pt idx="2">
                    <c:v>4.2000000000000003E-2</c:v>
                  </c:pt>
                  <c:pt idx="3">
                    <c:v>5.2999999999999999E-2</c:v>
                  </c:pt>
                  <c:pt idx="4">
                    <c:v>4.2000000000000003E-2</c:v>
                  </c:pt>
                  <c:pt idx="5">
                    <c:v>3.5000000000000003E-2</c:v>
                  </c:pt>
                  <c:pt idx="6">
                    <c:v>3.5999999999999997E-2</c:v>
                  </c:pt>
                  <c:pt idx="7">
                    <c:v>3.3000000000000002E-2</c:v>
                  </c:pt>
                  <c:pt idx="8">
                    <c:v>3.3000000000000002E-2</c:v>
                  </c:pt>
                  <c:pt idx="9">
                    <c:v>3.9E-2</c:v>
                  </c:pt>
                  <c:pt idx="10">
                    <c:v>4.5999999999999999E-2</c:v>
                  </c:pt>
                  <c:pt idx="11">
                    <c:v>4.1000000000000002E-2</c:v>
                  </c:pt>
                  <c:pt idx="12">
                    <c:v>3.6999999999999998E-2</c:v>
                  </c:pt>
                  <c:pt idx="13">
                    <c:v>3.1E-2</c:v>
                  </c:pt>
                </c:numCache>
              </c:numRef>
            </c:minus>
            <c:spPr>
              <a:noFill/>
              <a:ln w="9525" cap="flat" cmpd="sng" algn="ctr">
                <a:solidFill>
                  <a:schemeClr val="tx1"/>
                </a:solidFill>
                <a:round/>
              </a:ln>
              <a:effectLst/>
            </c:spPr>
          </c:errBars>
          <c:xVal>
            <c:numRef>
              <c:f>Sheet1!$A$2:$A$15</c:f>
              <c:numCache>
                <c:formatCode>General</c:formatCode>
                <c:ptCount val="14"/>
                <c:pt idx="0">
                  <c:v>-4</c:v>
                </c:pt>
                <c:pt idx="1">
                  <c:v>0</c:v>
                </c:pt>
                <c:pt idx="2">
                  <c:v>1</c:v>
                </c:pt>
                <c:pt idx="3">
                  <c:v>2</c:v>
                </c:pt>
                <c:pt idx="4">
                  <c:v>4</c:v>
                </c:pt>
                <c:pt idx="5">
                  <c:v>8</c:v>
                </c:pt>
                <c:pt idx="6">
                  <c:v>12</c:v>
                </c:pt>
                <c:pt idx="7">
                  <c:v>16</c:v>
                </c:pt>
                <c:pt idx="8">
                  <c:v>24</c:v>
                </c:pt>
                <c:pt idx="9">
                  <c:v>32</c:v>
                </c:pt>
                <c:pt idx="10">
                  <c:v>33</c:v>
                </c:pt>
                <c:pt idx="11">
                  <c:v>40</c:v>
                </c:pt>
                <c:pt idx="12">
                  <c:v>52</c:v>
                </c:pt>
                <c:pt idx="13">
                  <c:v>64</c:v>
                </c:pt>
              </c:numCache>
            </c:numRef>
          </c:xVal>
          <c:yVal>
            <c:numRef>
              <c:f>Sheet1!$E$2:$E$15</c:f>
              <c:numCache>
                <c:formatCode>General</c:formatCode>
                <c:ptCount val="14"/>
                <c:pt idx="1">
                  <c:v>0.82</c:v>
                </c:pt>
                <c:pt idx="2">
                  <c:v>1.1299999999999999</c:v>
                </c:pt>
                <c:pt idx="3">
                  <c:v>1.1000000000000001</c:v>
                </c:pt>
                <c:pt idx="4">
                  <c:v>1.18</c:v>
                </c:pt>
                <c:pt idx="5">
                  <c:v>1.08</c:v>
                </c:pt>
                <c:pt idx="6">
                  <c:v>1.1200000000000001</c:v>
                </c:pt>
                <c:pt idx="7">
                  <c:v>1.04</c:v>
                </c:pt>
                <c:pt idx="8">
                  <c:v>1.04</c:v>
                </c:pt>
                <c:pt idx="9">
                  <c:v>1.1000000000000001</c:v>
                </c:pt>
                <c:pt idx="10">
                  <c:v>1.2</c:v>
                </c:pt>
                <c:pt idx="11">
                  <c:v>1.07</c:v>
                </c:pt>
                <c:pt idx="12">
                  <c:v>1.08</c:v>
                </c:pt>
                <c:pt idx="13">
                  <c:v>1.06</c:v>
                </c:pt>
              </c:numCache>
            </c:numRef>
          </c:yVal>
          <c:smooth val="0"/>
          <c:extLst>
            <c:ext xmlns:c16="http://schemas.microsoft.com/office/drawing/2014/chart" uri="{C3380CC4-5D6E-409C-BE32-E72D297353CC}">
              <c16:uniqueId val="{00000001-3B90-42C5-80BA-1FAEF942A248}"/>
            </c:ext>
          </c:extLst>
        </c:ser>
        <c:ser>
          <c:idx val="4"/>
          <c:order val="4"/>
          <c:tx>
            <c:strRef>
              <c:f>Sheet1!$F$1</c:f>
              <c:strCache>
                <c:ptCount val="1"/>
                <c:pt idx="0">
                  <c:v>Pi/D ≥5-yrs (N=20)</c:v>
                </c:pt>
              </c:strCache>
            </c:strRef>
          </c:tx>
          <c:spPr>
            <a:ln w="19050" cap="rnd">
              <a:solidFill>
                <a:schemeClr val="accent4">
                  <a:lumMod val="60000"/>
                  <a:lumOff val="40000"/>
                </a:schemeClr>
              </a:solidFill>
              <a:round/>
            </a:ln>
            <a:effectLst/>
          </c:spPr>
          <c:marker>
            <c:symbol val="x"/>
            <c:size val="8"/>
            <c:spPr>
              <a:solidFill>
                <a:schemeClr val="accent4">
                  <a:lumMod val="60000"/>
                  <a:lumOff val="40000"/>
                </a:schemeClr>
              </a:solidFill>
              <a:ln w="9525">
                <a:solidFill>
                  <a:schemeClr val="accent4">
                    <a:lumMod val="60000"/>
                    <a:lumOff val="40000"/>
                  </a:schemeClr>
                </a:solidFill>
              </a:ln>
              <a:effectLst/>
            </c:spPr>
          </c:marker>
          <c:errBars>
            <c:errDir val="y"/>
            <c:errBarType val="both"/>
            <c:errValType val="cust"/>
            <c:noEndCap val="0"/>
            <c:plus>
              <c:numRef>
                <c:f>Sheet1!$M$2:$M$15</c:f>
                <c:numCache>
                  <c:formatCode>General</c:formatCode>
                  <c:ptCount val="14"/>
                  <c:pt idx="1">
                    <c:v>1.9E-2</c:v>
                  </c:pt>
                  <c:pt idx="2">
                    <c:v>2.1000000000000001E-2</c:v>
                  </c:pt>
                  <c:pt idx="4">
                    <c:v>2.4E-2</c:v>
                  </c:pt>
                  <c:pt idx="5">
                    <c:v>2.9000000000000001E-2</c:v>
                  </c:pt>
                  <c:pt idx="7">
                    <c:v>2.9000000000000001E-2</c:v>
                  </c:pt>
                  <c:pt idx="8">
                    <c:v>3.3000000000000002E-2</c:v>
                  </c:pt>
                  <c:pt idx="9">
                    <c:v>0.02</c:v>
                  </c:pt>
                  <c:pt idx="11">
                    <c:v>2.5999999999999999E-2</c:v>
                  </c:pt>
                  <c:pt idx="12">
                    <c:v>2.5999999999999999E-2</c:v>
                  </c:pt>
                  <c:pt idx="13">
                    <c:v>2.4E-2</c:v>
                  </c:pt>
                </c:numCache>
              </c:numRef>
            </c:plus>
            <c:minus>
              <c:numRef>
                <c:f>Sheet1!$M$2:$M$15</c:f>
                <c:numCache>
                  <c:formatCode>General</c:formatCode>
                  <c:ptCount val="14"/>
                  <c:pt idx="1">
                    <c:v>1.9E-2</c:v>
                  </c:pt>
                  <c:pt idx="2">
                    <c:v>2.1000000000000001E-2</c:v>
                  </c:pt>
                  <c:pt idx="4">
                    <c:v>2.4E-2</c:v>
                  </c:pt>
                  <c:pt idx="5">
                    <c:v>2.9000000000000001E-2</c:v>
                  </c:pt>
                  <c:pt idx="7">
                    <c:v>2.9000000000000001E-2</c:v>
                  </c:pt>
                  <c:pt idx="8">
                    <c:v>3.3000000000000002E-2</c:v>
                  </c:pt>
                  <c:pt idx="9">
                    <c:v>0.02</c:v>
                  </c:pt>
                  <c:pt idx="11">
                    <c:v>2.5999999999999999E-2</c:v>
                  </c:pt>
                  <c:pt idx="12">
                    <c:v>2.5999999999999999E-2</c:v>
                  </c:pt>
                  <c:pt idx="13">
                    <c:v>2.4E-2</c:v>
                  </c:pt>
                </c:numCache>
              </c:numRef>
            </c:minus>
            <c:spPr>
              <a:noFill/>
              <a:ln w="9525" cap="flat" cmpd="sng" algn="ctr">
                <a:solidFill>
                  <a:schemeClr val="tx1"/>
                </a:solidFill>
                <a:round/>
              </a:ln>
              <a:effectLst/>
            </c:spPr>
          </c:errBars>
          <c:xVal>
            <c:numRef>
              <c:f>Sheet1!$A$2:$A$15</c:f>
              <c:numCache>
                <c:formatCode>General</c:formatCode>
                <c:ptCount val="14"/>
                <c:pt idx="0">
                  <c:v>-4</c:v>
                </c:pt>
                <c:pt idx="1">
                  <c:v>0</c:v>
                </c:pt>
                <c:pt idx="2">
                  <c:v>1</c:v>
                </c:pt>
                <c:pt idx="3">
                  <c:v>2</c:v>
                </c:pt>
                <c:pt idx="4">
                  <c:v>4</c:v>
                </c:pt>
                <c:pt idx="5">
                  <c:v>8</c:v>
                </c:pt>
                <c:pt idx="6">
                  <c:v>12</c:v>
                </c:pt>
                <c:pt idx="7">
                  <c:v>16</c:v>
                </c:pt>
                <c:pt idx="8">
                  <c:v>24</c:v>
                </c:pt>
                <c:pt idx="9">
                  <c:v>32</c:v>
                </c:pt>
                <c:pt idx="10">
                  <c:v>33</c:v>
                </c:pt>
                <c:pt idx="11">
                  <c:v>40</c:v>
                </c:pt>
                <c:pt idx="12">
                  <c:v>52</c:v>
                </c:pt>
                <c:pt idx="13">
                  <c:v>64</c:v>
                </c:pt>
              </c:numCache>
            </c:numRef>
          </c:xVal>
          <c:yVal>
            <c:numRef>
              <c:f>Sheet1!$F$2:$F$15</c:f>
              <c:numCache>
                <c:formatCode>General</c:formatCode>
                <c:ptCount val="14"/>
                <c:pt idx="1">
                  <c:v>0.73</c:v>
                </c:pt>
                <c:pt idx="2">
                  <c:v>0.78</c:v>
                </c:pt>
                <c:pt idx="4">
                  <c:v>0.8</c:v>
                </c:pt>
                <c:pt idx="5">
                  <c:v>0.83</c:v>
                </c:pt>
                <c:pt idx="7">
                  <c:v>0.8</c:v>
                </c:pt>
                <c:pt idx="8">
                  <c:v>0.83</c:v>
                </c:pt>
                <c:pt idx="9">
                  <c:v>0.78</c:v>
                </c:pt>
                <c:pt idx="11">
                  <c:v>0.81</c:v>
                </c:pt>
                <c:pt idx="12">
                  <c:v>0.81</c:v>
                </c:pt>
                <c:pt idx="13">
                  <c:v>0.81</c:v>
                </c:pt>
              </c:numCache>
            </c:numRef>
          </c:yVal>
          <c:smooth val="0"/>
          <c:extLst>
            <c:ext xmlns:c16="http://schemas.microsoft.com/office/drawing/2014/chart" uri="{C3380CC4-5D6E-409C-BE32-E72D297353CC}">
              <c16:uniqueId val="{00000002-3B90-42C5-80BA-1FAEF942A248}"/>
            </c:ext>
          </c:extLst>
        </c:ser>
        <c:ser>
          <c:idx val="5"/>
          <c:order val="5"/>
          <c:tx>
            <c:strRef>
              <c:f>Sheet1!$G$1</c:f>
              <c:strCache>
                <c:ptCount val="1"/>
                <c:pt idx="0">
                  <c:v>Burosumab ≥5-yrs (N=15)</c:v>
                </c:pt>
              </c:strCache>
            </c:strRef>
          </c:tx>
          <c:spPr>
            <a:ln w="19050" cap="rnd">
              <a:solidFill>
                <a:schemeClr val="tx2">
                  <a:lumMod val="60000"/>
                  <a:lumOff val="40000"/>
                </a:schemeClr>
              </a:solidFill>
              <a:round/>
            </a:ln>
            <a:effectLst/>
          </c:spPr>
          <c:marker>
            <c:symbol val="square"/>
            <c:size val="8"/>
            <c:spPr>
              <a:solidFill>
                <a:schemeClr val="tx2">
                  <a:lumMod val="60000"/>
                  <a:lumOff val="40000"/>
                </a:schemeClr>
              </a:solidFill>
              <a:ln w="9525">
                <a:solidFill>
                  <a:schemeClr val="tx2">
                    <a:lumMod val="60000"/>
                    <a:lumOff val="40000"/>
                  </a:schemeClr>
                </a:solidFill>
              </a:ln>
              <a:effectLst/>
            </c:spPr>
          </c:marker>
          <c:errBars>
            <c:errDir val="y"/>
            <c:errBarType val="both"/>
            <c:errValType val="cust"/>
            <c:noEndCap val="0"/>
            <c:plus>
              <c:numRef>
                <c:f>Sheet1!$N$2:$N$15</c:f>
                <c:numCache>
                  <c:formatCode>General</c:formatCode>
                  <c:ptCount val="14"/>
                  <c:pt idx="1">
                    <c:v>1.7999999999999999E-2</c:v>
                  </c:pt>
                  <c:pt idx="2">
                    <c:v>0.04</c:v>
                  </c:pt>
                  <c:pt idx="3">
                    <c:v>3.9E-2</c:v>
                  </c:pt>
                  <c:pt idx="4">
                    <c:v>5.2999999999999999E-2</c:v>
                  </c:pt>
                  <c:pt idx="5">
                    <c:v>3.5000000000000003E-2</c:v>
                  </c:pt>
                  <c:pt idx="6">
                    <c:v>2.7E-2</c:v>
                  </c:pt>
                  <c:pt idx="7">
                    <c:v>3.1E-2</c:v>
                  </c:pt>
                  <c:pt idx="8">
                    <c:v>3.9E-2</c:v>
                  </c:pt>
                  <c:pt idx="9">
                    <c:v>2.8000000000000001E-2</c:v>
                  </c:pt>
                  <c:pt idx="10">
                    <c:v>4.9000000000000002E-2</c:v>
                  </c:pt>
                  <c:pt idx="11">
                    <c:v>3.3000000000000002E-2</c:v>
                  </c:pt>
                  <c:pt idx="12">
                    <c:v>3.2000000000000001E-2</c:v>
                  </c:pt>
                  <c:pt idx="13">
                    <c:v>0.04</c:v>
                  </c:pt>
                </c:numCache>
              </c:numRef>
            </c:plus>
            <c:minus>
              <c:numRef>
                <c:f>Sheet1!$N$2:$N$15</c:f>
                <c:numCache>
                  <c:formatCode>General</c:formatCode>
                  <c:ptCount val="14"/>
                  <c:pt idx="1">
                    <c:v>1.7999999999999999E-2</c:v>
                  </c:pt>
                  <c:pt idx="2">
                    <c:v>0.04</c:v>
                  </c:pt>
                  <c:pt idx="3">
                    <c:v>3.9E-2</c:v>
                  </c:pt>
                  <c:pt idx="4">
                    <c:v>5.2999999999999999E-2</c:v>
                  </c:pt>
                  <c:pt idx="5">
                    <c:v>3.5000000000000003E-2</c:v>
                  </c:pt>
                  <c:pt idx="6">
                    <c:v>2.7E-2</c:v>
                  </c:pt>
                  <c:pt idx="7">
                    <c:v>3.1E-2</c:v>
                  </c:pt>
                  <c:pt idx="8">
                    <c:v>3.9E-2</c:v>
                  </c:pt>
                  <c:pt idx="9">
                    <c:v>2.8000000000000001E-2</c:v>
                  </c:pt>
                  <c:pt idx="10">
                    <c:v>4.9000000000000002E-2</c:v>
                  </c:pt>
                  <c:pt idx="11">
                    <c:v>3.3000000000000002E-2</c:v>
                  </c:pt>
                  <c:pt idx="12">
                    <c:v>3.2000000000000001E-2</c:v>
                  </c:pt>
                  <c:pt idx="13">
                    <c:v>0.04</c:v>
                  </c:pt>
                </c:numCache>
              </c:numRef>
            </c:minus>
            <c:spPr>
              <a:noFill/>
              <a:ln w="9525" cap="flat" cmpd="sng" algn="ctr">
                <a:solidFill>
                  <a:schemeClr val="tx1"/>
                </a:solidFill>
                <a:round/>
              </a:ln>
              <a:effectLst/>
            </c:spPr>
          </c:errBars>
          <c:xVal>
            <c:numRef>
              <c:f>Sheet1!$A$2:$A$15</c:f>
              <c:numCache>
                <c:formatCode>General</c:formatCode>
                <c:ptCount val="14"/>
                <c:pt idx="0">
                  <c:v>-4</c:v>
                </c:pt>
                <c:pt idx="1">
                  <c:v>0</c:v>
                </c:pt>
                <c:pt idx="2">
                  <c:v>1</c:v>
                </c:pt>
                <c:pt idx="3">
                  <c:v>2</c:v>
                </c:pt>
                <c:pt idx="4">
                  <c:v>4</c:v>
                </c:pt>
                <c:pt idx="5">
                  <c:v>8</c:v>
                </c:pt>
                <c:pt idx="6">
                  <c:v>12</c:v>
                </c:pt>
                <c:pt idx="7">
                  <c:v>16</c:v>
                </c:pt>
                <c:pt idx="8">
                  <c:v>24</c:v>
                </c:pt>
                <c:pt idx="9">
                  <c:v>32</c:v>
                </c:pt>
                <c:pt idx="10">
                  <c:v>33</c:v>
                </c:pt>
                <c:pt idx="11">
                  <c:v>40</c:v>
                </c:pt>
                <c:pt idx="12">
                  <c:v>52</c:v>
                </c:pt>
                <c:pt idx="13">
                  <c:v>64</c:v>
                </c:pt>
              </c:numCache>
            </c:numRef>
          </c:xVal>
          <c:yVal>
            <c:numRef>
              <c:f>Sheet1!$G$2:$G$15</c:f>
              <c:numCache>
                <c:formatCode>General</c:formatCode>
                <c:ptCount val="14"/>
                <c:pt idx="1">
                  <c:v>0.75</c:v>
                </c:pt>
                <c:pt idx="2">
                  <c:v>1.21</c:v>
                </c:pt>
                <c:pt idx="3">
                  <c:v>1.1599999999999999</c:v>
                </c:pt>
                <c:pt idx="4">
                  <c:v>1.1399999999999999</c:v>
                </c:pt>
                <c:pt idx="5">
                  <c:v>1.1000000000000001</c:v>
                </c:pt>
                <c:pt idx="6">
                  <c:v>1.08</c:v>
                </c:pt>
                <c:pt idx="7">
                  <c:v>1.06</c:v>
                </c:pt>
                <c:pt idx="8">
                  <c:v>1.01</c:v>
                </c:pt>
                <c:pt idx="9">
                  <c:v>1.05</c:v>
                </c:pt>
                <c:pt idx="10">
                  <c:v>1.1399999999999999</c:v>
                </c:pt>
                <c:pt idx="11">
                  <c:v>1.06</c:v>
                </c:pt>
                <c:pt idx="12">
                  <c:v>1.05</c:v>
                </c:pt>
                <c:pt idx="13">
                  <c:v>1.06</c:v>
                </c:pt>
              </c:numCache>
            </c:numRef>
          </c:yVal>
          <c:smooth val="0"/>
          <c:extLst>
            <c:ext xmlns:c16="http://schemas.microsoft.com/office/drawing/2014/chart" uri="{C3380CC4-5D6E-409C-BE32-E72D297353CC}">
              <c16:uniqueId val="{00000003-3B90-42C5-80BA-1FAEF942A248}"/>
            </c:ext>
          </c:extLst>
        </c:ser>
        <c:dLbls>
          <c:showLegendKey val="0"/>
          <c:showVal val="0"/>
          <c:showCatName val="0"/>
          <c:showSerName val="0"/>
          <c:showPercent val="0"/>
          <c:showBubbleSize val="0"/>
        </c:dLbls>
        <c:axId val="307916960"/>
        <c:axId val="307917744"/>
        <c:extLst>
          <c:ext xmlns:c15="http://schemas.microsoft.com/office/drawing/2012/chart" uri="{02D57815-91ED-43cb-92C2-25804820EDAC}">
            <c15:filteredScatterSeries>
              <c15:ser>
                <c:idx val="0"/>
                <c:order val="0"/>
                <c:tx>
                  <c:strRef>
                    <c:extLst>
                      <c:ext uri="{02D57815-91ED-43cb-92C2-25804820EDAC}">
                        <c15:formulaRef>
                          <c15:sqref>Sheet1!$B$1</c15:sqref>
                        </c15:formulaRef>
                      </c:ext>
                    </c:extLst>
                    <c:strCache>
                      <c:ptCount val="1"/>
                      <c:pt idx="0">
                        <c:v>Pi/D All Subjects</c:v>
                      </c:pt>
                    </c:strCache>
                  </c:strRef>
                </c:tx>
                <c:spPr>
                  <a:ln w="25400" cap="rnd">
                    <a:solidFill>
                      <a:schemeClr val="accent4"/>
                    </a:solidFill>
                    <a:round/>
                  </a:ln>
                  <a:effectLst/>
                </c:spPr>
                <c:marker>
                  <c:symbol val="square"/>
                  <c:size val="7"/>
                  <c:spPr>
                    <a:solidFill>
                      <a:schemeClr val="accent4"/>
                    </a:solidFill>
                    <a:ln w="9525">
                      <a:solidFill>
                        <a:schemeClr val="accent4"/>
                      </a:solidFill>
                    </a:ln>
                    <a:effectLst/>
                  </c:spPr>
                </c:marker>
                <c:errBars>
                  <c:errDir val="y"/>
                  <c:errBarType val="both"/>
                  <c:errValType val="cust"/>
                  <c:noEndCap val="0"/>
                  <c:plus>
                    <c:numRef>
                      <c:extLst>
                        <c:ext uri="{02D57815-91ED-43cb-92C2-25804820EDAC}">
                          <c15:formulaRef>
                            <c15:sqref>Sheet1!$I$2:$I$15</c15:sqref>
                          </c15:formulaRef>
                        </c:ext>
                      </c:extLst>
                      <c:numCache>
                        <c:formatCode>General</c:formatCode>
                        <c:ptCount val="14"/>
                        <c:pt idx="1">
                          <c:v>1.4534999999999999E-2</c:v>
                        </c:pt>
                        <c:pt idx="2">
                          <c:v>2.3902E-2</c:v>
                        </c:pt>
                        <c:pt idx="4">
                          <c:v>1.8411E-2</c:v>
                        </c:pt>
                        <c:pt idx="5">
                          <c:v>2.0026000000000002E-2</c:v>
                        </c:pt>
                        <c:pt idx="7">
                          <c:v>2.1641000000000001E-2</c:v>
                        </c:pt>
                        <c:pt idx="8">
                          <c:v>2.4225E-2</c:v>
                        </c:pt>
                        <c:pt idx="9">
                          <c:v>2.0348999999999999E-2</c:v>
                        </c:pt>
                        <c:pt idx="11">
                          <c:v>1.9380000000000001E-2</c:v>
                        </c:pt>
                        <c:pt idx="12">
                          <c:v>2.5840000000000002E-2</c:v>
                        </c:pt>
                        <c:pt idx="13">
                          <c:v>2.2287000000000001E-2</c:v>
                        </c:pt>
                      </c:numCache>
                    </c:numRef>
                  </c:plus>
                  <c:minus>
                    <c:numRef>
                      <c:extLst>
                        <c:ext uri="{02D57815-91ED-43cb-92C2-25804820EDAC}">
                          <c15:formulaRef>
                            <c15:sqref>Sheet1!$I$2:$I$15</c15:sqref>
                          </c15:formulaRef>
                        </c:ext>
                      </c:extLst>
                      <c:numCache>
                        <c:formatCode>General</c:formatCode>
                        <c:ptCount val="14"/>
                        <c:pt idx="1">
                          <c:v>1.4534999999999999E-2</c:v>
                        </c:pt>
                        <c:pt idx="2">
                          <c:v>2.3902E-2</c:v>
                        </c:pt>
                        <c:pt idx="4">
                          <c:v>1.8411E-2</c:v>
                        </c:pt>
                        <c:pt idx="5">
                          <c:v>2.0026000000000002E-2</c:v>
                        </c:pt>
                        <c:pt idx="7">
                          <c:v>2.1641000000000001E-2</c:v>
                        </c:pt>
                        <c:pt idx="8">
                          <c:v>2.4225E-2</c:v>
                        </c:pt>
                        <c:pt idx="9">
                          <c:v>2.0348999999999999E-2</c:v>
                        </c:pt>
                        <c:pt idx="11">
                          <c:v>1.9380000000000001E-2</c:v>
                        </c:pt>
                        <c:pt idx="12">
                          <c:v>2.5840000000000002E-2</c:v>
                        </c:pt>
                        <c:pt idx="13">
                          <c:v>2.2287000000000001E-2</c:v>
                        </c:pt>
                      </c:numCache>
                    </c:numRef>
                  </c:minus>
                  <c:spPr>
                    <a:noFill/>
                    <a:ln w="9525" cap="flat" cmpd="sng" algn="ctr">
                      <a:solidFill>
                        <a:srgbClr val="000000"/>
                      </a:solidFill>
                      <a:round/>
                    </a:ln>
                    <a:effectLst/>
                  </c:spPr>
                </c:errBars>
                <c:xVal>
                  <c:numRef>
                    <c:extLst>
                      <c:ext uri="{02D57815-91ED-43cb-92C2-25804820EDAC}">
                        <c15:formulaRef>
                          <c15:sqref>Sheet1!$A$2:$A$15</c15:sqref>
                        </c15:formulaRef>
                      </c:ext>
                    </c:extLst>
                    <c:numCache>
                      <c:formatCode>General</c:formatCode>
                      <c:ptCount val="14"/>
                      <c:pt idx="0">
                        <c:v>-4</c:v>
                      </c:pt>
                      <c:pt idx="1">
                        <c:v>0</c:v>
                      </c:pt>
                      <c:pt idx="2">
                        <c:v>1</c:v>
                      </c:pt>
                      <c:pt idx="3">
                        <c:v>2</c:v>
                      </c:pt>
                      <c:pt idx="4">
                        <c:v>4</c:v>
                      </c:pt>
                      <c:pt idx="5">
                        <c:v>8</c:v>
                      </c:pt>
                      <c:pt idx="6">
                        <c:v>12</c:v>
                      </c:pt>
                      <c:pt idx="7">
                        <c:v>16</c:v>
                      </c:pt>
                      <c:pt idx="8">
                        <c:v>24</c:v>
                      </c:pt>
                      <c:pt idx="9">
                        <c:v>32</c:v>
                      </c:pt>
                      <c:pt idx="10">
                        <c:v>33</c:v>
                      </c:pt>
                      <c:pt idx="11">
                        <c:v>40</c:v>
                      </c:pt>
                      <c:pt idx="12">
                        <c:v>52</c:v>
                      </c:pt>
                      <c:pt idx="13">
                        <c:v>64</c:v>
                      </c:pt>
                    </c:numCache>
                  </c:numRef>
                </c:xVal>
                <c:yVal>
                  <c:numRef>
                    <c:extLst>
                      <c:ext uri="{02D57815-91ED-43cb-92C2-25804820EDAC}">
                        <c15:formulaRef>
                          <c15:sqref>Sheet1!$B$2:$B$15</c15:sqref>
                        </c15:formulaRef>
                      </c:ext>
                    </c:extLst>
                    <c:numCache>
                      <c:formatCode>General</c:formatCode>
                      <c:ptCount val="14"/>
                      <c:pt idx="1">
                        <c:v>0.7429</c:v>
                      </c:pt>
                      <c:pt idx="2">
                        <c:v>0.82042000000000004</c:v>
                      </c:pt>
                      <c:pt idx="4">
                        <c:v>0.81072999999999995</c:v>
                      </c:pt>
                      <c:pt idx="5">
                        <c:v>0.82042000000000004</c:v>
                      </c:pt>
                      <c:pt idx="7">
                        <c:v>0.83334000000000008</c:v>
                      </c:pt>
                      <c:pt idx="8">
                        <c:v>0.8398000000000001</c:v>
                      </c:pt>
                      <c:pt idx="9">
                        <c:v>0.82688000000000006</c:v>
                      </c:pt>
                      <c:pt idx="11">
                        <c:v>0.81718999999999997</c:v>
                      </c:pt>
                      <c:pt idx="12">
                        <c:v>0.84948999999999997</c:v>
                      </c:pt>
                      <c:pt idx="13">
                        <c:v>0.82042000000000004</c:v>
                      </c:pt>
                    </c:numCache>
                  </c:numRef>
                </c:yVal>
                <c:smooth val="0"/>
                <c:extLst>
                  <c:ext xmlns:c16="http://schemas.microsoft.com/office/drawing/2014/chart" uri="{C3380CC4-5D6E-409C-BE32-E72D297353CC}">
                    <c16:uniqueId val="{00000004-3B90-42C5-80BA-1FAEF942A248}"/>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Burosumab All Subjects</c:v>
                      </c:pt>
                    </c:strCache>
                  </c:strRef>
                </c:tx>
                <c:spPr>
                  <a:ln w="25400" cap="rnd">
                    <a:solidFill>
                      <a:srgbClr val="0070C0"/>
                    </a:solidFill>
                    <a:round/>
                  </a:ln>
                  <a:effectLst/>
                </c:spPr>
                <c:marker>
                  <c:symbol val="circle"/>
                  <c:size val="7"/>
                  <c:spPr>
                    <a:solidFill>
                      <a:srgbClr val="0070C0"/>
                    </a:solidFill>
                    <a:ln w="9525">
                      <a:solidFill>
                        <a:srgbClr val="0070C0"/>
                      </a:solidFill>
                    </a:ln>
                    <a:effectLst/>
                  </c:spPr>
                </c:marker>
                <c:errBars>
                  <c:errDir val="y"/>
                  <c:errBarType val="both"/>
                  <c:errValType val="cust"/>
                  <c:noEndCap val="0"/>
                  <c:plus>
                    <c:numRef>
                      <c:extLst xmlns:c15="http://schemas.microsoft.com/office/drawing/2012/chart">
                        <c:ext xmlns:c15="http://schemas.microsoft.com/office/drawing/2012/chart" uri="{02D57815-91ED-43cb-92C2-25804820EDAC}">
                          <c15:formulaRef>
                            <c15:sqref>Sheet1!$J$2:$J$15</c15:sqref>
                          </c15:formulaRef>
                        </c:ext>
                      </c:extLst>
                      <c:numCache>
                        <c:formatCode>General</c:formatCode>
                        <c:ptCount val="14"/>
                        <c:pt idx="1">
                          <c:v>1.4534999999999999E-2</c:v>
                        </c:pt>
                        <c:pt idx="2">
                          <c:v>2.9392999999999999E-2</c:v>
                        </c:pt>
                        <c:pt idx="3">
                          <c:v>3.1654000000000002E-2</c:v>
                        </c:pt>
                        <c:pt idx="4">
                          <c:v>3.3915000000000001E-2</c:v>
                        </c:pt>
                        <c:pt idx="5">
                          <c:v>2.4548E-2</c:v>
                        </c:pt>
                        <c:pt idx="6">
                          <c:v>2.1641000000000001E-2</c:v>
                        </c:pt>
                        <c:pt idx="7">
                          <c:v>2.2610000000000002E-2</c:v>
                        </c:pt>
                        <c:pt idx="8">
                          <c:v>2.5517000000000001E-2</c:v>
                        </c:pt>
                        <c:pt idx="9">
                          <c:v>2.4548E-2</c:v>
                        </c:pt>
                        <c:pt idx="10">
                          <c:v>3.4237999999999998E-2</c:v>
                        </c:pt>
                        <c:pt idx="11">
                          <c:v>2.5517000000000001E-2</c:v>
                        </c:pt>
                        <c:pt idx="12">
                          <c:v>2.4225E-2</c:v>
                        </c:pt>
                        <c:pt idx="13">
                          <c:v>2.5194000000000001E-2</c:v>
                        </c:pt>
                      </c:numCache>
                    </c:numRef>
                  </c:plus>
                  <c:minus>
                    <c:numRef>
                      <c:extLst xmlns:c15="http://schemas.microsoft.com/office/drawing/2012/chart">
                        <c:ext xmlns:c15="http://schemas.microsoft.com/office/drawing/2012/chart" uri="{02D57815-91ED-43cb-92C2-25804820EDAC}">
                          <c15:formulaRef>
                            <c15:sqref>Sheet1!$J$2:$J$15</c15:sqref>
                          </c15:formulaRef>
                        </c:ext>
                      </c:extLst>
                      <c:numCache>
                        <c:formatCode>General</c:formatCode>
                        <c:ptCount val="14"/>
                        <c:pt idx="1">
                          <c:v>1.4534999999999999E-2</c:v>
                        </c:pt>
                        <c:pt idx="2">
                          <c:v>2.9392999999999999E-2</c:v>
                        </c:pt>
                        <c:pt idx="3">
                          <c:v>3.1654000000000002E-2</c:v>
                        </c:pt>
                        <c:pt idx="4">
                          <c:v>3.3915000000000001E-2</c:v>
                        </c:pt>
                        <c:pt idx="5">
                          <c:v>2.4548E-2</c:v>
                        </c:pt>
                        <c:pt idx="6">
                          <c:v>2.1641000000000001E-2</c:v>
                        </c:pt>
                        <c:pt idx="7">
                          <c:v>2.2610000000000002E-2</c:v>
                        </c:pt>
                        <c:pt idx="8">
                          <c:v>2.5517000000000001E-2</c:v>
                        </c:pt>
                        <c:pt idx="9">
                          <c:v>2.4548E-2</c:v>
                        </c:pt>
                        <c:pt idx="10">
                          <c:v>3.4237999999999998E-2</c:v>
                        </c:pt>
                        <c:pt idx="11">
                          <c:v>2.5517000000000001E-2</c:v>
                        </c:pt>
                        <c:pt idx="12">
                          <c:v>2.4225E-2</c:v>
                        </c:pt>
                        <c:pt idx="13">
                          <c:v>2.5194000000000001E-2</c:v>
                        </c:pt>
                      </c:numCache>
                    </c:numRef>
                  </c:minus>
                  <c:spPr>
                    <a:noFill/>
                    <a:ln w="9525" cap="flat" cmpd="sng" algn="ctr">
                      <a:solidFill>
                        <a:srgbClr val="000000"/>
                      </a:solidFill>
                      <a:round/>
                    </a:ln>
                    <a:effectLst/>
                  </c:spPr>
                </c:errBars>
                <c:xVal>
                  <c:numRef>
                    <c:extLst xmlns:c15="http://schemas.microsoft.com/office/drawing/2012/chart">
                      <c:ext xmlns:c15="http://schemas.microsoft.com/office/drawing/2012/chart" uri="{02D57815-91ED-43cb-92C2-25804820EDAC}">
                        <c15:formulaRef>
                          <c15:sqref>Sheet1!$A$2:$A$15</c15:sqref>
                        </c15:formulaRef>
                      </c:ext>
                    </c:extLst>
                    <c:numCache>
                      <c:formatCode>General</c:formatCode>
                      <c:ptCount val="14"/>
                      <c:pt idx="0">
                        <c:v>-4</c:v>
                      </c:pt>
                      <c:pt idx="1">
                        <c:v>0</c:v>
                      </c:pt>
                      <c:pt idx="2">
                        <c:v>1</c:v>
                      </c:pt>
                      <c:pt idx="3">
                        <c:v>2</c:v>
                      </c:pt>
                      <c:pt idx="4">
                        <c:v>4</c:v>
                      </c:pt>
                      <c:pt idx="5">
                        <c:v>8</c:v>
                      </c:pt>
                      <c:pt idx="6">
                        <c:v>12</c:v>
                      </c:pt>
                      <c:pt idx="7">
                        <c:v>16</c:v>
                      </c:pt>
                      <c:pt idx="8">
                        <c:v>24</c:v>
                      </c:pt>
                      <c:pt idx="9">
                        <c:v>32</c:v>
                      </c:pt>
                      <c:pt idx="10">
                        <c:v>33</c:v>
                      </c:pt>
                      <c:pt idx="11">
                        <c:v>40</c:v>
                      </c:pt>
                      <c:pt idx="12">
                        <c:v>52</c:v>
                      </c:pt>
                      <c:pt idx="13">
                        <c:v>64</c:v>
                      </c:pt>
                    </c:numCache>
                  </c:numRef>
                </c:xVal>
                <c:yVal>
                  <c:numRef>
                    <c:extLst xmlns:c15="http://schemas.microsoft.com/office/drawing/2012/chart">
                      <c:ext xmlns:c15="http://schemas.microsoft.com/office/drawing/2012/chart" uri="{02D57815-91ED-43cb-92C2-25804820EDAC}">
                        <c15:formulaRef>
                          <c15:sqref>Sheet1!$C$2:$C$15</c15:sqref>
                        </c15:formulaRef>
                      </c:ext>
                    </c:extLst>
                    <c:numCache>
                      <c:formatCode>General</c:formatCode>
                      <c:ptCount val="14"/>
                      <c:pt idx="1">
                        <c:v>0.78166000000000002</c:v>
                      </c:pt>
                      <c:pt idx="2">
                        <c:v>1.1757200000000001</c:v>
                      </c:pt>
                      <c:pt idx="3">
                        <c:v>1.13696</c:v>
                      </c:pt>
                      <c:pt idx="4">
                        <c:v>1.1628000000000001</c:v>
                      </c:pt>
                      <c:pt idx="5">
                        <c:v>1.0885100000000001</c:v>
                      </c:pt>
                      <c:pt idx="6">
                        <c:v>1.0982000000000001</c:v>
                      </c:pt>
                      <c:pt idx="7">
                        <c:v>1.05298</c:v>
                      </c:pt>
                      <c:pt idx="8">
                        <c:v>1.02068</c:v>
                      </c:pt>
                      <c:pt idx="9">
                        <c:v>1.0691300000000001</c:v>
                      </c:pt>
                      <c:pt idx="10">
                        <c:v>1.16926</c:v>
                      </c:pt>
                      <c:pt idx="11">
                        <c:v>1.0659000000000001</c:v>
                      </c:pt>
                      <c:pt idx="12">
                        <c:v>1.0659000000000001</c:v>
                      </c:pt>
                      <c:pt idx="13">
                        <c:v>1.06267</c:v>
                      </c:pt>
                    </c:numCache>
                  </c:numRef>
                </c:yVal>
                <c:smooth val="0"/>
                <c:extLst xmlns:c15="http://schemas.microsoft.com/office/drawing/2012/chart">
                  <c:ext xmlns:c16="http://schemas.microsoft.com/office/drawing/2014/chart" uri="{C3380CC4-5D6E-409C-BE32-E72D297353CC}">
                    <c16:uniqueId val="{00000005-3B90-42C5-80BA-1FAEF942A248}"/>
                  </c:ext>
                </c:extLst>
              </c15:ser>
            </c15:filteredScatterSeries>
          </c:ext>
        </c:extLst>
      </c:scatterChart>
      <c:valAx>
        <c:axId val="307916960"/>
        <c:scaling>
          <c:orientation val="minMax"/>
          <c:min val="-4"/>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307917744"/>
        <c:crosses val="autoZero"/>
        <c:crossBetween val="midCat"/>
        <c:majorUnit val="4"/>
      </c:valAx>
      <c:valAx>
        <c:axId val="307917744"/>
        <c:scaling>
          <c:orientation val="minMax"/>
          <c:min val="0.5"/>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r>
                  <a:rPr lang="en-US" b="1"/>
                  <a:t>mmol/L, Mean </a:t>
                </a:r>
                <a:r>
                  <a:rPr lang="en-US" b="1">
                    <a:latin typeface="Arial" panose="020B0604020202020204" pitchFamily="34" charset="0"/>
                    <a:cs typeface="Arial" panose="020B0604020202020204" pitchFamily="34" charset="0"/>
                  </a:rPr>
                  <a:t>± SE</a:t>
                </a:r>
                <a:endParaRPr lang="en-US" b="1"/>
              </a:p>
            </c:rich>
          </c:tx>
          <c:layout>
            <c:manualLayout>
              <c:xMode val="edge"/>
              <c:yMode val="edge"/>
              <c:x val="0"/>
              <c:y val="9.2919299822793414E-2"/>
            </c:manualLayout>
          </c:layout>
          <c:overlay val="0"/>
          <c:spPr>
            <a:noFill/>
            <a:ln>
              <a:noFill/>
            </a:ln>
            <a:effectLst/>
          </c:spPr>
        </c:title>
        <c:numFmt formatCode="#,##0.0" sourceLinked="0"/>
        <c:majorTickMark val="out"/>
        <c:minorTickMark val="none"/>
        <c:tickLblPos val="nextTo"/>
        <c:spPr>
          <a:solidFill>
            <a:schemeClr val="bg1"/>
          </a:solid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307916960"/>
        <c:crossesAt val="-4"/>
        <c:crossBetween val="midCat"/>
      </c:valAx>
      <c:spPr>
        <a:noFill/>
        <a:ln>
          <a:noFill/>
        </a:ln>
        <a:effectLst/>
      </c:spPr>
    </c:plotArea>
    <c:legend>
      <c:legendPos val="t"/>
      <c:layout>
        <c:manualLayout>
          <c:xMode val="edge"/>
          <c:yMode val="edge"/>
          <c:x val="0.20641054779300638"/>
          <c:y val="3.1370380991518083E-3"/>
          <c:w val="0.7240236007695926"/>
          <c:h val="0.17230915686373058"/>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a:noFill/>
    </a:ln>
    <a:effectLst/>
  </c:spPr>
  <c:txPr>
    <a:bodyPr/>
    <a:lstStyle/>
    <a:p>
      <a:pPr>
        <a:defRPr sz="1600">
          <a:solidFill>
            <a:srgbClr val="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90419433984583"/>
          <c:y val="0.14248399066820364"/>
          <c:w val="0.85668763539476178"/>
          <c:h val="0.72273506399981979"/>
        </c:manualLayout>
      </c:layout>
      <c:scatterChart>
        <c:scatterStyle val="lineMarker"/>
        <c:varyColors val="0"/>
        <c:ser>
          <c:idx val="2"/>
          <c:order val="2"/>
          <c:tx>
            <c:strRef>
              <c:f>Sheet1!$D$1</c:f>
              <c:strCache>
                <c:ptCount val="1"/>
                <c:pt idx="0">
                  <c:v>Pi/D &lt;5-yrs (N=12)</c:v>
                </c:pt>
              </c:strCache>
            </c:strRef>
          </c:tx>
          <c:spPr>
            <a:ln w="19050" cap="rnd">
              <a:solidFill>
                <a:srgbClr val="7030A0"/>
              </a:solidFill>
              <a:round/>
            </a:ln>
            <a:effectLst/>
          </c:spPr>
          <c:marker>
            <c:symbol val="triangle"/>
            <c:size val="8"/>
            <c:spPr>
              <a:solidFill>
                <a:srgbClr val="7030A0"/>
              </a:solidFill>
              <a:ln w="9525">
                <a:solidFill>
                  <a:srgbClr val="7030A0"/>
                </a:solidFill>
              </a:ln>
              <a:effectLst/>
            </c:spPr>
          </c:marker>
          <c:errBars>
            <c:errDir val="y"/>
            <c:errBarType val="both"/>
            <c:errValType val="cust"/>
            <c:noEndCap val="0"/>
            <c:plus>
              <c:numRef>
                <c:f>Sheet1!$L$2:$L$11</c:f>
                <c:numCache>
                  <c:formatCode>General</c:formatCode>
                  <c:ptCount val="10"/>
                  <c:pt idx="1">
                    <c:v>3.1E-2</c:v>
                  </c:pt>
                  <c:pt idx="2">
                    <c:v>3.7999999999999999E-2</c:v>
                  </c:pt>
                  <c:pt idx="3">
                    <c:v>3.2000000000000001E-2</c:v>
                  </c:pt>
                  <c:pt idx="4">
                    <c:v>5.0999999999999997E-2</c:v>
                  </c:pt>
                  <c:pt idx="5">
                    <c:v>5.0999999999999997E-2</c:v>
                  </c:pt>
                  <c:pt idx="6">
                    <c:v>3.7999999999999999E-2</c:v>
                  </c:pt>
                  <c:pt idx="7">
                    <c:v>3.2000000000000001E-2</c:v>
                  </c:pt>
                  <c:pt idx="8">
                    <c:v>3.9E-2</c:v>
                  </c:pt>
                  <c:pt idx="9">
                    <c:v>3.5999999999999997E-2</c:v>
                  </c:pt>
                </c:numCache>
              </c:numRef>
            </c:plus>
            <c:minus>
              <c:numRef>
                <c:f>Sheet1!$L$2:$L$11</c:f>
                <c:numCache>
                  <c:formatCode>General</c:formatCode>
                  <c:ptCount val="10"/>
                  <c:pt idx="1">
                    <c:v>3.1E-2</c:v>
                  </c:pt>
                  <c:pt idx="2">
                    <c:v>3.7999999999999999E-2</c:v>
                  </c:pt>
                  <c:pt idx="3">
                    <c:v>3.2000000000000001E-2</c:v>
                  </c:pt>
                  <c:pt idx="4">
                    <c:v>5.0999999999999997E-2</c:v>
                  </c:pt>
                  <c:pt idx="5">
                    <c:v>5.0999999999999997E-2</c:v>
                  </c:pt>
                  <c:pt idx="6">
                    <c:v>3.7999999999999999E-2</c:v>
                  </c:pt>
                  <c:pt idx="7">
                    <c:v>3.2000000000000001E-2</c:v>
                  </c:pt>
                  <c:pt idx="8">
                    <c:v>3.9E-2</c:v>
                  </c:pt>
                  <c:pt idx="9">
                    <c:v>3.5999999999999997E-2</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Sheet1!$D$2:$D$11</c:f>
              <c:numCache>
                <c:formatCode>General</c:formatCode>
                <c:ptCount val="10"/>
                <c:pt idx="1">
                  <c:v>0.63</c:v>
                </c:pt>
                <c:pt idx="2">
                  <c:v>0.6</c:v>
                </c:pt>
                <c:pt idx="3">
                  <c:v>0.55000000000000004</c:v>
                </c:pt>
                <c:pt idx="4">
                  <c:v>0.64</c:v>
                </c:pt>
                <c:pt idx="5">
                  <c:v>0.59</c:v>
                </c:pt>
                <c:pt idx="6">
                  <c:v>0.66</c:v>
                </c:pt>
                <c:pt idx="7">
                  <c:v>0.56000000000000005</c:v>
                </c:pt>
                <c:pt idx="8">
                  <c:v>0.63</c:v>
                </c:pt>
                <c:pt idx="9">
                  <c:v>0.62</c:v>
                </c:pt>
              </c:numCache>
            </c:numRef>
          </c:yVal>
          <c:smooth val="0"/>
          <c:extLst>
            <c:ext xmlns:c16="http://schemas.microsoft.com/office/drawing/2014/chart" uri="{C3380CC4-5D6E-409C-BE32-E72D297353CC}">
              <c16:uniqueId val="{00000000-44CB-4A38-9CC4-5DF61B489E0B}"/>
            </c:ext>
          </c:extLst>
        </c:ser>
        <c:ser>
          <c:idx val="3"/>
          <c:order val="3"/>
          <c:tx>
            <c:strRef>
              <c:f>Sheet1!$E$1</c:f>
              <c:strCache>
                <c:ptCount val="1"/>
                <c:pt idx="0">
                  <c:v>Burosumab &lt;5-yrs (N=14)</c:v>
                </c:pt>
              </c:strCache>
            </c:strRef>
          </c:tx>
          <c:spPr>
            <a:ln w="19050" cap="rnd">
              <a:solidFill>
                <a:schemeClr val="accent1">
                  <a:lumMod val="50000"/>
                </a:schemeClr>
              </a:solidFill>
              <a:round/>
            </a:ln>
            <a:effectLst/>
          </c:spPr>
          <c:marker>
            <c:symbol val="triangle"/>
            <c:size val="8"/>
            <c:spPr>
              <a:solidFill>
                <a:schemeClr val="accent1">
                  <a:lumMod val="50000"/>
                </a:schemeClr>
              </a:solidFill>
              <a:ln w="9525">
                <a:solidFill>
                  <a:schemeClr val="accent1">
                    <a:lumMod val="50000"/>
                  </a:schemeClr>
                </a:solidFill>
              </a:ln>
              <a:effectLst/>
            </c:spPr>
          </c:marker>
          <c:errBars>
            <c:errDir val="y"/>
            <c:errBarType val="both"/>
            <c:errValType val="cust"/>
            <c:noEndCap val="0"/>
            <c:plus>
              <c:numRef>
                <c:f>Sheet1!$M$2:$M$11</c:f>
                <c:numCache>
                  <c:formatCode>General</c:formatCode>
                  <c:ptCount val="10"/>
                  <c:pt idx="1">
                    <c:v>3.2000000000000001E-2</c:v>
                  </c:pt>
                  <c:pt idx="2">
                    <c:v>6.7000000000000004E-2</c:v>
                  </c:pt>
                  <c:pt idx="3">
                    <c:v>0.05</c:v>
                  </c:pt>
                  <c:pt idx="4">
                    <c:v>0.05</c:v>
                  </c:pt>
                  <c:pt idx="5">
                    <c:v>5.8000000000000003E-2</c:v>
                  </c:pt>
                  <c:pt idx="6">
                    <c:v>6.7000000000000004E-2</c:v>
                  </c:pt>
                  <c:pt idx="7">
                    <c:v>0.06</c:v>
                  </c:pt>
                  <c:pt idx="8">
                    <c:v>6.3E-2</c:v>
                  </c:pt>
                  <c:pt idx="9">
                    <c:v>7.0999999999999994E-2</c:v>
                  </c:pt>
                </c:numCache>
              </c:numRef>
            </c:plus>
            <c:minus>
              <c:numRef>
                <c:f>Sheet1!$M$2:$M$11</c:f>
                <c:numCache>
                  <c:formatCode>General</c:formatCode>
                  <c:ptCount val="10"/>
                  <c:pt idx="1">
                    <c:v>3.2000000000000001E-2</c:v>
                  </c:pt>
                  <c:pt idx="2">
                    <c:v>6.7000000000000004E-2</c:v>
                  </c:pt>
                  <c:pt idx="3">
                    <c:v>0.05</c:v>
                  </c:pt>
                  <c:pt idx="4">
                    <c:v>0.05</c:v>
                  </c:pt>
                  <c:pt idx="5">
                    <c:v>5.8000000000000003E-2</c:v>
                  </c:pt>
                  <c:pt idx="6">
                    <c:v>6.7000000000000004E-2</c:v>
                  </c:pt>
                  <c:pt idx="7">
                    <c:v>0.06</c:v>
                  </c:pt>
                  <c:pt idx="8">
                    <c:v>6.3E-2</c:v>
                  </c:pt>
                  <c:pt idx="9">
                    <c:v>7.0999999999999994E-2</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Sheet1!$E$2:$E$11</c:f>
              <c:numCache>
                <c:formatCode>General</c:formatCode>
                <c:ptCount val="10"/>
                <c:pt idx="1">
                  <c:v>0.76</c:v>
                </c:pt>
                <c:pt idx="2">
                  <c:v>1.17</c:v>
                </c:pt>
                <c:pt idx="3">
                  <c:v>1.03</c:v>
                </c:pt>
                <c:pt idx="4">
                  <c:v>1</c:v>
                </c:pt>
                <c:pt idx="5">
                  <c:v>1.02</c:v>
                </c:pt>
                <c:pt idx="6">
                  <c:v>1.07</c:v>
                </c:pt>
                <c:pt idx="7">
                  <c:v>1.1299999999999999</c:v>
                </c:pt>
                <c:pt idx="8">
                  <c:v>1.04</c:v>
                </c:pt>
                <c:pt idx="9">
                  <c:v>1.1200000000000001</c:v>
                </c:pt>
              </c:numCache>
            </c:numRef>
          </c:yVal>
          <c:smooth val="0"/>
          <c:extLst>
            <c:ext xmlns:c16="http://schemas.microsoft.com/office/drawing/2014/chart" uri="{C3380CC4-5D6E-409C-BE32-E72D297353CC}">
              <c16:uniqueId val="{00000001-44CB-4A38-9CC4-5DF61B489E0B}"/>
            </c:ext>
          </c:extLst>
        </c:ser>
        <c:ser>
          <c:idx val="4"/>
          <c:order val="4"/>
          <c:tx>
            <c:strRef>
              <c:f>Sheet1!$F$1</c:f>
              <c:strCache>
                <c:ptCount val="1"/>
                <c:pt idx="0">
                  <c:v>Pi/D ≥5-yrs (N=20)</c:v>
                </c:pt>
              </c:strCache>
            </c:strRef>
          </c:tx>
          <c:spPr>
            <a:ln w="19050" cap="rnd">
              <a:solidFill>
                <a:schemeClr val="accent4">
                  <a:lumMod val="60000"/>
                  <a:lumOff val="40000"/>
                </a:schemeClr>
              </a:solidFill>
              <a:round/>
            </a:ln>
            <a:effectLst/>
          </c:spPr>
          <c:marker>
            <c:symbol val="x"/>
            <c:size val="8"/>
            <c:spPr>
              <a:solidFill>
                <a:schemeClr val="accent4">
                  <a:lumMod val="60000"/>
                  <a:lumOff val="40000"/>
                </a:schemeClr>
              </a:solidFill>
              <a:ln w="9525">
                <a:solidFill>
                  <a:schemeClr val="accent4">
                    <a:lumMod val="60000"/>
                    <a:lumOff val="40000"/>
                  </a:schemeClr>
                </a:solidFill>
              </a:ln>
              <a:effectLst/>
            </c:spPr>
          </c:marker>
          <c:errBars>
            <c:errDir val="y"/>
            <c:errBarType val="both"/>
            <c:errValType val="cust"/>
            <c:noEndCap val="0"/>
            <c:plus>
              <c:numRef>
                <c:f>Sheet1!$N$2:$N$11</c:f>
                <c:numCache>
                  <c:formatCode>General</c:formatCode>
                  <c:ptCount val="10"/>
                  <c:pt idx="1">
                    <c:v>2.5000000000000001E-2</c:v>
                  </c:pt>
                  <c:pt idx="2">
                    <c:v>0.03</c:v>
                  </c:pt>
                  <c:pt idx="3">
                    <c:v>2.7E-2</c:v>
                  </c:pt>
                  <c:pt idx="4">
                    <c:v>4.2999999999999997E-2</c:v>
                  </c:pt>
                  <c:pt idx="5">
                    <c:v>2.8000000000000001E-2</c:v>
                  </c:pt>
                  <c:pt idx="6">
                    <c:v>2.7E-2</c:v>
                  </c:pt>
                  <c:pt idx="7">
                    <c:v>2.7E-2</c:v>
                  </c:pt>
                  <c:pt idx="8">
                    <c:v>3.2000000000000001E-2</c:v>
                  </c:pt>
                  <c:pt idx="9">
                    <c:v>0.04</c:v>
                  </c:pt>
                </c:numCache>
              </c:numRef>
            </c:plus>
            <c:minus>
              <c:numRef>
                <c:f>Sheet1!$N$2:$N$11</c:f>
                <c:numCache>
                  <c:formatCode>General</c:formatCode>
                  <c:ptCount val="10"/>
                  <c:pt idx="1">
                    <c:v>2.5000000000000001E-2</c:v>
                  </c:pt>
                  <c:pt idx="2">
                    <c:v>0.03</c:v>
                  </c:pt>
                  <c:pt idx="3">
                    <c:v>2.7E-2</c:v>
                  </c:pt>
                  <c:pt idx="4">
                    <c:v>4.2999999999999997E-2</c:v>
                  </c:pt>
                  <c:pt idx="5">
                    <c:v>2.8000000000000001E-2</c:v>
                  </c:pt>
                  <c:pt idx="6">
                    <c:v>2.7E-2</c:v>
                  </c:pt>
                  <c:pt idx="7">
                    <c:v>2.7E-2</c:v>
                  </c:pt>
                  <c:pt idx="8">
                    <c:v>3.2000000000000001E-2</c:v>
                  </c:pt>
                  <c:pt idx="9">
                    <c:v>0.04</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Sheet1!$F$2:$F$11</c:f>
              <c:numCache>
                <c:formatCode>General</c:formatCode>
                <c:ptCount val="10"/>
                <c:pt idx="1">
                  <c:v>0.66</c:v>
                </c:pt>
                <c:pt idx="2">
                  <c:v>0.59</c:v>
                </c:pt>
                <c:pt idx="3">
                  <c:v>0.61</c:v>
                </c:pt>
                <c:pt idx="4">
                  <c:v>0.56999999999999995</c:v>
                </c:pt>
                <c:pt idx="5">
                  <c:v>0.61</c:v>
                </c:pt>
                <c:pt idx="6">
                  <c:v>0.57999999999999996</c:v>
                </c:pt>
                <c:pt idx="7">
                  <c:v>0.6</c:v>
                </c:pt>
                <c:pt idx="8">
                  <c:v>0.59</c:v>
                </c:pt>
                <c:pt idx="9">
                  <c:v>0.6</c:v>
                </c:pt>
              </c:numCache>
            </c:numRef>
          </c:yVal>
          <c:smooth val="0"/>
          <c:extLst>
            <c:ext xmlns:c16="http://schemas.microsoft.com/office/drawing/2014/chart" uri="{C3380CC4-5D6E-409C-BE32-E72D297353CC}">
              <c16:uniqueId val="{00000002-44CB-4A38-9CC4-5DF61B489E0B}"/>
            </c:ext>
          </c:extLst>
        </c:ser>
        <c:ser>
          <c:idx val="5"/>
          <c:order val="5"/>
          <c:tx>
            <c:strRef>
              <c:f>Sheet1!$G$1</c:f>
              <c:strCache>
                <c:ptCount val="1"/>
                <c:pt idx="0">
                  <c:v>Burosumab ≥5-yrs (N=15)</c:v>
                </c:pt>
              </c:strCache>
            </c:strRef>
          </c:tx>
          <c:spPr>
            <a:ln w="19050" cap="rnd">
              <a:solidFill>
                <a:schemeClr val="tx2">
                  <a:lumMod val="60000"/>
                  <a:lumOff val="40000"/>
                </a:schemeClr>
              </a:solidFill>
              <a:round/>
            </a:ln>
            <a:effectLst/>
          </c:spPr>
          <c:marker>
            <c:symbol val="square"/>
            <c:size val="8"/>
            <c:spPr>
              <a:solidFill>
                <a:schemeClr val="tx2">
                  <a:lumMod val="60000"/>
                  <a:lumOff val="40000"/>
                </a:schemeClr>
              </a:solidFill>
              <a:ln w="9525">
                <a:solidFill>
                  <a:schemeClr val="tx2">
                    <a:lumMod val="60000"/>
                    <a:lumOff val="40000"/>
                  </a:schemeClr>
                </a:solidFill>
              </a:ln>
              <a:effectLst/>
            </c:spPr>
          </c:marker>
          <c:errBars>
            <c:errDir val="y"/>
            <c:errBarType val="both"/>
            <c:errValType val="cust"/>
            <c:noEndCap val="0"/>
            <c:plus>
              <c:numRef>
                <c:f>Sheet1!$O$2:$O$11</c:f>
                <c:numCache>
                  <c:formatCode>General</c:formatCode>
                  <c:ptCount val="10"/>
                  <c:pt idx="1">
                    <c:v>3.3000000000000002E-2</c:v>
                  </c:pt>
                  <c:pt idx="2">
                    <c:v>7.9000000000000001E-2</c:v>
                  </c:pt>
                  <c:pt idx="3">
                    <c:v>5.0999999999999997E-2</c:v>
                  </c:pt>
                  <c:pt idx="4">
                    <c:v>7.3999999999999996E-2</c:v>
                  </c:pt>
                  <c:pt idx="5">
                    <c:v>6.7000000000000004E-2</c:v>
                  </c:pt>
                  <c:pt idx="6">
                    <c:v>5.6000000000000001E-2</c:v>
                  </c:pt>
                  <c:pt idx="7">
                    <c:v>5.3999999999999999E-2</c:v>
                  </c:pt>
                  <c:pt idx="8">
                    <c:v>5.6000000000000001E-2</c:v>
                  </c:pt>
                  <c:pt idx="9">
                    <c:v>4.8000000000000001E-2</c:v>
                  </c:pt>
                </c:numCache>
              </c:numRef>
            </c:plus>
            <c:minus>
              <c:numRef>
                <c:f>Sheet1!$O$2:$O$11</c:f>
                <c:numCache>
                  <c:formatCode>General</c:formatCode>
                  <c:ptCount val="10"/>
                  <c:pt idx="1">
                    <c:v>3.3000000000000002E-2</c:v>
                  </c:pt>
                  <c:pt idx="2">
                    <c:v>7.9000000000000001E-2</c:v>
                  </c:pt>
                  <c:pt idx="3">
                    <c:v>5.0999999999999997E-2</c:v>
                  </c:pt>
                  <c:pt idx="4">
                    <c:v>7.3999999999999996E-2</c:v>
                  </c:pt>
                  <c:pt idx="5">
                    <c:v>6.7000000000000004E-2</c:v>
                  </c:pt>
                  <c:pt idx="6">
                    <c:v>5.6000000000000001E-2</c:v>
                  </c:pt>
                  <c:pt idx="7">
                    <c:v>5.3999999999999999E-2</c:v>
                  </c:pt>
                  <c:pt idx="8">
                    <c:v>5.6000000000000001E-2</c:v>
                  </c:pt>
                  <c:pt idx="9">
                    <c:v>4.8000000000000001E-2</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Sheet1!$G$2:$G$11</c:f>
              <c:numCache>
                <c:formatCode>General</c:formatCode>
                <c:ptCount val="10"/>
                <c:pt idx="1">
                  <c:v>0.67</c:v>
                </c:pt>
                <c:pt idx="2">
                  <c:v>1.17</c:v>
                </c:pt>
                <c:pt idx="3">
                  <c:v>1.1000000000000001</c:v>
                </c:pt>
                <c:pt idx="4">
                  <c:v>1.05</c:v>
                </c:pt>
                <c:pt idx="5">
                  <c:v>0.98</c:v>
                </c:pt>
                <c:pt idx="6">
                  <c:v>1.02</c:v>
                </c:pt>
                <c:pt idx="7">
                  <c:v>1.04</c:v>
                </c:pt>
                <c:pt idx="8">
                  <c:v>1.04</c:v>
                </c:pt>
                <c:pt idx="9">
                  <c:v>1.02</c:v>
                </c:pt>
              </c:numCache>
            </c:numRef>
          </c:yVal>
          <c:smooth val="0"/>
          <c:extLst>
            <c:ext xmlns:c16="http://schemas.microsoft.com/office/drawing/2014/chart" uri="{C3380CC4-5D6E-409C-BE32-E72D297353CC}">
              <c16:uniqueId val="{00000003-44CB-4A38-9CC4-5DF61B489E0B}"/>
            </c:ext>
          </c:extLst>
        </c:ser>
        <c:dLbls>
          <c:showLegendKey val="0"/>
          <c:showVal val="0"/>
          <c:showCatName val="0"/>
          <c:showSerName val="0"/>
          <c:showPercent val="0"/>
          <c:showBubbleSize val="0"/>
        </c:dLbls>
        <c:axId val="307915392"/>
        <c:axId val="307916176"/>
        <c:extLst>
          <c:ext xmlns:c15="http://schemas.microsoft.com/office/drawing/2012/chart" uri="{02D57815-91ED-43cb-92C2-25804820EDAC}">
            <c15:filteredScatterSeries>
              <c15:ser>
                <c:idx val="0"/>
                <c:order val="0"/>
                <c:tx>
                  <c:strRef>
                    <c:extLst>
                      <c:ext uri="{02D57815-91ED-43cb-92C2-25804820EDAC}">
                        <c15:formulaRef>
                          <c15:sqref>Sheet1!$B$1</c15:sqref>
                        </c15:formulaRef>
                      </c:ext>
                    </c:extLst>
                    <c:strCache>
                      <c:ptCount val="1"/>
                      <c:pt idx="0">
                        <c:v>Pi/D All Subjects</c:v>
                      </c:pt>
                    </c:strCache>
                  </c:strRef>
                </c:tx>
                <c:spPr>
                  <a:ln w="25400" cap="rnd">
                    <a:solidFill>
                      <a:schemeClr val="accent4"/>
                    </a:solidFill>
                    <a:round/>
                  </a:ln>
                  <a:effectLst/>
                </c:spPr>
                <c:marker>
                  <c:symbol val="square"/>
                  <c:size val="7"/>
                  <c:spPr>
                    <a:solidFill>
                      <a:schemeClr val="accent4"/>
                    </a:solidFill>
                    <a:ln w="9525">
                      <a:solidFill>
                        <a:schemeClr val="accent4"/>
                      </a:solidFill>
                    </a:ln>
                    <a:effectLst/>
                  </c:spPr>
                </c:marker>
                <c:errBars>
                  <c:errDir val="y"/>
                  <c:errBarType val="both"/>
                  <c:errValType val="cust"/>
                  <c:noEndCap val="0"/>
                  <c:plus>
                    <c:numRef>
                      <c:extLst>
                        <c:ext uri="{02D57815-91ED-43cb-92C2-25804820EDAC}">
                          <c15:formulaRef>
                            <c15:sqref>Sheet1!$J$2:$J$11</c15:sqref>
                          </c15:formulaRef>
                        </c:ext>
                      </c:extLst>
                      <c:numCache>
                        <c:formatCode>General</c:formatCode>
                        <c:ptCount val="10"/>
                        <c:pt idx="1">
                          <c:v>1.9380000000000001E-2</c:v>
                        </c:pt>
                        <c:pt idx="2">
                          <c:v>2.3255999999999999E-2</c:v>
                        </c:pt>
                        <c:pt idx="3">
                          <c:v>2.1318E-2</c:v>
                        </c:pt>
                        <c:pt idx="4">
                          <c:v>3.2623000000000006E-2</c:v>
                        </c:pt>
                        <c:pt idx="5">
                          <c:v>2.4871000000000001E-2</c:v>
                        </c:pt>
                        <c:pt idx="6">
                          <c:v>2.2610000000000002E-2</c:v>
                        </c:pt>
                        <c:pt idx="7">
                          <c:v>2.0671999999999999E-2</c:v>
                        </c:pt>
                        <c:pt idx="8">
                          <c:v>2.4871000000000001E-2</c:v>
                        </c:pt>
                        <c:pt idx="9">
                          <c:v>2.8100999999999998E-2</c:v>
                        </c:pt>
                      </c:numCache>
                    </c:numRef>
                  </c:plus>
                  <c:minus>
                    <c:numRef>
                      <c:extLst>
                        <c:ext uri="{02D57815-91ED-43cb-92C2-25804820EDAC}">
                          <c15:formulaRef>
                            <c15:sqref>Sheet1!$J$2:$J$11</c15:sqref>
                          </c15:formulaRef>
                        </c:ext>
                      </c:extLst>
                      <c:numCache>
                        <c:formatCode>General</c:formatCode>
                        <c:ptCount val="10"/>
                        <c:pt idx="1">
                          <c:v>1.9380000000000001E-2</c:v>
                        </c:pt>
                        <c:pt idx="2">
                          <c:v>2.3255999999999999E-2</c:v>
                        </c:pt>
                        <c:pt idx="3">
                          <c:v>2.1318E-2</c:v>
                        </c:pt>
                        <c:pt idx="4">
                          <c:v>3.2623000000000006E-2</c:v>
                        </c:pt>
                        <c:pt idx="5">
                          <c:v>2.4871000000000001E-2</c:v>
                        </c:pt>
                        <c:pt idx="6">
                          <c:v>2.2610000000000002E-2</c:v>
                        </c:pt>
                        <c:pt idx="7">
                          <c:v>2.0671999999999999E-2</c:v>
                        </c:pt>
                        <c:pt idx="8">
                          <c:v>2.4871000000000001E-2</c:v>
                        </c:pt>
                        <c:pt idx="9">
                          <c:v>2.8100999999999998E-2</c:v>
                        </c:pt>
                      </c:numCache>
                    </c:numRef>
                  </c:minus>
                  <c:spPr>
                    <a:noFill/>
                    <a:ln w="9525" cap="flat" cmpd="sng" algn="ctr">
                      <a:solidFill>
                        <a:srgbClr val="000000"/>
                      </a:solidFill>
                      <a:round/>
                    </a:ln>
                    <a:effectLst/>
                  </c:spPr>
                </c:errBars>
                <c:xVal>
                  <c:numRef>
                    <c:extLst>
                      <c:ext uri="{02D57815-91ED-43cb-92C2-25804820EDAC}">
                        <c15:formulaRef>
                          <c15:sqref>Sheet1!$A$2:$A$11</c15:sqref>
                        </c15:formulaRef>
                      </c:ext>
                    </c:extLst>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extLst>
                      <c:ext uri="{02D57815-91ED-43cb-92C2-25804820EDAC}">
                        <c15:formulaRef>
                          <c15:sqref>Sheet1!$B$2:$B$11</c15:sqref>
                        </c15:formulaRef>
                      </c:ext>
                    </c:extLst>
                    <c:numCache>
                      <c:formatCode>General</c:formatCode>
                      <c:ptCount val="10"/>
                      <c:pt idx="1">
                        <c:v>0.64922999999999997</c:v>
                      </c:pt>
                      <c:pt idx="2">
                        <c:v>0.59432000000000007</c:v>
                      </c:pt>
                      <c:pt idx="3">
                        <c:v>0.58462999999999998</c:v>
                      </c:pt>
                      <c:pt idx="4">
                        <c:v>0.59432000000000007</c:v>
                      </c:pt>
                      <c:pt idx="5">
                        <c:v>0.60401000000000005</c:v>
                      </c:pt>
                      <c:pt idx="6">
                        <c:v>0.60724</c:v>
                      </c:pt>
                      <c:pt idx="7">
                        <c:v>0.58786000000000005</c:v>
                      </c:pt>
                      <c:pt idx="8">
                        <c:v>0.60078000000000009</c:v>
                      </c:pt>
                      <c:pt idx="9">
                        <c:v>0.61046999999999996</c:v>
                      </c:pt>
                    </c:numCache>
                  </c:numRef>
                </c:yVal>
                <c:smooth val="0"/>
                <c:extLst>
                  <c:ext xmlns:c16="http://schemas.microsoft.com/office/drawing/2014/chart" uri="{C3380CC4-5D6E-409C-BE32-E72D297353CC}">
                    <c16:uniqueId val="{00000004-44CB-4A38-9CC4-5DF61B489E0B}"/>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Burosumab All Subjects</c:v>
                      </c:pt>
                    </c:strCache>
                  </c:strRef>
                </c:tx>
                <c:spPr>
                  <a:ln w="25400" cap="rnd">
                    <a:solidFill>
                      <a:srgbClr val="0070C0"/>
                    </a:solidFill>
                    <a:round/>
                  </a:ln>
                  <a:effectLst/>
                </c:spPr>
                <c:marker>
                  <c:symbol val="circle"/>
                  <c:size val="7"/>
                  <c:spPr>
                    <a:solidFill>
                      <a:srgbClr val="0070C0"/>
                    </a:solidFill>
                    <a:ln w="9525">
                      <a:solidFill>
                        <a:srgbClr val="0070C0"/>
                      </a:solidFill>
                    </a:ln>
                    <a:effectLst/>
                  </c:spPr>
                </c:marker>
                <c:errBars>
                  <c:errDir val="y"/>
                  <c:errBarType val="both"/>
                  <c:errValType val="cust"/>
                  <c:noEndCap val="0"/>
                  <c:plus>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1">
                          <c:v>2.4548E-2</c:v>
                        </c:pt>
                        <c:pt idx="2">
                          <c:v>5.2649000000000001E-2</c:v>
                        </c:pt>
                        <c:pt idx="3">
                          <c:v>3.6176E-2</c:v>
                        </c:pt>
                        <c:pt idx="4">
                          <c:v>4.5220000000000003E-2</c:v>
                        </c:pt>
                        <c:pt idx="5">
                          <c:v>4.5220000000000003E-2</c:v>
                        </c:pt>
                        <c:pt idx="6">
                          <c:v>4.2313000000000003E-2</c:v>
                        </c:pt>
                        <c:pt idx="7">
                          <c:v>4.0697999999999998E-2</c:v>
                        </c:pt>
                        <c:pt idx="8">
                          <c:v>4.1021000000000002E-2</c:v>
                        </c:pt>
                        <c:pt idx="9">
                          <c:v>4.1021000000000002E-2</c:v>
                        </c:pt>
                      </c:numCache>
                    </c:numRef>
                  </c:plus>
                  <c:minus>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1">
                          <c:v>2.4548E-2</c:v>
                        </c:pt>
                        <c:pt idx="2">
                          <c:v>5.2649000000000001E-2</c:v>
                        </c:pt>
                        <c:pt idx="3">
                          <c:v>3.6176E-2</c:v>
                        </c:pt>
                        <c:pt idx="4">
                          <c:v>4.5220000000000003E-2</c:v>
                        </c:pt>
                        <c:pt idx="5">
                          <c:v>4.5220000000000003E-2</c:v>
                        </c:pt>
                        <c:pt idx="6">
                          <c:v>4.2313000000000003E-2</c:v>
                        </c:pt>
                        <c:pt idx="7">
                          <c:v>4.0697999999999998E-2</c:v>
                        </c:pt>
                        <c:pt idx="8">
                          <c:v>4.1021000000000002E-2</c:v>
                        </c:pt>
                        <c:pt idx="9">
                          <c:v>4.1021000000000002E-2</c:v>
                        </c:pt>
                      </c:numCache>
                    </c:numRef>
                  </c:minus>
                  <c:spPr>
                    <a:noFill/>
                    <a:ln w="9525" cap="flat" cmpd="sng" algn="ctr">
                      <a:solidFill>
                        <a:srgbClr val="000000"/>
                      </a:solidFill>
                      <a:round/>
                    </a:ln>
                    <a:effectLst/>
                  </c:spPr>
                </c:errBars>
                <c:xVal>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10"/>
                      <c:pt idx="1">
                        <c:v>0.70737000000000005</c:v>
                      </c:pt>
                      <c:pt idx="2">
                        <c:v>1.17249</c:v>
                      </c:pt>
                      <c:pt idx="3">
                        <c:v>1.0691300000000001</c:v>
                      </c:pt>
                      <c:pt idx="4">
                        <c:v>1.0271400000000002</c:v>
                      </c:pt>
                      <c:pt idx="5">
                        <c:v>0.99484000000000006</c:v>
                      </c:pt>
                      <c:pt idx="6">
                        <c:v>1.0368299999999999</c:v>
                      </c:pt>
                      <c:pt idx="7">
                        <c:v>1.08205</c:v>
                      </c:pt>
                      <c:pt idx="8">
                        <c:v>1.0368299999999999</c:v>
                      </c:pt>
                      <c:pt idx="9">
                        <c:v>1.0594399999999999</c:v>
                      </c:pt>
                    </c:numCache>
                  </c:numRef>
                </c:yVal>
                <c:smooth val="0"/>
                <c:extLst xmlns:c15="http://schemas.microsoft.com/office/drawing/2012/chart">
                  <c:ext xmlns:c16="http://schemas.microsoft.com/office/drawing/2014/chart" uri="{C3380CC4-5D6E-409C-BE32-E72D297353CC}">
                    <c16:uniqueId val="{00000005-44CB-4A38-9CC4-5DF61B489E0B}"/>
                  </c:ext>
                </c:extLst>
              </c15:ser>
            </c15:filteredScatterSeries>
          </c:ext>
        </c:extLst>
      </c:scatterChart>
      <c:valAx>
        <c:axId val="307915392"/>
        <c:scaling>
          <c:orientation val="minMax"/>
          <c:min val="-4"/>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307916176"/>
        <c:crosses val="autoZero"/>
        <c:crossBetween val="midCat"/>
        <c:majorUnit val="4"/>
      </c:valAx>
      <c:valAx>
        <c:axId val="307916176"/>
        <c:scaling>
          <c:orientation val="minMax"/>
          <c:min val="0.30000000000000004"/>
        </c:scaling>
        <c:delete val="0"/>
        <c:axPos val="l"/>
        <c:title>
          <c:tx>
            <c:rich>
              <a:bodyPr rot="-5400000" spcFirstLastPara="1" vertOverflow="ellipsis" vert="horz" wrap="square" anchor="ctr" anchorCtr="1"/>
              <a:lstStyle/>
              <a:p>
                <a:pPr>
                  <a:defRPr sz="1600" b="1" i="0" u="none" strike="noStrike" kern="1200" baseline="0">
                    <a:solidFill>
                      <a:srgbClr val="000000"/>
                    </a:solidFill>
                    <a:latin typeface="Arial" panose="020B0604020202020204" pitchFamily="34" charset="0"/>
                    <a:ea typeface="+mn-ea"/>
                    <a:cs typeface="Arial" panose="020B0604020202020204" pitchFamily="34" charset="0"/>
                  </a:defRPr>
                </a:pPr>
                <a:r>
                  <a:rPr lang="en-US" b="1"/>
                  <a:t>mmol/L, Mean </a:t>
                </a:r>
                <a:r>
                  <a:rPr lang="en-US" b="1">
                    <a:latin typeface="Arial" panose="020B0604020202020204" pitchFamily="34" charset="0"/>
                    <a:cs typeface="Arial" panose="020B0604020202020204" pitchFamily="34" charset="0"/>
                  </a:rPr>
                  <a:t>± SE</a:t>
                </a:r>
                <a:endParaRPr lang="en-US" b="1"/>
              </a:p>
            </c:rich>
          </c:tx>
          <c:layout>
            <c:manualLayout>
              <c:xMode val="edge"/>
              <c:yMode val="edge"/>
              <c:x val="6.5038052381749811E-3"/>
              <c:y val="0.15153830946385219"/>
            </c:manualLayout>
          </c:layout>
          <c:overlay val="0"/>
          <c:spPr>
            <a:noFill/>
            <a:ln>
              <a:noFill/>
            </a:ln>
            <a:effectLst/>
          </c:spPr>
        </c:title>
        <c:numFmt formatCode="#,##0.0" sourceLinked="0"/>
        <c:majorTickMark val="out"/>
        <c:minorTickMark val="none"/>
        <c:tickLblPos val="nextTo"/>
        <c:spPr>
          <a:solidFill>
            <a:schemeClr val="bg1"/>
          </a:solid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307915392"/>
        <c:crossesAt val="-4"/>
        <c:crossBetween val="midCat"/>
      </c:valAx>
      <c:spPr>
        <a:noFill/>
        <a:ln>
          <a:noFill/>
        </a:ln>
        <a:effectLst/>
      </c:spPr>
    </c:plotArea>
    <c:legend>
      <c:legendPos val="t"/>
      <c:layout>
        <c:manualLayout>
          <c:xMode val="edge"/>
          <c:yMode val="edge"/>
          <c:x val="0.21580957267951145"/>
          <c:y val="6.169000032506259E-3"/>
          <c:w val="0.68610331422648496"/>
          <c:h val="0.18217069285837523"/>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a:noFill/>
    </a:ln>
    <a:effectLst/>
  </c:spPr>
  <c:txPr>
    <a:bodyPr/>
    <a:lstStyle/>
    <a:p>
      <a:pPr>
        <a:defRPr sz="1600">
          <a:solidFill>
            <a:srgbClr val="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90419433984583"/>
          <c:y val="0.14248399066820364"/>
          <c:w val="0.85668763539476178"/>
          <c:h val="0.72273506399981979"/>
        </c:manualLayout>
      </c:layout>
      <c:scatterChart>
        <c:scatterStyle val="lineMarker"/>
        <c:varyColors val="0"/>
        <c:ser>
          <c:idx val="2"/>
          <c:order val="2"/>
          <c:tx>
            <c:strRef>
              <c:f>Sheet1!$D$1</c:f>
              <c:strCache>
                <c:ptCount val="1"/>
                <c:pt idx="0">
                  <c:v>Pi/D &lt;5-yrs (N=12)</c:v>
                </c:pt>
              </c:strCache>
            </c:strRef>
          </c:tx>
          <c:spPr>
            <a:ln w="19050" cap="rnd">
              <a:solidFill>
                <a:srgbClr val="7030A0"/>
              </a:solidFill>
              <a:round/>
            </a:ln>
            <a:effectLst/>
          </c:spPr>
          <c:marker>
            <c:symbol val="triangle"/>
            <c:size val="8"/>
            <c:spPr>
              <a:solidFill>
                <a:srgbClr val="7030A0"/>
              </a:solidFill>
              <a:ln w="9525">
                <a:solidFill>
                  <a:srgbClr val="7030A0"/>
                </a:solidFill>
              </a:ln>
              <a:effectLst/>
            </c:spPr>
          </c:marker>
          <c:errBars>
            <c:errDir val="y"/>
            <c:errBarType val="both"/>
            <c:errValType val="cust"/>
            <c:noEndCap val="0"/>
            <c:plus>
              <c:numRef>
                <c:f>Sheet1!$L$2:$L$11</c:f>
                <c:numCache>
                  <c:formatCode>General</c:formatCode>
                  <c:ptCount val="10"/>
                  <c:pt idx="1">
                    <c:v>38.938000000000002</c:v>
                  </c:pt>
                  <c:pt idx="4">
                    <c:v>35.944000000000003</c:v>
                  </c:pt>
                  <c:pt idx="5">
                    <c:v>36.92</c:v>
                  </c:pt>
                  <c:pt idx="7">
                    <c:v>26.527000000000001</c:v>
                  </c:pt>
                  <c:pt idx="8">
                    <c:v>23.318999999999999</c:v>
                  </c:pt>
                  <c:pt idx="9">
                    <c:v>27.175000000000001</c:v>
                  </c:pt>
                </c:numCache>
              </c:numRef>
            </c:plus>
            <c:minus>
              <c:numRef>
                <c:f>Sheet1!$L$2:$L$11</c:f>
                <c:numCache>
                  <c:formatCode>General</c:formatCode>
                  <c:ptCount val="10"/>
                  <c:pt idx="1">
                    <c:v>38.938000000000002</c:v>
                  </c:pt>
                  <c:pt idx="4">
                    <c:v>35.944000000000003</c:v>
                  </c:pt>
                  <c:pt idx="5">
                    <c:v>36.92</c:v>
                  </c:pt>
                  <c:pt idx="7">
                    <c:v>26.527000000000001</c:v>
                  </c:pt>
                  <c:pt idx="8">
                    <c:v>23.318999999999999</c:v>
                  </c:pt>
                  <c:pt idx="9">
                    <c:v>27.175000000000001</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Sheet1!$D$2:$D$11</c:f>
              <c:numCache>
                <c:formatCode>General</c:formatCode>
                <c:ptCount val="10"/>
                <c:pt idx="1">
                  <c:v>534.5</c:v>
                </c:pt>
                <c:pt idx="4">
                  <c:v>535.08000000000004</c:v>
                </c:pt>
                <c:pt idx="5">
                  <c:v>511.67</c:v>
                </c:pt>
                <c:pt idx="7">
                  <c:v>452.67</c:v>
                </c:pt>
                <c:pt idx="8">
                  <c:v>451.83</c:v>
                </c:pt>
                <c:pt idx="9">
                  <c:v>450.83</c:v>
                </c:pt>
              </c:numCache>
            </c:numRef>
          </c:yVal>
          <c:smooth val="0"/>
          <c:extLst>
            <c:ext xmlns:c16="http://schemas.microsoft.com/office/drawing/2014/chart" uri="{C3380CC4-5D6E-409C-BE32-E72D297353CC}">
              <c16:uniqueId val="{00000000-E15F-4BE9-AB50-FEFF4FE0122F}"/>
            </c:ext>
          </c:extLst>
        </c:ser>
        <c:ser>
          <c:idx val="3"/>
          <c:order val="3"/>
          <c:tx>
            <c:strRef>
              <c:f>Sheet1!$E$1</c:f>
              <c:strCache>
                <c:ptCount val="1"/>
                <c:pt idx="0">
                  <c:v>Burosumab &lt;5-yrs (N=14)</c:v>
                </c:pt>
              </c:strCache>
            </c:strRef>
          </c:tx>
          <c:spPr>
            <a:ln w="19050" cap="rnd">
              <a:solidFill>
                <a:schemeClr val="accent1">
                  <a:lumMod val="50000"/>
                </a:schemeClr>
              </a:solidFill>
              <a:round/>
            </a:ln>
            <a:effectLst/>
          </c:spPr>
          <c:marker>
            <c:symbol val="triangle"/>
            <c:size val="8"/>
            <c:spPr>
              <a:solidFill>
                <a:schemeClr val="accent1">
                  <a:lumMod val="50000"/>
                </a:schemeClr>
              </a:solidFill>
              <a:ln w="9525">
                <a:solidFill>
                  <a:schemeClr val="accent1">
                    <a:lumMod val="50000"/>
                  </a:schemeClr>
                </a:solidFill>
              </a:ln>
              <a:effectLst/>
            </c:spPr>
          </c:marker>
          <c:errBars>
            <c:errDir val="y"/>
            <c:errBarType val="both"/>
            <c:errValType val="cust"/>
            <c:noEndCap val="0"/>
            <c:plus>
              <c:numRef>
                <c:f>Sheet1!$M$2:$M$11</c:f>
                <c:numCache>
                  <c:formatCode>General</c:formatCode>
                  <c:ptCount val="10"/>
                  <c:pt idx="1">
                    <c:v>26.457000000000001</c:v>
                  </c:pt>
                  <c:pt idx="4">
                    <c:v>29.388000000000002</c:v>
                  </c:pt>
                  <c:pt idx="5">
                    <c:v>32.273000000000003</c:v>
                  </c:pt>
                  <c:pt idx="7">
                    <c:v>30.553000000000001</c:v>
                  </c:pt>
                  <c:pt idx="8">
                    <c:v>29.318999999999999</c:v>
                  </c:pt>
                  <c:pt idx="9">
                    <c:v>27.937999999999999</c:v>
                  </c:pt>
                </c:numCache>
              </c:numRef>
            </c:plus>
            <c:minus>
              <c:numRef>
                <c:f>Sheet1!$M$2:$M$11</c:f>
                <c:numCache>
                  <c:formatCode>General</c:formatCode>
                  <c:ptCount val="10"/>
                  <c:pt idx="1">
                    <c:v>26.457000000000001</c:v>
                  </c:pt>
                  <c:pt idx="4">
                    <c:v>29.388000000000002</c:v>
                  </c:pt>
                  <c:pt idx="5">
                    <c:v>32.273000000000003</c:v>
                  </c:pt>
                  <c:pt idx="7">
                    <c:v>30.553000000000001</c:v>
                  </c:pt>
                  <c:pt idx="8">
                    <c:v>29.318999999999999</c:v>
                  </c:pt>
                  <c:pt idx="9">
                    <c:v>27.937999999999999</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Sheet1!$E$2:$E$11</c:f>
              <c:numCache>
                <c:formatCode>General</c:formatCode>
                <c:ptCount val="10"/>
                <c:pt idx="1">
                  <c:v>529.42999999999995</c:v>
                </c:pt>
                <c:pt idx="4">
                  <c:v>422.71</c:v>
                </c:pt>
                <c:pt idx="5">
                  <c:v>427.36</c:v>
                </c:pt>
                <c:pt idx="7">
                  <c:v>382.79</c:v>
                </c:pt>
                <c:pt idx="8">
                  <c:v>369.14</c:v>
                </c:pt>
                <c:pt idx="9">
                  <c:v>348.86</c:v>
                </c:pt>
              </c:numCache>
            </c:numRef>
          </c:yVal>
          <c:smooth val="0"/>
          <c:extLst>
            <c:ext xmlns:c16="http://schemas.microsoft.com/office/drawing/2014/chart" uri="{C3380CC4-5D6E-409C-BE32-E72D297353CC}">
              <c16:uniqueId val="{00000001-E15F-4BE9-AB50-FEFF4FE0122F}"/>
            </c:ext>
          </c:extLst>
        </c:ser>
        <c:ser>
          <c:idx val="4"/>
          <c:order val="4"/>
          <c:tx>
            <c:strRef>
              <c:f>Sheet1!$F$1</c:f>
              <c:strCache>
                <c:ptCount val="1"/>
                <c:pt idx="0">
                  <c:v>Pi/D ≥5-yrs (N=20)</c:v>
                </c:pt>
              </c:strCache>
            </c:strRef>
          </c:tx>
          <c:spPr>
            <a:ln w="19050" cap="rnd">
              <a:solidFill>
                <a:schemeClr val="accent4">
                  <a:lumMod val="60000"/>
                  <a:lumOff val="40000"/>
                </a:schemeClr>
              </a:solidFill>
              <a:round/>
            </a:ln>
            <a:effectLst/>
          </c:spPr>
          <c:marker>
            <c:symbol val="x"/>
            <c:size val="8"/>
            <c:spPr>
              <a:solidFill>
                <a:schemeClr val="accent4">
                  <a:lumMod val="60000"/>
                  <a:lumOff val="40000"/>
                </a:schemeClr>
              </a:solidFill>
              <a:ln w="9525">
                <a:solidFill>
                  <a:schemeClr val="accent4">
                    <a:lumMod val="60000"/>
                    <a:lumOff val="40000"/>
                  </a:schemeClr>
                </a:solidFill>
              </a:ln>
              <a:effectLst/>
            </c:spPr>
          </c:marker>
          <c:errBars>
            <c:errDir val="y"/>
            <c:errBarType val="both"/>
            <c:errValType val="cust"/>
            <c:noEndCap val="0"/>
            <c:plus>
              <c:numRef>
                <c:f>Sheet1!$N$2:$N$11</c:f>
                <c:numCache>
                  <c:formatCode>General</c:formatCode>
                  <c:ptCount val="10"/>
                  <c:pt idx="1">
                    <c:v>37.582000000000001</c:v>
                  </c:pt>
                  <c:pt idx="4">
                    <c:v>38.481999999999999</c:v>
                  </c:pt>
                  <c:pt idx="5">
                    <c:v>32.164999999999999</c:v>
                  </c:pt>
                  <c:pt idx="7">
                    <c:v>51.052</c:v>
                  </c:pt>
                  <c:pt idx="8">
                    <c:v>44.05</c:v>
                  </c:pt>
                  <c:pt idx="9">
                    <c:v>48.448</c:v>
                  </c:pt>
                </c:numCache>
              </c:numRef>
            </c:plus>
            <c:minus>
              <c:numRef>
                <c:f>Sheet1!$N$2:$N$11</c:f>
                <c:numCache>
                  <c:formatCode>General</c:formatCode>
                  <c:ptCount val="10"/>
                  <c:pt idx="1">
                    <c:v>37.582000000000001</c:v>
                  </c:pt>
                  <c:pt idx="4">
                    <c:v>38.481999999999999</c:v>
                  </c:pt>
                  <c:pt idx="5">
                    <c:v>32.164999999999999</c:v>
                  </c:pt>
                  <c:pt idx="7">
                    <c:v>51.052</c:v>
                  </c:pt>
                  <c:pt idx="8">
                    <c:v>44.05</c:v>
                  </c:pt>
                  <c:pt idx="9">
                    <c:v>48.448</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Sheet1!$F$2:$F$11</c:f>
              <c:numCache>
                <c:formatCode>General</c:formatCode>
                <c:ptCount val="10"/>
                <c:pt idx="1">
                  <c:v>516.79999999999995</c:v>
                </c:pt>
                <c:pt idx="4">
                  <c:v>511.71</c:v>
                </c:pt>
                <c:pt idx="5">
                  <c:v>494.65</c:v>
                </c:pt>
                <c:pt idx="7">
                  <c:v>510.3</c:v>
                </c:pt>
                <c:pt idx="8">
                  <c:v>486.4</c:v>
                </c:pt>
                <c:pt idx="9">
                  <c:v>522.15</c:v>
                </c:pt>
              </c:numCache>
            </c:numRef>
          </c:yVal>
          <c:smooth val="0"/>
          <c:extLst>
            <c:ext xmlns:c16="http://schemas.microsoft.com/office/drawing/2014/chart" uri="{C3380CC4-5D6E-409C-BE32-E72D297353CC}">
              <c16:uniqueId val="{00000002-E15F-4BE9-AB50-FEFF4FE0122F}"/>
            </c:ext>
          </c:extLst>
        </c:ser>
        <c:ser>
          <c:idx val="5"/>
          <c:order val="5"/>
          <c:tx>
            <c:strRef>
              <c:f>Sheet1!$G$1</c:f>
              <c:strCache>
                <c:ptCount val="1"/>
                <c:pt idx="0">
                  <c:v>Burosumab ≥5-yrs (N=15)</c:v>
                </c:pt>
              </c:strCache>
            </c:strRef>
          </c:tx>
          <c:spPr>
            <a:ln w="19050" cap="rnd">
              <a:solidFill>
                <a:schemeClr val="tx2">
                  <a:lumMod val="60000"/>
                  <a:lumOff val="40000"/>
                </a:schemeClr>
              </a:solidFill>
              <a:round/>
            </a:ln>
            <a:effectLst/>
          </c:spPr>
          <c:marker>
            <c:symbol val="square"/>
            <c:size val="8"/>
            <c:spPr>
              <a:solidFill>
                <a:schemeClr val="tx2">
                  <a:lumMod val="60000"/>
                  <a:lumOff val="40000"/>
                </a:schemeClr>
              </a:solidFill>
              <a:ln w="9525">
                <a:solidFill>
                  <a:schemeClr val="tx2">
                    <a:lumMod val="60000"/>
                    <a:lumOff val="40000"/>
                  </a:schemeClr>
                </a:solidFill>
              </a:ln>
              <a:effectLst/>
            </c:spPr>
          </c:marker>
          <c:errBars>
            <c:errDir val="y"/>
            <c:errBarType val="both"/>
            <c:errValType val="cust"/>
            <c:noEndCap val="0"/>
            <c:plus>
              <c:numRef>
                <c:f>Sheet1!$O$2:$O$11</c:f>
                <c:numCache>
                  <c:formatCode>General</c:formatCode>
                  <c:ptCount val="10"/>
                  <c:pt idx="1">
                    <c:v>37.795999999999999</c:v>
                  </c:pt>
                  <c:pt idx="4">
                    <c:v>28.427</c:v>
                  </c:pt>
                  <c:pt idx="5">
                    <c:v>27.175000000000001</c:v>
                  </c:pt>
                  <c:pt idx="7">
                    <c:v>22.573</c:v>
                  </c:pt>
                  <c:pt idx="8">
                    <c:v>18.91</c:v>
                  </c:pt>
                  <c:pt idx="9">
                    <c:v>17.146999999999998</c:v>
                  </c:pt>
                </c:numCache>
              </c:numRef>
            </c:plus>
            <c:minus>
              <c:numRef>
                <c:f>Sheet1!$O$2:$O$11</c:f>
                <c:numCache>
                  <c:formatCode>General</c:formatCode>
                  <c:ptCount val="10"/>
                  <c:pt idx="1">
                    <c:v>37.795999999999999</c:v>
                  </c:pt>
                  <c:pt idx="4">
                    <c:v>28.427</c:v>
                  </c:pt>
                  <c:pt idx="5">
                    <c:v>27.175000000000001</c:v>
                  </c:pt>
                  <c:pt idx="7">
                    <c:v>22.573</c:v>
                  </c:pt>
                  <c:pt idx="8">
                    <c:v>18.91</c:v>
                  </c:pt>
                  <c:pt idx="9">
                    <c:v>17.146999999999998</c:v>
                  </c:pt>
                </c:numCache>
              </c:numRef>
            </c:minus>
            <c:spPr>
              <a:noFill/>
              <a:ln w="9525" cap="flat" cmpd="sng" algn="ctr">
                <a:solidFill>
                  <a:schemeClr val="tx1"/>
                </a:solidFill>
                <a:round/>
              </a:ln>
              <a:effectLst/>
            </c:spPr>
          </c:errBars>
          <c:xVal>
            <c:numRef>
              <c:f>Sheet1!$A$2:$A$11</c:f>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f>Sheet1!$G$2:$G$11</c:f>
              <c:numCache>
                <c:formatCode>General</c:formatCode>
                <c:ptCount val="10"/>
                <c:pt idx="1">
                  <c:v>493.33</c:v>
                </c:pt>
                <c:pt idx="4">
                  <c:v>404.93</c:v>
                </c:pt>
                <c:pt idx="5">
                  <c:v>381.2</c:v>
                </c:pt>
                <c:pt idx="7">
                  <c:v>378.87</c:v>
                </c:pt>
                <c:pt idx="8">
                  <c:v>332.47</c:v>
                </c:pt>
                <c:pt idx="9">
                  <c:v>325.67</c:v>
                </c:pt>
              </c:numCache>
            </c:numRef>
          </c:yVal>
          <c:smooth val="0"/>
          <c:extLst>
            <c:ext xmlns:c16="http://schemas.microsoft.com/office/drawing/2014/chart" uri="{C3380CC4-5D6E-409C-BE32-E72D297353CC}">
              <c16:uniqueId val="{00000003-E15F-4BE9-AB50-FEFF4FE0122F}"/>
            </c:ext>
          </c:extLst>
        </c:ser>
        <c:dLbls>
          <c:showLegendKey val="0"/>
          <c:showVal val="0"/>
          <c:showCatName val="0"/>
          <c:showSerName val="0"/>
          <c:showPercent val="0"/>
          <c:showBubbleSize val="0"/>
        </c:dLbls>
        <c:axId val="307870544"/>
        <c:axId val="307864272"/>
        <c:extLst>
          <c:ext xmlns:c15="http://schemas.microsoft.com/office/drawing/2012/chart" uri="{02D57815-91ED-43cb-92C2-25804820EDAC}">
            <c15:filteredScatterSeries>
              <c15:ser>
                <c:idx val="0"/>
                <c:order val="0"/>
                <c:tx>
                  <c:strRef>
                    <c:extLst>
                      <c:ext uri="{02D57815-91ED-43cb-92C2-25804820EDAC}">
                        <c15:formulaRef>
                          <c15:sqref>Sheet1!$B$1</c15:sqref>
                        </c15:formulaRef>
                      </c:ext>
                    </c:extLst>
                    <c:strCache>
                      <c:ptCount val="1"/>
                      <c:pt idx="0">
                        <c:v>Pi/D All Subjects</c:v>
                      </c:pt>
                    </c:strCache>
                  </c:strRef>
                </c:tx>
                <c:spPr>
                  <a:ln w="25400" cap="rnd">
                    <a:solidFill>
                      <a:schemeClr val="accent4"/>
                    </a:solidFill>
                    <a:round/>
                  </a:ln>
                  <a:effectLst/>
                </c:spPr>
                <c:marker>
                  <c:symbol val="square"/>
                  <c:size val="7"/>
                  <c:spPr>
                    <a:solidFill>
                      <a:schemeClr val="accent4"/>
                    </a:solidFill>
                    <a:ln w="9525">
                      <a:solidFill>
                        <a:schemeClr val="accent4"/>
                      </a:solidFill>
                    </a:ln>
                    <a:effectLst/>
                  </c:spPr>
                </c:marker>
                <c:errBars>
                  <c:errDir val="y"/>
                  <c:errBarType val="both"/>
                  <c:errValType val="cust"/>
                  <c:noEndCap val="0"/>
                  <c:plus>
                    <c:numRef>
                      <c:extLst>
                        <c:ext uri="{02D57815-91ED-43cb-92C2-25804820EDAC}">
                          <c15:formulaRef>
                            <c15:sqref>Sheet1!$J$2:$J$11</c15:sqref>
                          </c15:formulaRef>
                        </c:ext>
                      </c:extLst>
                      <c:numCache>
                        <c:formatCode>General</c:formatCode>
                        <c:ptCount val="10"/>
                      </c:numCache>
                    </c:numRef>
                  </c:plus>
                  <c:minus>
                    <c:numRef>
                      <c:extLst>
                        <c:ext uri="{02D57815-91ED-43cb-92C2-25804820EDAC}">
                          <c15:formulaRef>
                            <c15:sqref>Sheet1!$J$2:$J$11</c15:sqref>
                          </c15:formulaRef>
                        </c:ext>
                      </c:extLst>
                      <c:numCache>
                        <c:formatCode>General</c:formatCode>
                        <c:ptCount val="10"/>
                      </c:numCache>
                    </c:numRef>
                  </c:minus>
                  <c:spPr>
                    <a:noFill/>
                    <a:ln w="9525" cap="flat" cmpd="sng" algn="ctr">
                      <a:solidFill>
                        <a:srgbClr val="000000"/>
                      </a:solidFill>
                      <a:round/>
                    </a:ln>
                    <a:effectLst/>
                  </c:spPr>
                </c:errBars>
                <c:xVal>
                  <c:numRef>
                    <c:extLst>
                      <c:ext uri="{02D57815-91ED-43cb-92C2-25804820EDAC}">
                        <c15:formulaRef>
                          <c15:sqref>Sheet1!$A$2:$A$11</c15:sqref>
                        </c15:formulaRef>
                      </c:ext>
                    </c:extLst>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extLst>
                      <c:ext uri="{02D57815-91ED-43cb-92C2-25804820EDAC}">
                        <c15:formulaRef>
                          <c15:sqref>Sheet1!$B$2:$B$11</c15:sqref>
                        </c15:formulaRef>
                      </c:ext>
                    </c:extLst>
                    <c:numCache>
                      <c:formatCode>General</c:formatCode>
                      <c:ptCount val="10"/>
                    </c:numCache>
                  </c:numRef>
                </c:yVal>
                <c:smooth val="0"/>
                <c:extLst>
                  <c:ext xmlns:c16="http://schemas.microsoft.com/office/drawing/2014/chart" uri="{C3380CC4-5D6E-409C-BE32-E72D297353CC}">
                    <c16:uniqueId val="{00000004-E15F-4BE9-AB50-FEFF4FE0122F}"/>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Burosumab All Subjects</c:v>
                      </c:pt>
                    </c:strCache>
                  </c:strRef>
                </c:tx>
                <c:spPr>
                  <a:ln w="25400" cap="rnd">
                    <a:solidFill>
                      <a:srgbClr val="0070C0"/>
                    </a:solidFill>
                    <a:round/>
                  </a:ln>
                  <a:effectLst/>
                </c:spPr>
                <c:marker>
                  <c:symbol val="circle"/>
                  <c:size val="7"/>
                  <c:spPr>
                    <a:solidFill>
                      <a:srgbClr val="0070C0"/>
                    </a:solidFill>
                    <a:ln w="9525">
                      <a:solidFill>
                        <a:srgbClr val="0070C0"/>
                      </a:solidFill>
                    </a:ln>
                    <a:effectLst/>
                  </c:spPr>
                </c:marker>
                <c:errBars>
                  <c:errDir val="y"/>
                  <c:errBarType val="both"/>
                  <c:errValType val="cust"/>
                  <c:noEndCap val="0"/>
                  <c:plus>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numCache>
                    </c:numRef>
                  </c:plus>
                  <c:minus>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numCache>
                    </c:numRef>
                  </c:minus>
                  <c:spPr>
                    <a:noFill/>
                    <a:ln w="9525" cap="flat" cmpd="sng" algn="ctr">
                      <a:solidFill>
                        <a:srgbClr val="000000"/>
                      </a:solidFill>
                      <a:round/>
                    </a:ln>
                    <a:effectLst/>
                  </c:spPr>
                </c:errBars>
                <c:xVal>
                  <c:numRef>
                    <c:extLst xmlns:c15="http://schemas.microsoft.com/office/drawing/2012/chart">
                      <c:ext xmlns:c15="http://schemas.microsoft.com/office/drawing/2012/chart" uri="{02D57815-91ED-43cb-92C2-25804820EDAC}">
                        <c15:formulaRef>
                          <c15:sqref>Sheet1!$A$2:$A$11</c15:sqref>
                        </c15:formulaRef>
                      </c:ext>
                    </c:extLst>
                    <c:numCache>
                      <c:formatCode>General</c:formatCode>
                      <c:ptCount val="10"/>
                      <c:pt idx="0">
                        <c:v>-4</c:v>
                      </c:pt>
                      <c:pt idx="1">
                        <c:v>0</c:v>
                      </c:pt>
                      <c:pt idx="2">
                        <c:v>4</c:v>
                      </c:pt>
                      <c:pt idx="3">
                        <c:v>8</c:v>
                      </c:pt>
                      <c:pt idx="4">
                        <c:v>16</c:v>
                      </c:pt>
                      <c:pt idx="5">
                        <c:v>24</c:v>
                      </c:pt>
                      <c:pt idx="6">
                        <c:v>32</c:v>
                      </c:pt>
                      <c:pt idx="7">
                        <c:v>40</c:v>
                      </c:pt>
                      <c:pt idx="8">
                        <c:v>52</c:v>
                      </c:pt>
                      <c:pt idx="9">
                        <c:v>64</c:v>
                      </c:pt>
                    </c:numCache>
                  </c:numRef>
                </c:xVal>
                <c:yVal>
                  <c:numRef>
                    <c:extLst xmlns:c15="http://schemas.microsoft.com/office/drawing/2012/chart">
                      <c:ext xmlns:c15="http://schemas.microsoft.com/office/drawing/2012/chart" uri="{02D57815-91ED-43cb-92C2-25804820EDAC}">
                        <c15:formulaRef>
                          <c15:sqref>Sheet1!$C$2:$C$11</c15:sqref>
                        </c15:formulaRef>
                      </c:ext>
                    </c:extLst>
                    <c:numCache>
                      <c:formatCode>General</c:formatCode>
                      <c:ptCount val="10"/>
                    </c:numCache>
                  </c:numRef>
                </c:yVal>
                <c:smooth val="0"/>
                <c:extLst xmlns:c15="http://schemas.microsoft.com/office/drawing/2012/chart">
                  <c:ext xmlns:c16="http://schemas.microsoft.com/office/drawing/2014/chart" uri="{C3380CC4-5D6E-409C-BE32-E72D297353CC}">
                    <c16:uniqueId val="{00000005-E15F-4BE9-AB50-FEFF4FE0122F}"/>
                  </c:ext>
                </c:extLst>
              </c15:ser>
            </c15:filteredScatterSeries>
          </c:ext>
        </c:extLst>
      </c:scatterChart>
      <c:valAx>
        <c:axId val="307870544"/>
        <c:scaling>
          <c:orientation val="minMax"/>
          <c:min val="-4"/>
        </c:scaling>
        <c:delete val="0"/>
        <c:axPos val="b"/>
        <c:numFmt formatCode="General"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307864272"/>
        <c:crosses val="autoZero"/>
        <c:crossBetween val="midCat"/>
        <c:majorUnit val="4"/>
      </c:valAx>
      <c:valAx>
        <c:axId val="307864272"/>
        <c:scaling>
          <c:orientation val="minMax"/>
          <c:min val="250"/>
        </c:scaling>
        <c:delete val="0"/>
        <c:axPos val="l"/>
        <c:numFmt formatCode="#,##0.0" sourceLinked="0"/>
        <c:majorTickMark val="out"/>
        <c:minorTickMark val="none"/>
        <c:tickLblPos val="nextTo"/>
        <c:spPr>
          <a:solidFill>
            <a:schemeClr val="bg1"/>
          </a:solidFill>
          <a:ln w="9525" cap="flat" cmpd="sng" algn="ctr">
            <a:solidFill>
              <a:srgbClr val="000000"/>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crossAx val="307870544"/>
        <c:crossesAt val="-4"/>
        <c:crossBetween val="midCat"/>
      </c:valAx>
      <c:spPr>
        <a:noFill/>
        <a:ln>
          <a:noFill/>
        </a:ln>
        <a:effectLst/>
      </c:spPr>
    </c:plotArea>
    <c:legend>
      <c:legendPos val="t"/>
      <c:layout>
        <c:manualLayout>
          <c:xMode val="edge"/>
          <c:yMode val="edge"/>
          <c:x val="0.21580957267951145"/>
          <c:y val="6.169000032506259E-3"/>
          <c:w val="0.68610331422648496"/>
          <c:h val="0.18217069285837523"/>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chart>
  <c:spPr>
    <a:noFill/>
    <a:ln>
      <a:noFill/>
    </a:ln>
    <a:effectLst/>
  </c:spPr>
  <c:txPr>
    <a:bodyPr/>
    <a:lstStyle/>
    <a:p>
      <a:pPr>
        <a:defRPr sz="1600">
          <a:solidFill>
            <a:srgbClr val="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76336284741006"/>
          <c:y val="5.6565383772495023E-2"/>
          <c:w val="0.81477296575442437"/>
          <c:h val="0.83005908230316938"/>
        </c:manualLayout>
      </c:layout>
      <c:barChart>
        <c:barDir val="col"/>
        <c:grouping val="clustered"/>
        <c:varyColors val="0"/>
        <c:ser>
          <c:idx val="0"/>
          <c:order val="0"/>
          <c:tx>
            <c:strRef>
              <c:f>Sheet1!$B$1</c:f>
              <c:strCache>
                <c:ptCount val="1"/>
                <c:pt idx="0">
                  <c:v>Pi/D</c:v>
                </c:pt>
              </c:strCache>
            </c:strRef>
          </c:tx>
          <c:spPr>
            <a:solidFill>
              <a:schemeClr val="accent4"/>
            </a:solidFill>
            <a:ln w="12700">
              <a:solidFill>
                <a:srgbClr val="00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ln>
                      <a:noFill/>
                    </a:ln>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Sheet1!$E$2:$E$4</c:f>
                <c:numCache>
                  <c:formatCode>General</c:formatCode>
                  <c:ptCount val="3"/>
                  <c:pt idx="0">
                    <c:v>0.107</c:v>
                  </c:pt>
                  <c:pt idx="1">
                    <c:v>0.188</c:v>
                  </c:pt>
                  <c:pt idx="2">
                    <c:v>0.113</c:v>
                  </c:pt>
                </c:numCache>
              </c:numRef>
            </c:plus>
            <c:minus>
              <c:numRef>
                <c:f>Sheet1!$E$2:$E$4</c:f>
                <c:numCache>
                  <c:formatCode>General</c:formatCode>
                  <c:ptCount val="3"/>
                  <c:pt idx="0">
                    <c:v>0.107</c:v>
                  </c:pt>
                  <c:pt idx="1">
                    <c:v>0.188</c:v>
                  </c:pt>
                  <c:pt idx="2">
                    <c:v>0.113</c:v>
                  </c:pt>
                </c:numCache>
              </c:numRef>
            </c:minus>
            <c:spPr>
              <a:noFill/>
              <a:ln w="9525" cap="flat" cmpd="sng" algn="ctr">
                <a:solidFill>
                  <a:srgbClr val="000000"/>
                </a:solidFill>
                <a:round/>
              </a:ln>
              <a:effectLst/>
            </c:spPr>
          </c:errBars>
          <c:cat>
            <c:strRef>
              <c:f>Sheet1!$A$2:$A$4</c:f>
              <c:strCache>
                <c:ptCount val="3"/>
                <c:pt idx="0">
                  <c:v>All Subjects</c:v>
                </c:pt>
                <c:pt idx="1">
                  <c:v>&lt;5 years-old</c:v>
                </c:pt>
                <c:pt idx="2">
                  <c:v>≥5 years-old</c:v>
                </c:pt>
              </c:strCache>
            </c:strRef>
          </c:cat>
          <c:val>
            <c:numRef>
              <c:f>Sheet1!$B$2:$B$4</c:f>
              <c:numCache>
                <c:formatCode>General</c:formatCode>
                <c:ptCount val="3"/>
                <c:pt idx="0">
                  <c:v>0.77</c:v>
                </c:pt>
                <c:pt idx="1">
                  <c:v>0.69</c:v>
                </c:pt>
                <c:pt idx="2">
                  <c:v>0.87</c:v>
                </c:pt>
              </c:numCache>
            </c:numRef>
          </c:val>
          <c:extLst>
            <c:ext xmlns:c16="http://schemas.microsoft.com/office/drawing/2014/chart" uri="{C3380CC4-5D6E-409C-BE32-E72D297353CC}">
              <c16:uniqueId val="{00000000-10D8-4E57-8153-5723A05BC0A9}"/>
            </c:ext>
          </c:extLst>
        </c:ser>
        <c:ser>
          <c:idx val="1"/>
          <c:order val="1"/>
          <c:tx>
            <c:strRef>
              <c:f>Sheet1!$C$1</c:f>
              <c:strCache>
                <c:ptCount val="1"/>
                <c:pt idx="0">
                  <c:v>Burosumab</c:v>
                </c:pt>
              </c:strCache>
            </c:strRef>
          </c:tx>
          <c:spPr>
            <a:solidFill>
              <a:srgbClr val="0070C0"/>
            </a:solidFill>
            <a:ln w="12700">
              <a:solidFill>
                <a:srgbClr val="000000"/>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ln>
                      <a:noFill/>
                    </a:ln>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Sheet1!$F$2:$F$4</c:f>
                <c:numCache>
                  <c:formatCode>General</c:formatCode>
                  <c:ptCount val="3"/>
                  <c:pt idx="0">
                    <c:v>0.11</c:v>
                  </c:pt>
                  <c:pt idx="1">
                    <c:v>0.17399999999999999</c:v>
                  </c:pt>
                  <c:pt idx="2">
                    <c:v>0.13100000000000001</c:v>
                  </c:pt>
                </c:numCache>
              </c:numRef>
            </c:plus>
            <c:minus>
              <c:numRef>
                <c:f>Sheet1!$F$2:$F$4</c:f>
                <c:numCache>
                  <c:formatCode>General</c:formatCode>
                  <c:ptCount val="3"/>
                  <c:pt idx="0">
                    <c:v>0.11</c:v>
                  </c:pt>
                  <c:pt idx="1">
                    <c:v>0.17399999999999999</c:v>
                  </c:pt>
                  <c:pt idx="2">
                    <c:v>0.13100000000000001</c:v>
                  </c:pt>
                </c:numCache>
              </c:numRef>
            </c:minus>
            <c:spPr>
              <a:noFill/>
              <a:ln w="9525" cap="flat" cmpd="sng" algn="ctr">
                <a:solidFill>
                  <a:srgbClr val="000000"/>
                </a:solidFill>
                <a:round/>
              </a:ln>
              <a:effectLst/>
            </c:spPr>
          </c:errBars>
          <c:cat>
            <c:strRef>
              <c:f>Sheet1!$A$2:$A$4</c:f>
              <c:strCache>
                <c:ptCount val="3"/>
                <c:pt idx="0">
                  <c:v>All Subjects</c:v>
                </c:pt>
                <c:pt idx="1">
                  <c:v>&lt;5 years-old</c:v>
                </c:pt>
                <c:pt idx="2">
                  <c:v>≥5 years-old</c:v>
                </c:pt>
              </c:strCache>
            </c:strRef>
          </c:cat>
          <c:val>
            <c:numRef>
              <c:f>Sheet1!$C$2:$C$4</c:f>
              <c:numCache>
                <c:formatCode>General</c:formatCode>
                <c:ptCount val="3"/>
                <c:pt idx="0">
                  <c:v>1.92</c:v>
                </c:pt>
                <c:pt idx="1">
                  <c:v>1.84</c:v>
                </c:pt>
                <c:pt idx="2">
                  <c:v>1.97</c:v>
                </c:pt>
              </c:numCache>
            </c:numRef>
          </c:val>
          <c:extLst>
            <c:ext xmlns:c16="http://schemas.microsoft.com/office/drawing/2014/chart" uri="{C3380CC4-5D6E-409C-BE32-E72D297353CC}">
              <c16:uniqueId val="{00000001-10D8-4E57-8153-5723A05BC0A9}"/>
            </c:ext>
          </c:extLst>
        </c:ser>
        <c:dLbls>
          <c:dLblPos val="inBase"/>
          <c:showLegendKey val="0"/>
          <c:showVal val="1"/>
          <c:showCatName val="0"/>
          <c:showSerName val="0"/>
          <c:showPercent val="0"/>
          <c:showBubbleSize val="0"/>
        </c:dLbls>
        <c:gapWidth val="69"/>
        <c:overlap val="-12"/>
        <c:axId val="307871328"/>
        <c:axId val="307865840"/>
      </c:barChart>
      <c:catAx>
        <c:axId val="307871328"/>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307865840"/>
        <c:crosses val="autoZero"/>
        <c:auto val="1"/>
        <c:lblAlgn val="ctr"/>
        <c:lblOffset val="100"/>
        <c:noMultiLvlLbl val="0"/>
      </c:catAx>
      <c:valAx>
        <c:axId val="307865840"/>
        <c:scaling>
          <c:orientation val="minMax"/>
          <c:max val="3"/>
        </c:scaling>
        <c:delete val="0"/>
        <c:axPos val="l"/>
        <c:title>
          <c:tx>
            <c:rich>
              <a:bodyPr rot="-5400000" spcFirstLastPara="1" vertOverflow="ellipsis" vert="horz" wrap="square" anchor="ctr" anchorCtr="1"/>
              <a:lstStyle/>
              <a:p>
                <a:pPr>
                  <a:defRPr sz="1600" b="1"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r>
                  <a:rPr lang="en-US" b="1"/>
                  <a:t>LS Mean </a:t>
                </a:r>
                <a:r>
                  <a:rPr lang="en-US" b="1">
                    <a:latin typeface="Arial" panose="020B0604020202020204" pitchFamily="34" charset="0"/>
                    <a:cs typeface="Arial" panose="020B0604020202020204" pitchFamily="34" charset="0"/>
                  </a:rPr>
                  <a:t>± SE</a:t>
                </a:r>
                <a:endParaRPr lang="en-US" b="1"/>
              </a:p>
            </c:rich>
          </c:tx>
          <c:layout>
            <c:manualLayout>
              <c:xMode val="edge"/>
              <c:yMode val="edge"/>
              <c:x val="3.1705181653296617E-2"/>
              <c:y val="0.23993145276435796"/>
            </c:manualLayout>
          </c:layout>
          <c:overlay val="0"/>
          <c:spPr>
            <a:noFill/>
            <a:ln>
              <a:noFill/>
            </a:ln>
            <a:effectLst/>
          </c:spPr>
        </c:title>
        <c:numFmt formatCode="#,##0.0" sourceLinked="0"/>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307871328"/>
        <c:crosses val="autoZero"/>
        <c:crossBetween val="between"/>
      </c:valAx>
      <c:spPr>
        <a:solidFill>
          <a:schemeClr val="bg1"/>
        </a:solidFill>
        <a:ln w="25400">
          <a:noFill/>
        </a:ln>
        <a:effectLst/>
      </c:spPr>
    </c:plotArea>
    <c:legend>
      <c:legendPos val="t"/>
      <c:layout>
        <c:manualLayout>
          <c:xMode val="edge"/>
          <c:yMode val="edge"/>
          <c:x val="0.41775259733799636"/>
          <c:y val="1.1395551007384418E-2"/>
          <c:w val="0.27471570946219892"/>
          <c:h val="6.625630496166241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a:noFill/>
    </a:ln>
    <a:effectLst/>
  </c:spPr>
  <c:txPr>
    <a:bodyPr/>
    <a:lstStyle/>
    <a:p>
      <a:pPr>
        <a:defRPr sz="1600">
          <a:solidFill>
            <a:schemeClr val="tx1">
              <a:lumMod val="50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8913834837927"/>
          <c:y val="0.12473688919047114"/>
          <c:w val="0.84527363599174554"/>
          <c:h val="0.72151721747624054"/>
        </c:manualLayout>
      </c:layout>
      <c:lineChart>
        <c:grouping val="standard"/>
        <c:varyColors val="0"/>
        <c:ser>
          <c:idx val="0"/>
          <c:order val="0"/>
          <c:tx>
            <c:strRef>
              <c:f>Sheet1!$B$1</c:f>
              <c:strCache>
                <c:ptCount val="1"/>
                <c:pt idx="0">
                  <c:v>Pi/D &lt;5-yrs</c:v>
                </c:pt>
              </c:strCache>
            </c:strRef>
          </c:tx>
          <c:spPr>
            <a:ln w="22225" cap="rnd">
              <a:solidFill>
                <a:srgbClr val="7030A0"/>
              </a:solidFill>
              <a:round/>
            </a:ln>
            <a:effectLst/>
          </c:spPr>
          <c:marker>
            <c:symbol val="triangle"/>
            <c:size val="9"/>
            <c:spPr>
              <a:solidFill>
                <a:srgbClr val="7030A0"/>
              </a:solidFill>
              <a:ln w="9525">
                <a:solidFill>
                  <a:srgbClr val="7030A0"/>
                </a:solidFill>
              </a:ln>
              <a:effectLst/>
            </c:spPr>
          </c:marker>
          <c:dPt>
            <c:idx val="1"/>
            <c:marker>
              <c:spPr>
                <a:solidFill>
                  <a:srgbClr val="7030A0"/>
                </a:solidFill>
                <a:ln w="15875">
                  <a:solidFill>
                    <a:srgbClr val="7030A0"/>
                  </a:solidFill>
                </a:ln>
                <a:effectLst/>
              </c:spPr>
            </c:marker>
            <c:bubble3D val="0"/>
            <c:extLst>
              <c:ext xmlns:c16="http://schemas.microsoft.com/office/drawing/2014/chart" uri="{C3380CC4-5D6E-409C-BE32-E72D297353CC}">
                <c16:uniqueId val="{00000000-A7EF-4282-9051-76B4382504C0}"/>
              </c:ext>
            </c:extLst>
          </c:dPt>
          <c:dLbls>
            <c:dLbl>
              <c:idx val="0"/>
              <c:delete val="1"/>
              <c:extLst>
                <c:ext xmlns:c15="http://schemas.microsoft.com/office/drawing/2012/chart" uri="{CE6537A1-D6FC-4f65-9D91-7224C49458BB}"/>
                <c:ext xmlns:c16="http://schemas.microsoft.com/office/drawing/2014/chart" uri="{C3380CC4-5D6E-409C-BE32-E72D297353CC}">
                  <c16:uniqueId val="{00000001-A7EF-4282-9051-76B4382504C0}"/>
                </c:ext>
              </c:extLst>
            </c:dLbl>
            <c:dLbl>
              <c:idx val="1"/>
              <c:layout>
                <c:manualLayout>
                  <c:x val="-0.13350458114318484"/>
                  <c:y val="-3.2873902985586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EF-4282-9051-76B4382504C0}"/>
                </c:ext>
              </c:extLst>
            </c:dLbl>
            <c:dLbl>
              <c:idx val="2"/>
              <c:layout>
                <c:manualLayout>
                  <c:x val="-0.15564451088065062"/>
                  <c:y val="3.9950656172051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EF-4282-9051-76B4382504C0}"/>
                </c:ext>
              </c:extLst>
            </c:dLbl>
            <c:dLbl>
              <c:idx val="3"/>
              <c:layout>
                <c:manualLayout>
                  <c:x val="-0.11899416416870216"/>
                  <c:y val="3.29168331503627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EF-4282-9051-76B4382504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7030A0"/>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Sheet1!$E$2:$E$5</c:f>
                <c:numCache>
                  <c:formatCode>General</c:formatCode>
                  <c:ptCount val="4"/>
                  <c:pt idx="0">
                    <c:v>0</c:v>
                  </c:pt>
                  <c:pt idx="1">
                    <c:v>0.11600000000000001</c:v>
                  </c:pt>
                  <c:pt idx="2">
                    <c:v>0.06</c:v>
                  </c:pt>
                  <c:pt idx="3">
                    <c:v>6.8000000000000005E-2</c:v>
                  </c:pt>
                </c:numCache>
              </c:numRef>
            </c:plus>
            <c:minus>
              <c:numRef>
                <c:f>Sheet1!$E$2:$E$5</c:f>
                <c:numCache>
                  <c:formatCode>General</c:formatCode>
                  <c:ptCount val="4"/>
                  <c:pt idx="0">
                    <c:v>0</c:v>
                  </c:pt>
                  <c:pt idx="1">
                    <c:v>0.11600000000000001</c:v>
                  </c:pt>
                  <c:pt idx="2">
                    <c:v>0.06</c:v>
                  </c:pt>
                  <c:pt idx="3">
                    <c:v>6.8000000000000005E-2</c:v>
                  </c:pt>
                </c:numCache>
              </c:numRef>
            </c:minus>
            <c:spPr>
              <a:noFill/>
              <a:ln w="9525" cap="flat" cmpd="sng" algn="ctr">
                <a:solidFill>
                  <a:srgbClr val="000000"/>
                </a:solidFill>
                <a:round/>
              </a:ln>
              <a:effectLst/>
            </c:spPr>
          </c:errBars>
          <c:cat>
            <c:numRef>
              <c:f>Sheet1!$A$2:$A$5</c:f>
              <c:numCache>
                <c:formatCode>General</c:formatCode>
                <c:ptCount val="4"/>
                <c:pt idx="0">
                  <c:v>0</c:v>
                </c:pt>
                <c:pt idx="1">
                  <c:v>24</c:v>
                </c:pt>
                <c:pt idx="2">
                  <c:v>40</c:v>
                </c:pt>
                <c:pt idx="3">
                  <c:v>64</c:v>
                </c:pt>
              </c:numCache>
            </c:numRef>
          </c:cat>
          <c:val>
            <c:numRef>
              <c:f>Sheet1!$B$2:$B$5</c:f>
              <c:numCache>
                <c:formatCode>0.00</c:formatCode>
                <c:ptCount val="4"/>
                <c:pt idx="0" formatCode="General">
                  <c:v>0</c:v>
                </c:pt>
                <c:pt idx="1">
                  <c:v>0.01</c:v>
                </c:pt>
                <c:pt idx="2">
                  <c:v>-7.0000000000000007E-2</c:v>
                </c:pt>
                <c:pt idx="3" formatCode="General">
                  <c:v>-0.05</c:v>
                </c:pt>
              </c:numCache>
            </c:numRef>
          </c:val>
          <c:smooth val="0"/>
          <c:extLst>
            <c:ext xmlns:c16="http://schemas.microsoft.com/office/drawing/2014/chart" uri="{C3380CC4-5D6E-409C-BE32-E72D297353CC}">
              <c16:uniqueId val="{00000004-A7EF-4282-9051-76B4382504C0}"/>
            </c:ext>
          </c:extLst>
        </c:ser>
        <c:ser>
          <c:idx val="1"/>
          <c:order val="1"/>
          <c:tx>
            <c:strRef>
              <c:f>Sheet1!$C$1</c:f>
              <c:strCache>
                <c:ptCount val="1"/>
                <c:pt idx="0">
                  <c:v>Burosumab &lt;5-yrs</c:v>
                </c:pt>
              </c:strCache>
            </c:strRef>
          </c:tx>
          <c:spPr>
            <a:ln w="22225" cap="rnd">
              <a:solidFill>
                <a:srgbClr val="254061"/>
              </a:solidFill>
              <a:round/>
            </a:ln>
            <a:effectLst/>
          </c:spPr>
          <c:marker>
            <c:symbol val="triangle"/>
            <c:size val="8"/>
            <c:spPr>
              <a:solidFill>
                <a:srgbClr val="254061"/>
              </a:solidFill>
              <a:ln w="9525">
                <a:solidFill>
                  <a:srgbClr val="0070C0"/>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5-A7EF-4282-9051-76B4382504C0}"/>
                </c:ext>
              </c:extLst>
            </c:dLbl>
            <c:dLbl>
              <c:idx val="1"/>
              <c:layout>
                <c:manualLayout>
                  <c:x val="-0.12904752535142686"/>
                  <c:y val="-3.99043640064188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7EF-4282-9051-76B4382504C0}"/>
                </c:ext>
              </c:extLst>
            </c:dLbl>
            <c:dLbl>
              <c:idx val="2"/>
              <c:layout>
                <c:manualLayout>
                  <c:x val="-0.11933747662700446"/>
                  <c:y val="-6.23183064825841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EF-4282-9051-76B4382504C0}"/>
                </c:ext>
              </c:extLst>
            </c:dLbl>
            <c:dLbl>
              <c:idx val="3"/>
              <c:layout>
                <c:manualLayout>
                  <c:x val="-0.10541590418387133"/>
                  <c:y val="-5.70148794399423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7EF-4282-9051-76B4382504C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Sheet1!$F$2:$F$5</c:f>
                <c:numCache>
                  <c:formatCode>General</c:formatCode>
                  <c:ptCount val="4"/>
                  <c:pt idx="0">
                    <c:v>0</c:v>
                  </c:pt>
                  <c:pt idx="1">
                    <c:v>6.8000000000000005E-2</c:v>
                  </c:pt>
                  <c:pt idx="2">
                    <c:v>0.10100000000000001</c:v>
                  </c:pt>
                  <c:pt idx="3">
                    <c:v>0.123</c:v>
                  </c:pt>
                </c:numCache>
              </c:numRef>
            </c:plus>
            <c:minus>
              <c:numRef>
                <c:f>Sheet1!$F$2:$F$5</c:f>
                <c:numCache>
                  <c:formatCode>General</c:formatCode>
                  <c:ptCount val="4"/>
                  <c:pt idx="0">
                    <c:v>0</c:v>
                  </c:pt>
                  <c:pt idx="1">
                    <c:v>6.8000000000000005E-2</c:v>
                  </c:pt>
                  <c:pt idx="2">
                    <c:v>0.10100000000000001</c:v>
                  </c:pt>
                  <c:pt idx="3">
                    <c:v>0.123</c:v>
                  </c:pt>
                </c:numCache>
              </c:numRef>
            </c:minus>
            <c:spPr>
              <a:noFill/>
              <a:ln w="9525" cap="flat" cmpd="sng" algn="ctr">
                <a:solidFill>
                  <a:srgbClr val="000000"/>
                </a:solidFill>
                <a:round/>
              </a:ln>
              <a:effectLst/>
            </c:spPr>
          </c:errBars>
          <c:cat>
            <c:numRef>
              <c:f>Sheet1!$A$2:$A$5</c:f>
              <c:numCache>
                <c:formatCode>General</c:formatCode>
                <c:ptCount val="4"/>
                <c:pt idx="0">
                  <c:v>0</c:v>
                </c:pt>
                <c:pt idx="1">
                  <c:v>24</c:v>
                </c:pt>
                <c:pt idx="2">
                  <c:v>40</c:v>
                </c:pt>
                <c:pt idx="3">
                  <c:v>64</c:v>
                </c:pt>
              </c:numCache>
            </c:numRef>
          </c:cat>
          <c:val>
            <c:numRef>
              <c:f>Sheet1!$C$2:$C$5</c:f>
              <c:numCache>
                <c:formatCode>0.00</c:formatCode>
                <c:ptCount val="4"/>
                <c:pt idx="0" formatCode="General">
                  <c:v>0</c:v>
                </c:pt>
                <c:pt idx="1">
                  <c:v>0.14000000000000001</c:v>
                </c:pt>
                <c:pt idx="2">
                  <c:v>0.15</c:v>
                </c:pt>
                <c:pt idx="3" formatCode="General">
                  <c:v>0.15</c:v>
                </c:pt>
              </c:numCache>
            </c:numRef>
          </c:val>
          <c:smooth val="0"/>
          <c:extLst>
            <c:ext xmlns:c16="http://schemas.microsoft.com/office/drawing/2014/chart" uri="{C3380CC4-5D6E-409C-BE32-E72D297353CC}">
              <c16:uniqueId val="{00000009-A7EF-4282-9051-76B4382504C0}"/>
            </c:ext>
          </c:extLst>
        </c:ser>
        <c:dLbls>
          <c:showLegendKey val="0"/>
          <c:showVal val="1"/>
          <c:showCatName val="0"/>
          <c:showSerName val="0"/>
          <c:showPercent val="0"/>
          <c:showBubbleSize val="0"/>
        </c:dLbls>
        <c:marker val="1"/>
        <c:smooth val="0"/>
        <c:axId val="307875248"/>
        <c:axId val="307876032"/>
      </c:lineChart>
      <c:catAx>
        <c:axId val="307875248"/>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307876032"/>
        <c:crosses val="autoZero"/>
        <c:auto val="1"/>
        <c:lblAlgn val="ctr"/>
        <c:lblOffset val="100"/>
        <c:noMultiLvlLbl val="0"/>
      </c:catAx>
      <c:valAx>
        <c:axId val="307876032"/>
        <c:scaling>
          <c:orientation val="minMax"/>
          <c:min val="-0.25"/>
        </c:scaling>
        <c:delete val="0"/>
        <c:axPos val="l"/>
        <c:numFmt formatCode="#,##0.00" sourceLinked="0"/>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307875248"/>
        <c:crosses val="autoZero"/>
        <c:crossBetween val="between"/>
      </c:valAx>
      <c:spPr>
        <a:noFill/>
        <a:ln w="25400">
          <a:noFill/>
        </a:ln>
        <a:effectLst/>
      </c:spPr>
    </c:plotArea>
    <c:legend>
      <c:legendPos val="t"/>
      <c:layout>
        <c:manualLayout>
          <c:xMode val="edge"/>
          <c:yMode val="edge"/>
          <c:x val="0.13986655259755876"/>
          <c:y val="4.8545210882742239E-2"/>
          <c:w val="0.53066808508286945"/>
          <c:h val="0.1686100716089018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solidFill>
            <a:schemeClr val="tx1">
              <a:lumMod val="50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88913834837927"/>
          <c:y val="0.12473688919047114"/>
          <c:w val="0.84527363599174554"/>
          <c:h val="0.72151721747624054"/>
        </c:manualLayout>
      </c:layout>
      <c:lineChart>
        <c:grouping val="standard"/>
        <c:varyColors val="0"/>
        <c:ser>
          <c:idx val="0"/>
          <c:order val="0"/>
          <c:tx>
            <c:strRef>
              <c:f>Sheet1!$B$1</c:f>
              <c:strCache>
                <c:ptCount val="1"/>
                <c:pt idx="0">
                  <c:v>Pi/D ≥5-yrs </c:v>
                </c:pt>
              </c:strCache>
            </c:strRef>
          </c:tx>
          <c:spPr>
            <a:ln w="22225" cap="rnd">
              <a:solidFill>
                <a:srgbClr val="B3A2C7"/>
              </a:solidFill>
              <a:round/>
            </a:ln>
            <a:effectLst/>
          </c:spPr>
          <c:marker>
            <c:symbol val="x"/>
            <c:size val="9"/>
            <c:spPr>
              <a:solidFill>
                <a:srgbClr val="B3A2C7"/>
              </a:solidFill>
              <a:ln w="9525">
                <a:solidFill>
                  <a:srgbClr val="B3A2C7"/>
                </a:solidFill>
              </a:ln>
              <a:effectLst/>
            </c:spPr>
          </c:marker>
          <c:dPt>
            <c:idx val="1"/>
            <c:marker>
              <c:spPr>
                <a:solidFill>
                  <a:srgbClr val="B3A2C7"/>
                </a:solidFill>
                <a:ln w="15875">
                  <a:solidFill>
                    <a:srgbClr val="B3A2C7"/>
                  </a:solidFill>
                </a:ln>
                <a:effectLst/>
              </c:spPr>
            </c:marker>
            <c:bubble3D val="0"/>
            <c:extLst>
              <c:ext xmlns:c16="http://schemas.microsoft.com/office/drawing/2014/chart" uri="{C3380CC4-5D6E-409C-BE32-E72D297353CC}">
                <c16:uniqueId val="{00000000-BCBF-4077-A2D1-9B53CB198713}"/>
              </c:ext>
            </c:extLst>
          </c:dPt>
          <c:dLbls>
            <c:dLbl>
              <c:idx val="0"/>
              <c:delete val="1"/>
              <c:extLst>
                <c:ext xmlns:c15="http://schemas.microsoft.com/office/drawing/2012/chart" uri="{CE6537A1-D6FC-4f65-9D91-7224C49458BB}"/>
                <c:ext xmlns:c16="http://schemas.microsoft.com/office/drawing/2014/chart" uri="{C3380CC4-5D6E-409C-BE32-E72D297353CC}">
                  <c16:uniqueId val="{00000001-BCBF-4077-A2D1-9B53CB198713}"/>
                </c:ext>
              </c:extLst>
            </c:dLbl>
            <c:dLbl>
              <c:idx val="1"/>
              <c:layout>
                <c:manualLayout>
                  <c:x val="-0.13350458114318484"/>
                  <c:y val="-1.3167405660316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CBF-4077-A2D1-9B53CB198713}"/>
                </c:ext>
              </c:extLst>
            </c:dLbl>
            <c:dLbl>
              <c:idx val="2"/>
              <c:layout>
                <c:manualLayout>
                  <c:x val="-0.15564451088065062"/>
                  <c:y val="3.9950656172051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CBF-4077-A2D1-9B53CB198713}"/>
                </c:ext>
              </c:extLst>
            </c:dLbl>
            <c:dLbl>
              <c:idx val="3"/>
              <c:layout>
                <c:manualLayout>
                  <c:x val="-0.11899416416870216"/>
                  <c:y val="3.29168331503627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BF-4077-A2D1-9B53CB19871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7030A0"/>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Sheet1!$E$2:$E$5</c:f>
                <c:numCache>
                  <c:formatCode>General</c:formatCode>
                  <c:ptCount val="4"/>
                  <c:pt idx="0">
                    <c:v>0</c:v>
                  </c:pt>
                  <c:pt idx="1">
                    <c:v>2.5000000000000001E-2</c:v>
                  </c:pt>
                  <c:pt idx="2">
                    <c:v>3.2000000000000001E-2</c:v>
                  </c:pt>
                  <c:pt idx="3">
                    <c:v>4.1000000000000002E-2</c:v>
                  </c:pt>
                </c:numCache>
              </c:numRef>
            </c:plus>
            <c:minus>
              <c:numRef>
                <c:f>Sheet1!$E$2:$E$5</c:f>
                <c:numCache>
                  <c:formatCode>General</c:formatCode>
                  <c:ptCount val="4"/>
                  <c:pt idx="0">
                    <c:v>0</c:v>
                  </c:pt>
                  <c:pt idx="1">
                    <c:v>2.5000000000000001E-2</c:v>
                  </c:pt>
                  <c:pt idx="2">
                    <c:v>3.2000000000000001E-2</c:v>
                  </c:pt>
                  <c:pt idx="3">
                    <c:v>4.1000000000000002E-2</c:v>
                  </c:pt>
                </c:numCache>
              </c:numRef>
            </c:minus>
            <c:spPr>
              <a:noFill/>
              <a:ln w="9525" cap="flat" cmpd="sng" algn="ctr">
                <a:solidFill>
                  <a:srgbClr val="000000"/>
                </a:solidFill>
                <a:round/>
              </a:ln>
              <a:effectLst/>
            </c:spPr>
          </c:errBars>
          <c:cat>
            <c:numRef>
              <c:f>Sheet1!$A$2:$A$5</c:f>
              <c:numCache>
                <c:formatCode>General</c:formatCode>
                <c:ptCount val="4"/>
                <c:pt idx="0">
                  <c:v>0</c:v>
                </c:pt>
                <c:pt idx="1">
                  <c:v>24</c:v>
                </c:pt>
                <c:pt idx="2">
                  <c:v>40</c:v>
                </c:pt>
                <c:pt idx="3">
                  <c:v>64</c:v>
                </c:pt>
              </c:numCache>
            </c:numRef>
          </c:cat>
          <c:val>
            <c:numRef>
              <c:f>Sheet1!$B$2:$B$5</c:f>
              <c:numCache>
                <c:formatCode>0.00</c:formatCode>
                <c:ptCount val="4"/>
                <c:pt idx="0" formatCode="General">
                  <c:v>0</c:v>
                </c:pt>
                <c:pt idx="1">
                  <c:v>0.09</c:v>
                </c:pt>
                <c:pt idx="2">
                  <c:v>0.1</c:v>
                </c:pt>
                <c:pt idx="3" formatCode="General">
                  <c:v>0.08</c:v>
                </c:pt>
              </c:numCache>
            </c:numRef>
          </c:val>
          <c:smooth val="0"/>
          <c:extLst>
            <c:ext xmlns:c16="http://schemas.microsoft.com/office/drawing/2014/chart" uri="{C3380CC4-5D6E-409C-BE32-E72D297353CC}">
              <c16:uniqueId val="{00000004-BCBF-4077-A2D1-9B53CB198713}"/>
            </c:ext>
          </c:extLst>
        </c:ser>
        <c:ser>
          <c:idx val="1"/>
          <c:order val="1"/>
          <c:tx>
            <c:strRef>
              <c:f>Sheet1!$C$1</c:f>
              <c:strCache>
                <c:ptCount val="1"/>
                <c:pt idx="0">
                  <c:v>Burosumab ≥5-yrs </c:v>
                </c:pt>
              </c:strCache>
            </c:strRef>
          </c:tx>
          <c:spPr>
            <a:ln w="22225" cap="rnd">
              <a:solidFill>
                <a:srgbClr val="0070C0"/>
              </a:solidFill>
              <a:round/>
            </a:ln>
            <a:effectLst/>
          </c:spPr>
          <c:marker>
            <c:symbol val="x"/>
            <c:size val="8"/>
            <c:spPr>
              <a:solidFill>
                <a:srgbClr val="558ED5"/>
              </a:solidFill>
              <a:ln w="9525">
                <a:solidFill>
                  <a:srgbClr val="558ED5"/>
                </a:solid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5-BCBF-4077-A2D1-9B53CB198713}"/>
                </c:ext>
              </c:extLst>
            </c:dLbl>
            <c:dLbl>
              <c:idx val="1"/>
              <c:layout>
                <c:manualLayout>
                  <c:x val="-0.12294526052226258"/>
                  <c:y val="5.5343706399051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CBF-4077-A2D1-9B53CB198713}"/>
                </c:ext>
              </c:extLst>
            </c:dLbl>
            <c:dLbl>
              <c:idx val="2"/>
              <c:layout>
                <c:manualLayout>
                  <c:x val="-0.13459313869991499"/>
                  <c:y val="-2.947414427380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BF-4077-A2D1-9B53CB198713}"/>
                </c:ext>
              </c:extLst>
            </c:dLbl>
            <c:dLbl>
              <c:idx val="3"/>
              <c:layout>
                <c:manualLayout>
                  <c:x val="-0.11151816901303555"/>
                  <c:y val="-3.07395496729161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CBF-4077-A2D1-9B53CB19871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Dir val="y"/>
            <c:errBarType val="both"/>
            <c:errValType val="cust"/>
            <c:noEndCap val="0"/>
            <c:plus>
              <c:numRef>
                <c:f>Sheet1!$F$2:$F$5</c:f>
                <c:numCache>
                  <c:formatCode>General</c:formatCode>
                  <c:ptCount val="4"/>
                  <c:pt idx="0">
                    <c:v>0</c:v>
                  </c:pt>
                  <c:pt idx="1">
                    <c:v>3.6999999999999998E-2</c:v>
                  </c:pt>
                  <c:pt idx="2">
                    <c:v>0.04</c:v>
                  </c:pt>
                  <c:pt idx="3">
                    <c:v>0.05</c:v>
                  </c:pt>
                </c:numCache>
              </c:numRef>
            </c:plus>
            <c:minus>
              <c:numRef>
                <c:f>Sheet1!$F$2:$F$5</c:f>
                <c:numCache>
                  <c:formatCode>General</c:formatCode>
                  <c:ptCount val="4"/>
                  <c:pt idx="0">
                    <c:v>0</c:v>
                  </c:pt>
                  <c:pt idx="1">
                    <c:v>3.6999999999999998E-2</c:v>
                  </c:pt>
                  <c:pt idx="2">
                    <c:v>0.04</c:v>
                  </c:pt>
                  <c:pt idx="3">
                    <c:v>0.05</c:v>
                  </c:pt>
                </c:numCache>
              </c:numRef>
            </c:minus>
            <c:spPr>
              <a:noFill/>
              <a:ln w="9525" cap="flat" cmpd="sng" algn="ctr">
                <a:solidFill>
                  <a:srgbClr val="000000"/>
                </a:solidFill>
                <a:round/>
              </a:ln>
              <a:effectLst/>
            </c:spPr>
          </c:errBars>
          <c:cat>
            <c:numRef>
              <c:f>Sheet1!$A$2:$A$5</c:f>
              <c:numCache>
                <c:formatCode>General</c:formatCode>
                <c:ptCount val="4"/>
                <c:pt idx="0">
                  <c:v>0</c:v>
                </c:pt>
                <c:pt idx="1">
                  <c:v>24</c:v>
                </c:pt>
                <c:pt idx="2">
                  <c:v>40</c:v>
                </c:pt>
                <c:pt idx="3">
                  <c:v>64</c:v>
                </c:pt>
              </c:numCache>
            </c:numRef>
          </c:cat>
          <c:val>
            <c:numRef>
              <c:f>Sheet1!$C$2:$C$5</c:f>
              <c:numCache>
                <c:formatCode>0.00</c:formatCode>
                <c:ptCount val="4"/>
                <c:pt idx="0" formatCode="General">
                  <c:v>0</c:v>
                </c:pt>
                <c:pt idx="1">
                  <c:v>7.0000000000000007E-2</c:v>
                </c:pt>
                <c:pt idx="2">
                  <c:v>0.14000000000000001</c:v>
                </c:pt>
                <c:pt idx="3" formatCode="General">
                  <c:v>0.17</c:v>
                </c:pt>
              </c:numCache>
            </c:numRef>
          </c:val>
          <c:smooth val="0"/>
          <c:extLst>
            <c:ext xmlns:c16="http://schemas.microsoft.com/office/drawing/2014/chart" uri="{C3380CC4-5D6E-409C-BE32-E72D297353CC}">
              <c16:uniqueId val="{00000009-BCBF-4077-A2D1-9B53CB198713}"/>
            </c:ext>
          </c:extLst>
        </c:ser>
        <c:dLbls>
          <c:showLegendKey val="0"/>
          <c:showVal val="1"/>
          <c:showCatName val="0"/>
          <c:showSerName val="0"/>
          <c:showPercent val="0"/>
          <c:showBubbleSize val="0"/>
        </c:dLbls>
        <c:marker val="1"/>
        <c:smooth val="0"/>
        <c:axId val="307874856"/>
        <c:axId val="307875640"/>
      </c:lineChart>
      <c:catAx>
        <c:axId val="307874856"/>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1600" b="1"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307875640"/>
        <c:crosses val="autoZero"/>
        <c:auto val="1"/>
        <c:lblAlgn val="ctr"/>
        <c:lblOffset val="100"/>
        <c:noMultiLvlLbl val="0"/>
      </c:catAx>
      <c:valAx>
        <c:axId val="307875640"/>
        <c:scaling>
          <c:orientation val="minMax"/>
          <c:max val="0.35000000000000003"/>
          <c:min val="-0.25"/>
        </c:scaling>
        <c:delete val="0"/>
        <c:axPos val="l"/>
        <c:numFmt formatCode="#,##0.00" sourceLinked="0"/>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crossAx val="307874856"/>
        <c:crosses val="autoZero"/>
        <c:crossBetween val="between"/>
      </c:valAx>
      <c:spPr>
        <a:noFill/>
        <a:ln w="25400">
          <a:noFill/>
        </a:ln>
        <a:effectLst/>
      </c:spPr>
    </c:plotArea>
    <c:legend>
      <c:legendPos val="t"/>
      <c:layout>
        <c:manualLayout>
          <c:xMode val="edge"/>
          <c:yMode val="edge"/>
          <c:x val="0.13986655259755876"/>
          <c:y val="4.8545210882742239E-2"/>
          <c:w val="0.53066808508286945"/>
          <c:h val="0.1686100716089018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solidFill>
            <a:schemeClr val="tx1">
              <a:lumMod val="50000"/>
            </a:schemeClr>
          </a:solidFill>
          <a:latin typeface="Arial" panose="020B0604020202020204" pitchFamily="34" charset="0"/>
          <a:cs typeface="Arial" panose="020B060402020202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F20DC-A3C5-4939-9F34-1315D71A150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SG"/>
        </a:p>
      </dgm:t>
    </dgm:pt>
    <dgm:pt modelId="{CFA8E15E-503C-4569-B2FB-192CCBA4A16E}">
      <dgm:prSet phldrT="[Text]"/>
      <dgm:spPr/>
      <dgm:t>
        <a:bodyPr/>
        <a:lstStyle/>
        <a:p>
          <a:r>
            <a:rPr lang="en-US"/>
            <a:t>3yo</a:t>
          </a:r>
          <a:endParaRPr lang="en-SG"/>
        </a:p>
      </dgm:t>
    </dgm:pt>
    <dgm:pt modelId="{497D4DF1-2BC3-4751-94B8-30B1F5499896}" type="parTrans" cxnId="{2E520C7D-88EE-4ED1-ADDC-5BC602DFDD92}">
      <dgm:prSet/>
      <dgm:spPr/>
      <dgm:t>
        <a:bodyPr/>
        <a:lstStyle/>
        <a:p>
          <a:endParaRPr lang="en-SG"/>
        </a:p>
      </dgm:t>
    </dgm:pt>
    <dgm:pt modelId="{62F155A8-CD3A-4E32-AC6F-A151DC8427FE}" type="sibTrans" cxnId="{2E520C7D-88EE-4ED1-ADDC-5BC602DFDD92}">
      <dgm:prSet/>
      <dgm:spPr/>
      <dgm:t>
        <a:bodyPr/>
        <a:lstStyle/>
        <a:p>
          <a:endParaRPr lang="en-SG"/>
        </a:p>
      </dgm:t>
    </dgm:pt>
    <dgm:pt modelId="{E8CF6AC1-7B91-42F1-AC6F-9EBC0F8BCF79}">
      <dgm:prSet phldrT="[Text]" custT="1"/>
      <dgm:spPr/>
      <dgm:t>
        <a:bodyPr/>
        <a:lstStyle/>
        <a:p>
          <a:r>
            <a:rPr lang="en-US" sz="1600"/>
            <a:t>Diagnosed with rickets at – treated as vitamin D deficient rickets</a:t>
          </a:r>
          <a:endParaRPr lang="en-SG" sz="1600"/>
        </a:p>
      </dgm:t>
    </dgm:pt>
    <dgm:pt modelId="{D8F0C13A-2E0E-4444-AC15-532F0B143CAC}" type="parTrans" cxnId="{B3575D2B-19D6-4A5B-990D-C0296539CDA5}">
      <dgm:prSet/>
      <dgm:spPr/>
      <dgm:t>
        <a:bodyPr/>
        <a:lstStyle/>
        <a:p>
          <a:endParaRPr lang="en-SG"/>
        </a:p>
      </dgm:t>
    </dgm:pt>
    <dgm:pt modelId="{17E6ACFC-97FB-493B-9361-A61E02AB3307}" type="sibTrans" cxnId="{B3575D2B-19D6-4A5B-990D-C0296539CDA5}">
      <dgm:prSet/>
      <dgm:spPr/>
      <dgm:t>
        <a:bodyPr/>
        <a:lstStyle/>
        <a:p>
          <a:endParaRPr lang="en-SG"/>
        </a:p>
      </dgm:t>
    </dgm:pt>
    <dgm:pt modelId="{C512409F-E315-49D5-B130-87A866EB9F20}">
      <dgm:prSet phldrT="[Text]"/>
      <dgm:spPr/>
      <dgm:t>
        <a:bodyPr/>
        <a:lstStyle/>
        <a:p>
          <a:r>
            <a:rPr lang="en-US"/>
            <a:t>14yo</a:t>
          </a:r>
          <a:endParaRPr lang="en-SG"/>
        </a:p>
      </dgm:t>
    </dgm:pt>
    <dgm:pt modelId="{6FF3BF5F-B51D-4B87-BDC1-F083F2F7C4BB}" type="parTrans" cxnId="{17446C01-9E86-4BA9-BDCF-CA28E83CCB9B}">
      <dgm:prSet/>
      <dgm:spPr/>
      <dgm:t>
        <a:bodyPr/>
        <a:lstStyle/>
        <a:p>
          <a:endParaRPr lang="en-SG"/>
        </a:p>
      </dgm:t>
    </dgm:pt>
    <dgm:pt modelId="{5565C184-3C4B-44A7-B844-0B9799C41FB3}" type="sibTrans" cxnId="{17446C01-9E86-4BA9-BDCF-CA28E83CCB9B}">
      <dgm:prSet/>
      <dgm:spPr/>
      <dgm:t>
        <a:bodyPr/>
        <a:lstStyle/>
        <a:p>
          <a:endParaRPr lang="en-SG"/>
        </a:p>
      </dgm:t>
    </dgm:pt>
    <dgm:pt modelId="{E7D3CB77-754D-45B9-9416-714C7311B8D4}">
      <dgm:prSet phldrT="[Text]" custT="1"/>
      <dgm:spPr/>
      <dgm:t>
        <a:bodyPr/>
        <a:lstStyle/>
        <a:p>
          <a:r>
            <a:rPr lang="en-US" sz="1600"/>
            <a:t>Surgery for genu </a:t>
          </a:r>
          <a:r>
            <a:rPr lang="en-US" sz="1600" err="1"/>
            <a:t>valgum</a:t>
          </a:r>
          <a:r>
            <a:rPr lang="en-US" sz="1600"/>
            <a:t> deformity – recurred </a:t>
          </a:r>
          <a:endParaRPr lang="en-SG" sz="1600"/>
        </a:p>
      </dgm:t>
    </dgm:pt>
    <dgm:pt modelId="{E23757CD-418E-491E-B510-940813956486}" type="parTrans" cxnId="{450F7DC7-220A-406B-9E23-079CA6138EA0}">
      <dgm:prSet/>
      <dgm:spPr/>
      <dgm:t>
        <a:bodyPr/>
        <a:lstStyle/>
        <a:p>
          <a:endParaRPr lang="en-SG"/>
        </a:p>
      </dgm:t>
    </dgm:pt>
    <dgm:pt modelId="{B78D326E-E920-457B-9719-6BF7231F4524}" type="sibTrans" cxnId="{450F7DC7-220A-406B-9E23-079CA6138EA0}">
      <dgm:prSet/>
      <dgm:spPr/>
      <dgm:t>
        <a:bodyPr/>
        <a:lstStyle/>
        <a:p>
          <a:endParaRPr lang="en-SG"/>
        </a:p>
      </dgm:t>
    </dgm:pt>
    <dgm:pt modelId="{CF27B398-CC4D-49B1-8613-FCC4E0723D48}">
      <dgm:prSet phldrT="[Text]"/>
      <dgm:spPr/>
      <dgm:t>
        <a:bodyPr/>
        <a:lstStyle/>
        <a:p>
          <a:r>
            <a:rPr lang="en-US"/>
            <a:t>27yo</a:t>
          </a:r>
          <a:endParaRPr lang="en-SG"/>
        </a:p>
      </dgm:t>
    </dgm:pt>
    <dgm:pt modelId="{E84B9871-90E2-48F6-B2E3-F9127FAE97D6}" type="parTrans" cxnId="{34E38522-2D8E-4AC9-B21C-582E65FA1C2E}">
      <dgm:prSet/>
      <dgm:spPr/>
      <dgm:t>
        <a:bodyPr/>
        <a:lstStyle/>
        <a:p>
          <a:endParaRPr lang="en-SG"/>
        </a:p>
      </dgm:t>
    </dgm:pt>
    <dgm:pt modelId="{E99F6024-3428-4C71-9230-1E062F8580EA}" type="sibTrans" cxnId="{34E38522-2D8E-4AC9-B21C-582E65FA1C2E}">
      <dgm:prSet/>
      <dgm:spPr/>
      <dgm:t>
        <a:bodyPr/>
        <a:lstStyle/>
        <a:p>
          <a:endParaRPr lang="en-SG"/>
        </a:p>
      </dgm:t>
    </dgm:pt>
    <dgm:pt modelId="{B470F5AD-C5AD-4CF3-B7F2-1A60B13CACCE}">
      <dgm:prSet custT="1"/>
      <dgm:spPr/>
      <dgm:t>
        <a:bodyPr/>
        <a:lstStyle/>
        <a:p>
          <a:r>
            <a:rPr lang="en-US" sz="1600"/>
            <a:t>Persistent proximal myopathy</a:t>
          </a:r>
        </a:p>
        <a:p>
          <a:r>
            <a:rPr lang="en-US" sz="1600"/>
            <a:t>Bilateral hip, knee and upper arm discomfort R&gt;L for years</a:t>
          </a:r>
        </a:p>
      </dgm:t>
    </dgm:pt>
    <dgm:pt modelId="{42EF577A-7B66-4780-919D-D4DDAA770D8F}" type="parTrans" cxnId="{DC160CBB-A767-41B4-9523-FC05082774DA}">
      <dgm:prSet/>
      <dgm:spPr/>
      <dgm:t>
        <a:bodyPr/>
        <a:lstStyle/>
        <a:p>
          <a:endParaRPr lang="en-SG"/>
        </a:p>
      </dgm:t>
    </dgm:pt>
    <dgm:pt modelId="{BDCEDF5C-3F33-4763-8A15-831F4EF85217}" type="sibTrans" cxnId="{DC160CBB-A767-41B4-9523-FC05082774DA}">
      <dgm:prSet/>
      <dgm:spPr/>
      <dgm:t>
        <a:bodyPr/>
        <a:lstStyle/>
        <a:p>
          <a:endParaRPr lang="en-SG"/>
        </a:p>
      </dgm:t>
    </dgm:pt>
    <dgm:pt modelId="{44809115-3F35-489D-B649-756816C8EB82}">
      <dgm:prSet custT="1"/>
      <dgm:spPr/>
      <dgm:t>
        <a:bodyPr/>
        <a:lstStyle/>
        <a:p>
          <a:r>
            <a:rPr lang="en-US" sz="1600"/>
            <a:t>Degenerative joint changes</a:t>
          </a:r>
        </a:p>
      </dgm:t>
    </dgm:pt>
    <dgm:pt modelId="{A7298C64-3328-4DD4-999B-739D1AD52131}" type="parTrans" cxnId="{134F15D8-28FC-43B0-89AB-7A9137362544}">
      <dgm:prSet/>
      <dgm:spPr/>
      <dgm:t>
        <a:bodyPr/>
        <a:lstStyle/>
        <a:p>
          <a:endParaRPr lang="en-SG"/>
        </a:p>
      </dgm:t>
    </dgm:pt>
    <dgm:pt modelId="{6C338B1A-7077-4E2C-AC96-A15B9BB07BB4}" type="sibTrans" cxnId="{134F15D8-28FC-43B0-89AB-7A9137362544}">
      <dgm:prSet/>
      <dgm:spPr/>
      <dgm:t>
        <a:bodyPr/>
        <a:lstStyle/>
        <a:p>
          <a:endParaRPr lang="en-SG"/>
        </a:p>
      </dgm:t>
    </dgm:pt>
    <dgm:pt modelId="{1EEF2E42-B9B9-4B79-A95F-781095B5706C}">
      <dgm:prSet custT="1"/>
      <dgm:spPr/>
      <dgm:t>
        <a:bodyPr/>
        <a:lstStyle/>
        <a:p>
          <a:r>
            <a:rPr lang="en-US" sz="1600"/>
            <a:t>Dental abscesses and previous root canal treatment</a:t>
          </a:r>
        </a:p>
      </dgm:t>
    </dgm:pt>
    <dgm:pt modelId="{AA4C9298-B7BD-433C-B400-18D01D3FE2D7}" type="parTrans" cxnId="{029F9F91-4851-4355-9CA9-0685A8F2470C}">
      <dgm:prSet/>
      <dgm:spPr/>
      <dgm:t>
        <a:bodyPr/>
        <a:lstStyle/>
        <a:p>
          <a:endParaRPr lang="en-SG"/>
        </a:p>
      </dgm:t>
    </dgm:pt>
    <dgm:pt modelId="{4E1CE0AC-2CA8-4EB0-B295-A86219B1AC8B}" type="sibTrans" cxnId="{029F9F91-4851-4355-9CA9-0685A8F2470C}">
      <dgm:prSet/>
      <dgm:spPr/>
      <dgm:t>
        <a:bodyPr/>
        <a:lstStyle/>
        <a:p>
          <a:endParaRPr lang="en-SG"/>
        </a:p>
      </dgm:t>
    </dgm:pt>
    <dgm:pt modelId="{8608B733-DFA8-4CD8-917F-2247F8CE5D01}">
      <dgm:prSet phldrT="[Text]" custT="1"/>
      <dgm:spPr/>
      <dgm:t>
        <a:bodyPr/>
        <a:lstStyle/>
        <a:p>
          <a:r>
            <a:rPr lang="en-US" sz="1600"/>
            <a:t>Commenced phosphate </a:t>
          </a:r>
          <a:br>
            <a:rPr lang="en-US" sz="1600"/>
          </a:br>
          <a:r>
            <a:rPr lang="en-US" sz="1600"/>
            <a:t>1 g/day and calcitriol 0.5 mcg/day</a:t>
          </a:r>
          <a:endParaRPr lang="en-SG" sz="1600"/>
        </a:p>
      </dgm:t>
    </dgm:pt>
    <dgm:pt modelId="{F48230B1-A85E-400B-B6D0-2E32945E617C}" type="sibTrans" cxnId="{DCE3917C-89C7-403D-8D2A-8409115E199B}">
      <dgm:prSet/>
      <dgm:spPr/>
      <dgm:t>
        <a:bodyPr/>
        <a:lstStyle/>
        <a:p>
          <a:endParaRPr lang="en-SG"/>
        </a:p>
      </dgm:t>
    </dgm:pt>
    <dgm:pt modelId="{224B1AB9-E539-4CAD-BA08-DFFFDF6D1AD1}" type="parTrans" cxnId="{DCE3917C-89C7-403D-8D2A-8409115E199B}">
      <dgm:prSet/>
      <dgm:spPr/>
      <dgm:t>
        <a:bodyPr/>
        <a:lstStyle/>
        <a:p>
          <a:endParaRPr lang="en-SG"/>
        </a:p>
      </dgm:t>
    </dgm:pt>
    <dgm:pt modelId="{F61AF387-0175-4E47-A26B-CF1045256F2D}">
      <dgm:prSet/>
      <dgm:spPr/>
      <dgm:t>
        <a:bodyPr/>
        <a:lstStyle/>
        <a:p>
          <a:r>
            <a:rPr lang="en-US"/>
            <a:t>30yo</a:t>
          </a:r>
          <a:endParaRPr lang="en-SG"/>
        </a:p>
      </dgm:t>
    </dgm:pt>
    <dgm:pt modelId="{54F2BB0D-B9B7-4279-B66F-96CE45A4EF5C}" type="sibTrans" cxnId="{88BEA574-FCF1-47E6-9ADE-EF636190B98E}">
      <dgm:prSet/>
      <dgm:spPr/>
      <dgm:t>
        <a:bodyPr/>
        <a:lstStyle/>
        <a:p>
          <a:endParaRPr lang="en-SG"/>
        </a:p>
      </dgm:t>
    </dgm:pt>
    <dgm:pt modelId="{9D8E5481-B505-4AAA-99A1-5C20FF76A2CC}" type="parTrans" cxnId="{88BEA574-FCF1-47E6-9ADE-EF636190B98E}">
      <dgm:prSet/>
      <dgm:spPr/>
      <dgm:t>
        <a:bodyPr/>
        <a:lstStyle/>
        <a:p>
          <a:endParaRPr lang="en-SG"/>
        </a:p>
      </dgm:t>
    </dgm:pt>
    <dgm:pt modelId="{3B50E1D9-53B8-41E9-9315-30DE1D4E3DB6}" type="pres">
      <dgm:prSet presAssocID="{B42F20DC-A3C5-4939-9F34-1315D71A1505}" presName="Name0" presStyleCnt="0">
        <dgm:presLayoutVars>
          <dgm:chMax val="5"/>
          <dgm:chPref val="5"/>
          <dgm:dir/>
          <dgm:animLvl val="lvl"/>
        </dgm:presLayoutVars>
      </dgm:prSet>
      <dgm:spPr/>
    </dgm:pt>
    <dgm:pt modelId="{51281733-82D2-4A20-9EAA-B9C91CC300B2}" type="pres">
      <dgm:prSet presAssocID="{CFA8E15E-503C-4569-B2FB-192CCBA4A16E}" presName="parentText1" presStyleLbl="node1" presStyleIdx="0" presStyleCnt="4">
        <dgm:presLayoutVars>
          <dgm:chMax/>
          <dgm:chPref val="3"/>
          <dgm:bulletEnabled val="1"/>
        </dgm:presLayoutVars>
      </dgm:prSet>
      <dgm:spPr/>
    </dgm:pt>
    <dgm:pt modelId="{74AE1044-B806-4903-8E75-F60071E96EE1}" type="pres">
      <dgm:prSet presAssocID="{CFA8E15E-503C-4569-B2FB-192CCBA4A16E}" presName="childText1" presStyleLbl="solidAlignAcc1" presStyleIdx="0" presStyleCnt="4">
        <dgm:presLayoutVars>
          <dgm:chMax val="0"/>
          <dgm:chPref val="0"/>
          <dgm:bulletEnabled val="1"/>
        </dgm:presLayoutVars>
      </dgm:prSet>
      <dgm:spPr/>
    </dgm:pt>
    <dgm:pt modelId="{7426766B-968E-4990-85F7-38EC7F6EB108}" type="pres">
      <dgm:prSet presAssocID="{C512409F-E315-49D5-B130-87A866EB9F20}" presName="parentText2" presStyleLbl="node1" presStyleIdx="1" presStyleCnt="4">
        <dgm:presLayoutVars>
          <dgm:chMax/>
          <dgm:chPref val="3"/>
          <dgm:bulletEnabled val="1"/>
        </dgm:presLayoutVars>
      </dgm:prSet>
      <dgm:spPr/>
    </dgm:pt>
    <dgm:pt modelId="{6A7DBBC8-8C87-470E-AA7A-62873C4C620C}" type="pres">
      <dgm:prSet presAssocID="{C512409F-E315-49D5-B130-87A866EB9F20}" presName="childText2" presStyleLbl="solidAlignAcc1" presStyleIdx="1" presStyleCnt="4">
        <dgm:presLayoutVars>
          <dgm:chMax val="0"/>
          <dgm:chPref val="0"/>
          <dgm:bulletEnabled val="1"/>
        </dgm:presLayoutVars>
      </dgm:prSet>
      <dgm:spPr/>
    </dgm:pt>
    <dgm:pt modelId="{8E3B61E9-7E4C-4CEC-AD31-CF8AFAA06F8A}" type="pres">
      <dgm:prSet presAssocID="{CF27B398-CC4D-49B1-8613-FCC4E0723D48}" presName="parentText3" presStyleLbl="node1" presStyleIdx="2" presStyleCnt="4">
        <dgm:presLayoutVars>
          <dgm:chMax/>
          <dgm:chPref val="3"/>
          <dgm:bulletEnabled val="1"/>
        </dgm:presLayoutVars>
      </dgm:prSet>
      <dgm:spPr/>
    </dgm:pt>
    <dgm:pt modelId="{F914512A-27BF-437B-86CA-27D9E1F33E24}" type="pres">
      <dgm:prSet presAssocID="{CF27B398-CC4D-49B1-8613-FCC4E0723D48}" presName="childText3" presStyleLbl="solidAlignAcc1" presStyleIdx="2" presStyleCnt="4">
        <dgm:presLayoutVars>
          <dgm:chMax val="0"/>
          <dgm:chPref val="0"/>
          <dgm:bulletEnabled val="1"/>
        </dgm:presLayoutVars>
      </dgm:prSet>
      <dgm:spPr/>
    </dgm:pt>
    <dgm:pt modelId="{4730659E-6E73-4D30-84FA-EDB585B91FD1}" type="pres">
      <dgm:prSet presAssocID="{F61AF387-0175-4E47-A26B-CF1045256F2D}" presName="parentText4" presStyleLbl="node1" presStyleIdx="3" presStyleCnt="4">
        <dgm:presLayoutVars>
          <dgm:chMax/>
          <dgm:chPref val="3"/>
          <dgm:bulletEnabled val="1"/>
        </dgm:presLayoutVars>
      </dgm:prSet>
      <dgm:spPr/>
    </dgm:pt>
    <dgm:pt modelId="{33E21C78-C53E-428B-85EE-E8C7BF3AF985}" type="pres">
      <dgm:prSet presAssocID="{F61AF387-0175-4E47-A26B-CF1045256F2D}" presName="childText4" presStyleLbl="solidAlignAcc1" presStyleIdx="3" presStyleCnt="4">
        <dgm:presLayoutVars>
          <dgm:chMax val="0"/>
          <dgm:chPref val="0"/>
          <dgm:bulletEnabled val="1"/>
        </dgm:presLayoutVars>
      </dgm:prSet>
      <dgm:spPr/>
    </dgm:pt>
  </dgm:ptLst>
  <dgm:cxnLst>
    <dgm:cxn modelId="{17446C01-9E86-4BA9-BDCF-CA28E83CCB9B}" srcId="{B42F20DC-A3C5-4939-9F34-1315D71A1505}" destId="{C512409F-E315-49D5-B130-87A866EB9F20}" srcOrd="1" destOrd="0" parTransId="{6FF3BF5F-B51D-4B87-BDC1-F083F2F7C4BB}" sibTransId="{5565C184-3C4B-44A7-B844-0B9799C41FB3}"/>
    <dgm:cxn modelId="{A016D616-28C1-4CEC-BF1E-D4E02998812B}" type="presOf" srcId="{F61AF387-0175-4E47-A26B-CF1045256F2D}" destId="{4730659E-6E73-4D30-84FA-EDB585B91FD1}" srcOrd="0" destOrd="0" presId="urn:microsoft.com/office/officeart/2009/3/layout/IncreasingArrowsProcess"/>
    <dgm:cxn modelId="{34E38522-2D8E-4AC9-B21C-582E65FA1C2E}" srcId="{B42F20DC-A3C5-4939-9F34-1315D71A1505}" destId="{CF27B398-CC4D-49B1-8613-FCC4E0723D48}" srcOrd="2" destOrd="0" parTransId="{E84B9871-90E2-48F6-B2E3-F9127FAE97D6}" sibTransId="{E99F6024-3428-4C71-9230-1E062F8580EA}"/>
    <dgm:cxn modelId="{CD92F224-6171-4EE4-B809-99308F6FD2B6}" type="presOf" srcId="{B470F5AD-C5AD-4CF3-B7F2-1A60B13CACCE}" destId="{33E21C78-C53E-428B-85EE-E8C7BF3AF985}" srcOrd="0" destOrd="0" presId="urn:microsoft.com/office/officeart/2009/3/layout/IncreasingArrowsProcess"/>
    <dgm:cxn modelId="{B3575D2B-19D6-4A5B-990D-C0296539CDA5}" srcId="{CFA8E15E-503C-4569-B2FB-192CCBA4A16E}" destId="{E8CF6AC1-7B91-42F1-AC6F-9EBC0F8BCF79}" srcOrd="0" destOrd="0" parTransId="{D8F0C13A-2E0E-4444-AC15-532F0B143CAC}" sibTransId="{17E6ACFC-97FB-493B-9361-A61E02AB3307}"/>
    <dgm:cxn modelId="{3977EE43-BD52-4CA8-A8DA-5AF1C182065C}" type="presOf" srcId="{1EEF2E42-B9B9-4B79-A95F-781095B5706C}" destId="{33E21C78-C53E-428B-85EE-E8C7BF3AF985}" srcOrd="0" destOrd="2" presId="urn:microsoft.com/office/officeart/2009/3/layout/IncreasingArrowsProcess"/>
    <dgm:cxn modelId="{88BEA574-FCF1-47E6-9ADE-EF636190B98E}" srcId="{B42F20DC-A3C5-4939-9F34-1315D71A1505}" destId="{F61AF387-0175-4E47-A26B-CF1045256F2D}" srcOrd="3" destOrd="0" parTransId="{9D8E5481-B505-4AAA-99A1-5C20FF76A2CC}" sibTransId="{54F2BB0D-B9B7-4279-B66F-96CE45A4EF5C}"/>
    <dgm:cxn modelId="{22D84B77-AF90-4D81-8CBD-F04C762FB6A0}" type="presOf" srcId="{E7D3CB77-754D-45B9-9416-714C7311B8D4}" destId="{6A7DBBC8-8C87-470E-AA7A-62873C4C620C}" srcOrd="0" destOrd="0" presId="urn:microsoft.com/office/officeart/2009/3/layout/IncreasingArrowsProcess"/>
    <dgm:cxn modelId="{D6BBBB59-D244-4BF3-8D4A-56E838DD8BFB}" type="presOf" srcId="{C512409F-E315-49D5-B130-87A866EB9F20}" destId="{7426766B-968E-4990-85F7-38EC7F6EB108}" srcOrd="0" destOrd="0" presId="urn:microsoft.com/office/officeart/2009/3/layout/IncreasingArrowsProcess"/>
    <dgm:cxn modelId="{DCE3917C-89C7-403D-8D2A-8409115E199B}" srcId="{CF27B398-CC4D-49B1-8613-FCC4E0723D48}" destId="{8608B733-DFA8-4CD8-917F-2247F8CE5D01}" srcOrd="0" destOrd="0" parTransId="{224B1AB9-E539-4CAD-BA08-DFFFDF6D1AD1}" sibTransId="{F48230B1-A85E-400B-B6D0-2E32945E617C}"/>
    <dgm:cxn modelId="{2E520C7D-88EE-4ED1-ADDC-5BC602DFDD92}" srcId="{B42F20DC-A3C5-4939-9F34-1315D71A1505}" destId="{CFA8E15E-503C-4569-B2FB-192CCBA4A16E}" srcOrd="0" destOrd="0" parTransId="{497D4DF1-2BC3-4751-94B8-30B1F5499896}" sibTransId="{62F155A8-CD3A-4E32-AC6F-A151DC8427FE}"/>
    <dgm:cxn modelId="{43E0518B-E944-4E12-AC6A-1BFB557BB5E6}" type="presOf" srcId="{44809115-3F35-489D-B649-756816C8EB82}" destId="{33E21C78-C53E-428B-85EE-E8C7BF3AF985}" srcOrd="0" destOrd="1" presId="urn:microsoft.com/office/officeart/2009/3/layout/IncreasingArrowsProcess"/>
    <dgm:cxn modelId="{029F9F91-4851-4355-9CA9-0685A8F2470C}" srcId="{F61AF387-0175-4E47-A26B-CF1045256F2D}" destId="{1EEF2E42-B9B9-4B79-A95F-781095B5706C}" srcOrd="2" destOrd="0" parTransId="{AA4C9298-B7BD-433C-B400-18D01D3FE2D7}" sibTransId="{4E1CE0AC-2CA8-4EB0-B295-A86219B1AC8B}"/>
    <dgm:cxn modelId="{F8C94B95-41CF-494E-BD21-CB3A3EEF3EDD}" type="presOf" srcId="{B42F20DC-A3C5-4939-9F34-1315D71A1505}" destId="{3B50E1D9-53B8-41E9-9315-30DE1D4E3DB6}" srcOrd="0" destOrd="0" presId="urn:microsoft.com/office/officeart/2009/3/layout/IncreasingArrowsProcess"/>
    <dgm:cxn modelId="{036746A4-1946-41B0-BD85-17F76DB9173F}" type="presOf" srcId="{CFA8E15E-503C-4569-B2FB-192CCBA4A16E}" destId="{51281733-82D2-4A20-9EAA-B9C91CC300B2}" srcOrd="0" destOrd="0" presId="urn:microsoft.com/office/officeart/2009/3/layout/IncreasingArrowsProcess"/>
    <dgm:cxn modelId="{7A67C3B2-F204-425B-A6F4-1FCA69ED87A8}" type="presOf" srcId="{CF27B398-CC4D-49B1-8613-FCC4E0723D48}" destId="{8E3B61E9-7E4C-4CEC-AD31-CF8AFAA06F8A}" srcOrd="0" destOrd="0" presId="urn:microsoft.com/office/officeart/2009/3/layout/IncreasingArrowsProcess"/>
    <dgm:cxn modelId="{DC160CBB-A767-41B4-9523-FC05082774DA}" srcId="{F61AF387-0175-4E47-A26B-CF1045256F2D}" destId="{B470F5AD-C5AD-4CF3-B7F2-1A60B13CACCE}" srcOrd="0" destOrd="0" parTransId="{42EF577A-7B66-4780-919D-D4DDAA770D8F}" sibTransId="{BDCEDF5C-3F33-4763-8A15-831F4EF85217}"/>
    <dgm:cxn modelId="{815189C5-CE5F-4751-93E9-7B9E05872D6A}" type="presOf" srcId="{8608B733-DFA8-4CD8-917F-2247F8CE5D01}" destId="{F914512A-27BF-437B-86CA-27D9E1F33E24}" srcOrd="0" destOrd="0" presId="urn:microsoft.com/office/officeart/2009/3/layout/IncreasingArrowsProcess"/>
    <dgm:cxn modelId="{450F7DC7-220A-406B-9E23-079CA6138EA0}" srcId="{C512409F-E315-49D5-B130-87A866EB9F20}" destId="{E7D3CB77-754D-45B9-9416-714C7311B8D4}" srcOrd="0" destOrd="0" parTransId="{E23757CD-418E-491E-B510-940813956486}" sibTransId="{B78D326E-E920-457B-9719-6BF7231F4524}"/>
    <dgm:cxn modelId="{38A716D0-8BB5-4CCD-BC43-BBB09773A728}" type="presOf" srcId="{E8CF6AC1-7B91-42F1-AC6F-9EBC0F8BCF79}" destId="{74AE1044-B806-4903-8E75-F60071E96EE1}" srcOrd="0" destOrd="0" presId="urn:microsoft.com/office/officeart/2009/3/layout/IncreasingArrowsProcess"/>
    <dgm:cxn modelId="{134F15D8-28FC-43B0-89AB-7A9137362544}" srcId="{F61AF387-0175-4E47-A26B-CF1045256F2D}" destId="{44809115-3F35-489D-B649-756816C8EB82}" srcOrd="1" destOrd="0" parTransId="{A7298C64-3328-4DD4-999B-739D1AD52131}" sibTransId="{6C338B1A-7077-4E2C-AC96-A15B9BB07BB4}"/>
    <dgm:cxn modelId="{FC803D40-1959-4368-B98E-D3CB27782480}" type="presParOf" srcId="{3B50E1D9-53B8-41E9-9315-30DE1D4E3DB6}" destId="{51281733-82D2-4A20-9EAA-B9C91CC300B2}" srcOrd="0" destOrd="0" presId="urn:microsoft.com/office/officeart/2009/3/layout/IncreasingArrowsProcess"/>
    <dgm:cxn modelId="{F3C31273-F47F-4C44-9FB7-8787478BB9BC}" type="presParOf" srcId="{3B50E1D9-53B8-41E9-9315-30DE1D4E3DB6}" destId="{74AE1044-B806-4903-8E75-F60071E96EE1}" srcOrd="1" destOrd="0" presId="urn:microsoft.com/office/officeart/2009/3/layout/IncreasingArrowsProcess"/>
    <dgm:cxn modelId="{B09000E9-2CF5-4859-B3B3-C9A8D6FC294D}" type="presParOf" srcId="{3B50E1D9-53B8-41E9-9315-30DE1D4E3DB6}" destId="{7426766B-968E-4990-85F7-38EC7F6EB108}" srcOrd="2" destOrd="0" presId="urn:microsoft.com/office/officeart/2009/3/layout/IncreasingArrowsProcess"/>
    <dgm:cxn modelId="{EBB44629-1E97-4CDD-B925-E1E7F7A93B40}" type="presParOf" srcId="{3B50E1D9-53B8-41E9-9315-30DE1D4E3DB6}" destId="{6A7DBBC8-8C87-470E-AA7A-62873C4C620C}" srcOrd="3" destOrd="0" presId="urn:microsoft.com/office/officeart/2009/3/layout/IncreasingArrowsProcess"/>
    <dgm:cxn modelId="{DD526718-BD14-453D-A691-3511346CA393}" type="presParOf" srcId="{3B50E1D9-53B8-41E9-9315-30DE1D4E3DB6}" destId="{8E3B61E9-7E4C-4CEC-AD31-CF8AFAA06F8A}" srcOrd="4" destOrd="0" presId="urn:microsoft.com/office/officeart/2009/3/layout/IncreasingArrowsProcess"/>
    <dgm:cxn modelId="{DDD85706-995B-4554-BAAF-A0715B083F37}" type="presParOf" srcId="{3B50E1D9-53B8-41E9-9315-30DE1D4E3DB6}" destId="{F914512A-27BF-437B-86CA-27D9E1F33E24}" srcOrd="5" destOrd="0" presId="urn:microsoft.com/office/officeart/2009/3/layout/IncreasingArrowsProcess"/>
    <dgm:cxn modelId="{4097B6E0-5668-465A-8A0D-4CE41995366E}" type="presParOf" srcId="{3B50E1D9-53B8-41E9-9315-30DE1D4E3DB6}" destId="{4730659E-6E73-4D30-84FA-EDB585B91FD1}" srcOrd="6" destOrd="0" presId="urn:microsoft.com/office/officeart/2009/3/layout/IncreasingArrowsProcess"/>
    <dgm:cxn modelId="{6843BBF5-8108-403D-BB85-39CC26AAC6CB}" type="presParOf" srcId="{3B50E1D9-53B8-41E9-9315-30DE1D4E3DB6}" destId="{33E21C78-C53E-428B-85EE-E8C7BF3AF985}" srcOrd="7"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81733-82D2-4A20-9EAA-B9C91CC300B2}">
      <dsp:nvSpPr>
        <dsp:cNvPr id="0" name=""/>
        <dsp:cNvSpPr/>
      </dsp:nvSpPr>
      <dsp:spPr>
        <a:xfrm>
          <a:off x="85819" y="309698"/>
          <a:ext cx="9588809" cy="1395986"/>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21613" numCol="1" spcCol="1270" anchor="ctr" anchorCtr="0">
          <a:noAutofit/>
        </a:bodyPr>
        <a:lstStyle/>
        <a:p>
          <a:pPr marL="0" lvl="0" indent="0" algn="l" defTabSz="1155700">
            <a:lnSpc>
              <a:spcPct val="90000"/>
            </a:lnSpc>
            <a:spcBef>
              <a:spcPct val="0"/>
            </a:spcBef>
            <a:spcAft>
              <a:spcPct val="35000"/>
            </a:spcAft>
            <a:buNone/>
          </a:pPr>
          <a:r>
            <a:rPr lang="en-US" sz="2600" kern="1200"/>
            <a:t>3yo</a:t>
          </a:r>
          <a:endParaRPr lang="en-SG" sz="2600" kern="1200"/>
        </a:p>
      </dsp:txBody>
      <dsp:txXfrm>
        <a:off x="85819" y="658695"/>
        <a:ext cx="9239813" cy="697993"/>
      </dsp:txXfrm>
    </dsp:sp>
    <dsp:sp modelId="{74AE1044-B806-4903-8E75-F60071E96EE1}">
      <dsp:nvSpPr>
        <dsp:cNvPr id="0" name=""/>
        <dsp:cNvSpPr/>
      </dsp:nvSpPr>
      <dsp:spPr>
        <a:xfrm>
          <a:off x="85819" y="1388482"/>
          <a:ext cx="2210220" cy="258215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Diagnosed with rickets at – treated as vitamin D deficient rickets</a:t>
          </a:r>
          <a:endParaRPr lang="en-SG" sz="1600" kern="1200"/>
        </a:p>
      </dsp:txBody>
      <dsp:txXfrm>
        <a:off x="85819" y="1388482"/>
        <a:ext cx="2210220" cy="2582154"/>
      </dsp:txXfrm>
    </dsp:sp>
    <dsp:sp modelId="{7426766B-968E-4990-85F7-38EC7F6EB108}">
      <dsp:nvSpPr>
        <dsp:cNvPr id="0" name=""/>
        <dsp:cNvSpPr/>
      </dsp:nvSpPr>
      <dsp:spPr>
        <a:xfrm>
          <a:off x="2296040" y="774862"/>
          <a:ext cx="7378588" cy="1395986"/>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21613" numCol="1" spcCol="1270" anchor="ctr" anchorCtr="0">
          <a:noAutofit/>
        </a:bodyPr>
        <a:lstStyle/>
        <a:p>
          <a:pPr marL="0" lvl="0" indent="0" algn="l" defTabSz="1155700">
            <a:lnSpc>
              <a:spcPct val="90000"/>
            </a:lnSpc>
            <a:spcBef>
              <a:spcPct val="0"/>
            </a:spcBef>
            <a:spcAft>
              <a:spcPct val="35000"/>
            </a:spcAft>
            <a:buNone/>
          </a:pPr>
          <a:r>
            <a:rPr lang="en-US" sz="2600" kern="1200"/>
            <a:t>14yo</a:t>
          </a:r>
          <a:endParaRPr lang="en-SG" sz="2600" kern="1200"/>
        </a:p>
      </dsp:txBody>
      <dsp:txXfrm>
        <a:off x="2296040" y="1123859"/>
        <a:ext cx="7029592" cy="697993"/>
      </dsp:txXfrm>
    </dsp:sp>
    <dsp:sp modelId="{6A7DBBC8-8C87-470E-AA7A-62873C4C620C}">
      <dsp:nvSpPr>
        <dsp:cNvPr id="0" name=""/>
        <dsp:cNvSpPr/>
      </dsp:nvSpPr>
      <dsp:spPr>
        <a:xfrm>
          <a:off x="2296040" y="1853646"/>
          <a:ext cx="2210220" cy="251633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Surgery for genu </a:t>
          </a:r>
          <a:r>
            <a:rPr lang="en-US" sz="1600" kern="1200" err="1"/>
            <a:t>valgum</a:t>
          </a:r>
          <a:r>
            <a:rPr lang="en-US" sz="1600" kern="1200"/>
            <a:t> deformity – recurred </a:t>
          </a:r>
          <a:endParaRPr lang="en-SG" sz="1600" kern="1200"/>
        </a:p>
      </dsp:txBody>
      <dsp:txXfrm>
        <a:off x="2296040" y="1853646"/>
        <a:ext cx="2210220" cy="2516338"/>
      </dsp:txXfrm>
    </dsp:sp>
    <dsp:sp modelId="{8E3B61E9-7E4C-4CEC-AD31-CF8AFAA06F8A}">
      <dsp:nvSpPr>
        <dsp:cNvPr id="0" name=""/>
        <dsp:cNvSpPr/>
      </dsp:nvSpPr>
      <dsp:spPr>
        <a:xfrm>
          <a:off x="4506260" y="1240026"/>
          <a:ext cx="5168368" cy="1395986"/>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21613" numCol="1" spcCol="1270" anchor="ctr" anchorCtr="0">
          <a:noAutofit/>
        </a:bodyPr>
        <a:lstStyle/>
        <a:p>
          <a:pPr marL="0" lvl="0" indent="0" algn="l" defTabSz="1155700">
            <a:lnSpc>
              <a:spcPct val="90000"/>
            </a:lnSpc>
            <a:spcBef>
              <a:spcPct val="0"/>
            </a:spcBef>
            <a:spcAft>
              <a:spcPct val="35000"/>
            </a:spcAft>
            <a:buNone/>
          </a:pPr>
          <a:r>
            <a:rPr lang="en-US" sz="2600" kern="1200"/>
            <a:t>27yo</a:t>
          </a:r>
          <a:endParaRPr lang="en-SG" sz="2600" kern="1200"/>
        </a:p>
      </dsp:txBody>
      <dsp:txXfrm>
        <a:off x="4506260" y="1589023"/>
        <a:ext cx="4819372" cy="697993"/>
      </dsp:txXfrm>
    </dsp:sp>
    <dsp:sp modelId="{F914512A-27BF-437B-86CA-27D9E1F33E24}">
      <dsp:nvSpPr>
        <dsp:cNvPr id="0" name=""/>
        <dsp:cNvSpPr/>
      </dsp:nvSpPr>
      <dsp:spPr>
        <a:xfrm>
          <a:off x="4506260" y="2318810"/>
          <a:ext cx="2210220" cy="25331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Commenced phosphate </a:t>
          </a:r>
          <a:br>
            <a:rPr lang="en-US" sz="1600" kern="1200"/>
          </a:br>
          <a:r>
            <a:rPr lang="en-US" sz="1600" kern="1200"/>
            <a:t>1 g/day and calcitriol 0.5 mcg/day</a:t>
          </a:r>
          <a:endParaRPr lang="en-SG" sz="1600" kern="1200"/>
        </a:p>
      </dsp:txBody>
      <dsp:txXfrm>
        <a:off x="4506260" y="2318810"/>
        <a:ext cx="2210220" cy="2533163"/>
      </dsp:txXfrm>
    </dsp:sp>
    <dsp:sp modelId="{4730659E-6E73-4D30-84FA-EDB585B91FD1}">
      <dsp:nvSpPr>
        <dsp:cNvPr id="0" name=""/>
        <dsp:cNvSpPr/>
      </dsp:nvSpPr>
      <dsp:spPr>
        <a:xfrm>
          <a:off x="6716481" y="1705190"/>
          <a:ext cx="2958147" cy="1395986"/>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254000" bIns="221613" numCol="1" spcCol="1270" anchor="ctr" anchorCtr="0">
          <a:noAutofit/>
        </a:bodyPr>
        <a:lstStyle/>
        <a:p>
          <a:pPr marL="0" lvl="0" indent="0" algn="l" defTabSz="1155700">
            <a:lnSpc>
              <a:spcPct val="90000"/>
            </a:lnSpc>
            <a:spcBef>
              <a:spcPct val="0"/>
            </a:spcBef>
            <a:spcAft>
              <a:spcPct val="35000"/>
            </a:spcAft>
            <a:buNone/>
          </a:pPr>
          <a:r>
            <a:rPr lang="en-US" sz="2600" kern="1200"/>
            <a:t>30yo</a:t>
          </a:r>
          <a:endParaRPr lang="en-SG" sz="2600" kern="1200"/>
        </a:p>
      </dsp:txBody>
      <dsp:txXfrm>
        <a:off x="6716481" y="2054187"/>
        <a:ext cx="2609151" cy="697993"/>
      </dsp:txXfrm>
    </dsp:sp>
    <dsp:sp modelId="{33E21C78-C53E-428B-85EE-E8C7BF3AF985}">
      <dsp:nvSpPr>
        <dsp:cNvPr id="0" name=""/>
        <dsp:cNvSpPr/>
      </dsp:nvSpPr>
      <dsp:spPr>
        <a:xfrm>
          <a:off x="6716481" y="2783974"/>
          <a:ext cx="2230357" cy="2562855"/>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Persistent proximal myopathy</a:t>
          </a:r>
        </a:p>
        <a:p>
          <a:pPr marL="0" lvl="0" indent="0" algn="l" defTabSz="711200">
            <a:lnSpc>
              <a:spcPct val="90000"/>
            </a:lnSpc>
            <a:spcBef>
              <a:spcPct val="0"/>
            </a:spcBef>
            <a:spcAft>
              <a:spcPct val="35000"/>
            </a:spcAft>
            <a:buNone/>
          </a:pPr>
          <a:r>
            <a:rPr lang="en-US" sz="1600" kern="1200"/>
            <a:t>Bilateral hip, knee and upper arm discomfort R&gt;L for years</a:t>
          </a:r>
        </a:p>
        <a:p>
          <a:pPr marL="0" lvl="0" indent="0" algn="l" defTabSz="711200">
            <a:lnSpc>
              <a:spcPct val="90000"/>
            </a:lnSpc>
            <a:spcBef>
              <a:spcPct val="0"/>
            </a:spcBef>
            <a:spcAft>
              <a:spcPct val="35000"/>
            </a:spcAft>
            <a:buNone/>
          </a:pPr>
          <a:r>
            <a:rPr lang="en-US" sz="1600" kern="1200"/>
            <a:t>Degenerative joint changes</a:t>
          </a:r>
        </a:p>
        <a:p>
          <a:pPr marL="0" lvl="0" indent="0" algn="l" defTabSz="711200">
            <a:lnSpc>
              <a:spcPct val="90000"/>
            </a:lnSpc>
            <a:spcBef>
              <a:spcPct val="0"/>
            </a:spcBef>
            <a:spcAft>
              <a:spcPct val="35000"/>
            </a:spcAft>
            <a:buNone/>
          </a:pPr>
          <a:r>
            <a:rPr lang="en-US" sz="1600" kern="1200"/>
            <a:t>Dental abscesses and previous root canal treatment</a:t>
          </a:r>
        </a:p>
      </dsp:txBody>
      <dsp:txXfrm>
        <a:off x="6716481" y="2783974"/>
        <a:ext cx="2230357" cy="256285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D1D9152-013F-3744-B4DA-BE9194B470DF}" type="datetimeFigureOut">
              <a:rPr lang="en-US" smtClean="0"/>
              <a:t>10/18/2022</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1B1CDDF-6F7B-664E-81FE-C13CEBB1072B}" type="slidenum">
              <a:rPr lang="en-US" smtClean="0"/>
              <a:t>‹#›</a:t>
            </a:fld>
            <a:endParaRPr lang="en-US"/>
          </a:p>
        </p:txBody>
      </p:sp>
    </p:spTree>
    <p:extLst>
      <p:ext uri="{BB962C8B-B14F-4D97-AF65-F5344CB8AC3E}">
        <p14:creationId xmlns:p14="http://schemas.microsoft.com/office/powerpoint/2010/main" val="246633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1B1CDDF-6F7B-664E-81FE-C13CEBB1072B}" type="slidenum">
              <a:rPr lang="en-US" smtClean="0"/>
              <a:t>1</a:t>
            </a:fld>
            <a:endParaRPr lang="en-US"/>
          </a:p>
        </p:txBody>
      </p:sp>
    </p:spTree>
    <p:extLst>
      <p:ext uri="{BB962C8B-B14F-4D97-AF65-F5344CB8AC3E}">
        <p14:creationId xmlns:p14="http://schemas.microsoft.com/office/powerpoint/2010/main" val="1014603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0" i="0">
                <a:solidFill>
                  <a:srgbClr val="FFFFFF"/>
                </a:solidFill>
                <a:effectLst/>
                <a:latin typeface="-apple-system"/>
              </a:rPr>
              <a:t>Biochemical markers of bone remodelling were: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b="0" i="0">
                <a:solidFill>
                  <a:srgbClr val="FFFFFF"/>
                </a:solidFill>
                <a:effectLst/>
                <a:latin typeface="-apple-system"/>
              </a:rPr>
              <a:t>procollagen type 1 N-</a:t>
            </a:r>
            <a:r>
              <a:rPr lang="en-SG" b="0" i="0" err="1">
                <a:solidFill>
                  <a:srgbClr val="FFFFFF"/>
                </a:solidFill>
                <a:effectLst/>
                <a:latin typeface="-apple-system"/>
              </a:rPr>
              <a:t>propeptide</a:t>
            </a:r>
            <a:r>
              <a:rPr lang="en-SG" b="0" i="0">
                <a:solidFill>
                  <a:srgbClr val="FFFFFF"/>
                </a:solidFill>
                <a:effectLst/>
                <a:latin typeface="-apple-system"/>
              </a:rPr>
              <a:t> (P1NP),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b="0" i="0">
                <a:solidFill>
                  <a:srgbClr val="FFFFFF"/>
                </a:solidFill>
                <a:effectLst/>
                <a:latin typeface="-apple-system"/>
              </a:rPr>
              <a:t>carboxy-terminal cross-linked telopeptide of type I collagen (</a:t>
            </a:r>
            <a:r>
              <a:rPr lang="en-SG" b="0" i="0" err="1">
                <a:solidFill>
                  <a:srgbClr val="FFFFFF"/>
                </a:solidFill>
                <a:effectLst/>
                <a:latin typeface="-apple-system"/>
              </a:rPr>
              <a:t>CTx</a:t>
            </a:r>
            <a:r>
              <a:rPr lang="en-SG" b="0" i="0">
                <a:solidFill>
                  <a:srgbClr val="FFFFFF"/>
                </a:solidFill>
                <a:effectLst/>
                <a:latin typeface="-apple-system"/>
              </a:rPr>
              <a:t>),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b="0" i="0">
                <a:solidFill>
                  <a:srgbClr val="FFFFFF"/>
                </a:solidFill>
                <a:effectLst/>
                <a:latin typeface="-apple-system"/>
              </a:rPr>
              <a:t>bone-specific alkaline phosphatase (BALP).</a:t>
            </a:r>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006C7-6137-4D4C-8DBD-AC47219E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2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006C7-6137-4D4C-8DBD-AC47219E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1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006C7-6137-4D4C-8DBD-AC47219E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25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GB" b="1"/>
              <a:t>UX023-CL303 (NCT02526160), </a:t>
            </a:r>
            <a:r>
              <a:rPr lang="en-US" b="1"/>
              <a:t>safety results</a:t>
            </a:r>
          </a:p>
          <a:p>
            <a:pPr marL="0" indent="0">
              <a:buNone/>
              <a:defRPr/>
            </a:pPr>
            <a:endParaRPr lang="en-GB" sz="400"/>
          </a:p>
          <a:p>
            <a:r>
              <a:rPr lang="en-US"/>
              <a:t>Safety data were obtained throughout the period of burosumab exposure, including the extension period. The mean duration of exposure in the burosumab → burosumab group was 404 days (range 167–521) and in the placebo → burosumab group, 242 days (range 165–403). The incidence, nature, and severity of adverse events were similar between treatment groups.</a:t>
            </a: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006C7-6137-4D4C-8DBD-AC47219E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409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006C7-6137-4D4C-8DBD-AC47219E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543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attendees and thank them for coming</a:t>
            </a:r>
          </a:p>
          <a:p>
            <a:r>
              <a:rPr lang="en-US"/>
              <a:t>Photos and filming reminder</a:t>
            </a:r>
          </a:p>
          <a:p>
            <a:r>
              <a:rPr lang="en-US"/>
              <a:t>Introduce Chair</a:t>
            </a:r>
            <a:endParaRPr lang="en-SG"/>
          </a:p>
          <a:p>
            <a:endParaRPr lang="en-SG"/>
          </a:p>
        </p:txBody>
      </p:sp>
      <p:sp>
        <p:nvSpPr>
          <p:cNvPr id="4" name="Slide Number Placeholder 3"/>
          <p:cNvSpPr>
            <a:spLocks noGrp="1"/>
          </p:cNvSpPr>
          <p:nvPr>
            <p:ph type="sldNum" sz="quarter" idx="5"/>
          </p:nvPr>
        </p:nvSpPr>
        <p:spPr/>
        <p:txBody>
          <a:bodyPr/>
          <a:lstStyle/>
          <a:p>
            <a:fld id="{41B1CDDF-6F7B-664E-81FE-C13CEBB1072B}" type="slidenum">
              <a:rPr lang="en-US" smtClean="0"/>
              <a:t>6</a:t>
            </a:fld>
            <a:endParaRPr lang="en-US"/>
          </a:p>
        </p:txBody>
      </p:sp>
    </p:spTree>
    <p:extLst>
      <p:ext uri="{BB962C8B-B14F-4D97-AF65-F5344CB8AC3E}">
        <p14:creationId xmlns:p14="http://schemas.microsoft.com/office/powerpoint/2010/main" val="303335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1B1CDDF-6F7B-664E-81FE-C13CEBB1072B}" type="slidenum">
              <a:rPr lang="en-US" smtClean="0"/>
              <a:t>7</a:t>
            </a:fld>
            <a:endParaRPr lang="en-US"/>
          </a:p>
        </p:txBody>
      </p:sp>
    </p:spTree>
    <p:extLst>
      <p:ext uri="{BB962C8B-B14F-4D97-AF65-F5344CB8AC3E}">
        <p14:creationId xmlns:p14="http://schemas.microsoft.com/office/powerpoint/2010/main" val="190277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289C7B-7A7F-454A-B6D7-A19A34BCEA24}" type="slidenum">
              <a:rPr lang="en-AU" smtClean="0"/>
              <a:t>8</a:t>
            </a:fld>
            <a:endParaRPr lang="en-AU"/>
          </a:p>
        </p:txBody>
      </p:sp>
    </p:spTree>
    <p:extLst>
      <p:ext uri="{BB962C8B-B14F-4D97-AF65-F5344CB8AC3E}">
        <p14:creationId xmlns:p14="http://schemas.microsoft.com/office/powerpoint/2010/main" val="274900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1B1CDDF-6F7B-664E-81FE-C13CEBB1072B}" type="slidenum">
              <a:rPr lang="en-US" smtClean="0"/>
              <a:t>11</a:t>
            </a:fld>
            <a:endParaRPr lang="en-US"/>
          </a:p>
        </p:txBody>
      </p:sp>
    </p:spTree>
    <p:extLst>
      <p:ext uri="{BB962C8B-B14F-4D97-AF65-F5344CB8AC3E}">
        <p14:creationId xmlns:p14="http://schemas.microsoft.com/office/powerpoint/2010/main" val="70745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Fig. 7 FGF23 and cranial abnormalities. Over-expression of FGF23 leads to up-regulation of FGFR2/3 </a:t>
            </a:r>
            <a:r>
              <a:rPr lang="en-US" err="1"/>
              <a:t>signalling</a:t>
            </a:r>
            <a:r>
              <a:rPr lang="en-US"/>
              <a:t>. Cross-binding of FGF23 with</a:t>
            </a:r>
          </a:p>
          <a:p>
            <a:r>
              <a:rPr lang="en-US"/>
              <a:t>FGFR2/3 at cranial sutures, impaired endochondral ossification of the skull, and </a:t>
            </a:r>
            <a:r>
              <a:rPr lang="en-US" err="1"/>
              <a:t>osteomalacia</a:t>
            </a:r>
            <a:r>
              <a:rPr lang="en-US"/>
              <a:t>-induced malformation of the base plate can all lead</a:t>
            </a:r>
          </a:p>
          <a:p>
            <a:r>
              <a:rPr lang="en-US"/>
              <a:t>to </a:t>
            </a:r>
            <a:r>
              <a:rPr lang="en-US" err="1"/>
              <a:t>craniosynostosis</a:t>
            </a:r>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A9315-6380-4468-A6EB-F1DCDD38FF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90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Fig. 7 FGF23 and cranial abnormalities. Over-expression of FGF23 leads to up-regulation of FGFR2/3 </a:t>
            </a:r>
            <a:r>
              <a:rPr lang="en-US" err="1"/>
              <a:t>signalling</a:t>
            </a:r>
            <a:r>
              <a:rPr lang="en-US"/>
              <a:t>. Cross-binding of FGF23 with</a:t>
            </a:r>
          </a:p>
          <a:p>
            <a:r>
              <a:rPr lang="en-US"/>
              <a:t>FGFR2/3 at cranial sutures, impaired endochondral ossification of the skull, and </a:t>
            </a:r>
            <a:r>
              <a:rPr lang="en-US" err="1"/>
              <a:t>osteomalacia</a:t>
            </a:r>
            <a:r>
              <a:rPr lang="en-US"/>
              <a:t>-induced malformation of the base plate can all lead</a:t>
            </a:r>
          </a:p>
          <a:p>
            <a:r>
              <a:rPr lang="en-US"/>
              <a:t>to </a:t>
            </a:r>
            <a:r>
              <a:rPr lang="en-US" err="1"/>
              <a:t>craniosynostosis</a:t>
            </a:r>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A9315-6380-4468-A6EB-F1DCDD38FF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152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t>Fig. 7 FGF23 and cranial abnormalities. Over-expression of FGF23 leads to up-regulation of FGFR2/3 </a:t>
            </a:r>
            <a:r>
              <a:rPr lang="en-US" err="1"/>
              <a:t>signalling</a:t>
            </a:r>
            <a:r>
              <a:rPr lang="en-US"/>
              <a:t>. Cross-binding of FGF23 with</a:t>
            </a:r>
          </a:p>
          <a:p>
            <a:r>
              <a:rPr lang="en-US"/>
              <a:t>FGFR2/3 at cranial sutures, impaired endochondral ossification of the skull, and </a:t>
            </a:r>
            <a:r>
              <a:rPr lang="en-US" err="1"/>
              <a:t>osteomalacia</a:t>
            </a:r>
            <a:r>
              <a:rPr lang="en-US"/>
              <a:t>-induced malformation of the base plate can all lead</a:t>
            </a:r>
          </a:p>
          <a:p>
            <a:r>
              <a:rPr lang="en-US"/>
              <a:t>to </a:t>
            </a:r>
            <a:r>
              <a:rPr lang="en-US" err="1"/>
              <a:t>craniosynostosis</a:t>
            </a:r>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A9315-6380-4468-A6EB-F1DCDD38FF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28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PO4 – Fasting Serum Phosphate</a:t>
            </a:r>
          </a:p>
          <a:p>
            <a:r>
              <a:rPr lang="en-US" err="1"/>
              <a:t>CCa</a:t>
            </a:r>
            <a:r>
              <a:rPr lang="en-US"/>
              <a:t> – Corrected Calcium</a:t>
            </a:r>
          </a:p>
          <a:p>
            <a:r>
              <a:rPr lang="en-US"/>
              <a:t>PTH – Parathyroid Hormone</a:t>
            </a:r>
          </a:p>
          <a:p>
            <a:r>
              <a:rPr lang="en-US"/>
              <a:t>ALP – Alkaline Phosphatase</a:t>
            </a:r>
          </a:p>
          <a:p>
            <a:r>
              <a:rPr lang="en-US"/>
              <a:t>FGF23 – Fibroblast Growth Factor 23</a:t>
            </a:r>
          </a:p>
          <a:p>
            <a:r>
              <a:rPr lang="en-US"/>
              <a:t>PHEX - </a:t>
            </a:r>
            <a:r>
              <a:rPr lang="en-SG" sz="1200" kern="1200">
                <a:solidFill>
                  <a:schemeClr val="tx1"/>
                </a:solidFill>
                <a:latin typeface="+mn-lt"/>
                <a:ea typeface="+mn-ea"/>
                <a:cs typeface="+mn-cs"/>
              </a:rPr>
              <a:t>phosphate regulating endopeptidase homolog X-linked</a:t>
            </a:r>
          </a:p>
          <a:p>
            <a:r>
              <a:rPr lang="en-SG" sz="1200" kern="1200">
                <a:solidFill>
                  <a:schemeClr val="tx1"/>
                </a:solidFill>
                <a:latin typeface="+mn-lt"/>
                <a:ea typeface="+mn-ea"/>
                <a:cs typeface="+mn-cs"/>
              </a:rPr>
              <a:t>GI - Gastrointestinal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006C7-6137-4D4C-8DBD-AC47219E4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099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94790C-6F1E-8044-A2C1-68344D91F903}"/>
              </a:ext>
            </a:extLst>
          </p:cNvPr>
          <p:cNvSpPr/>
          <p:nvPr userDrawn="1"/>
        </p:nvSpPr>
        <p:spPr>
          <a:xfrm>
            <a:off x="0" y="0"/>
            <a:ext cx="11067143" cy="2434856"/>
          </a:xfrm>
          <a:prstGeom prst="rect">
            <a:avLst/>
          </a:prstGeom>
          <a:gradFill flip="none" rotWithShape="1">
            <a:gsLst>
              <a:gs pos="20000">
                <a:schemeClr val="tx2"/>
              </a:gs>
              <a:gs pos="95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3CDC40B-C6C8-6141-843C-0F37512D2D69}"/>
              </a:ext>
            </a:extLst>
          </p:cNvPr>
          <p:cNvPicPr>
            <a:picLocks noChangeAspect="1"/>
          </p:cNvPicPr>
          <p:nvPr userDrawn="1"/>
        </p:nvPicPr>
        <p:blipFill>
          <a:blip r:embed="rId2" cstate="screen">
            <a:alphaModFix amt="65000"/>
            <a:extLst>
              <a:ext uri="{28A0092B-C50C-407E-A947-70E740481C1C}">
                <a14:useLocalDpi xmlns:a14="http://schemas.microsoft.com/office/drawing/2010/main" val="0"/>
              </a:ext>
            </a:extLst>
          </a:blip>
          <a:stretch>
            <a:fillRect/>
          </a:stretch>
        </p:blipFill>
        <p:spPr>
          <a:xfrm rot="5400000">
            <a:off x="322758" y="-178210"/>
            <a:ext cx="2145761" cy="2791275"/>
          </a:xfrm>
          <a:prstGeom prst="rect">
            <a:avLst/>
          </a:prstGeom>
        </p:spPr>
      </p:pic>
      <p:sp>
        <p:nvSpPr>
          <p:cNvPr id="15" name="Rectangle 14">
            <a:extLst>
              <a:ext uri="{FF2B5EF4-FFF2-40B4-BE49-F238E27FC236}">
                <a16:creationId xmlns:a16="http://schemas.microsoft.com/office/drawing/2014/main" id="{72DC67C4-60A2-6D4A-89B9-9A877D68FCC5}"/>
              </a:ext>
            </a:extLst>
          </p:cNvPr>
          <p:cNvSpPr/>
          <p:nvPr userDrawn="1"/>
        </p:nvSpPr>
        <p:spPr>
          <a:xfrm rot="10800000">
            <a:off x="7990114" y="0"/>
            <a:ext cx="4201883" cy="2434856"/>
          </a:xfrm>
          <a:prstGeom prst="rect">
            <a:avLst/>
          </a:prstGeom>
          <a:gradFill flip="none" rotWithShape="1">
            <a:gsLst>
              <a:gs pos="0">
                <a:schemeClr val="tx2">
                  <a:alpha val="60000"/>
                </a:schemeClr>
              </a:gs>
              <a:gs pos="70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90FE79-1625-A340-874B-043A0561927A}"/>
              </a:ext>
            </a:extLst>
          </p:cNvPr>
          <p:cNvSpPr/>
          <p:nvPr userDrawn="1"/>
        </p:nvSpPr>
        <p:spPr>
          <a:xfrm flipV="1">
            <a:off x="-1" y="6171776"/>
            <a:ext cx="12191999" cy="6921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FEDF7A-5ECE-D248-A70A-4015652A0664}"/>
              </a:ext>
            </a:extLst>
          </p:cNvPr>
          <p:cNvSpPr>
            <a:spLocks noGrp="1"/>
          </p:cNvSpPr>
          <p:nvPr>
            <p:ph type="title" hasCustomPrompt="1"/>
          </p:nvPr>
        </p:nvSpPr>
        <p:spPr>
          <a:xfrm>
            <a:off x="515938" y="3328147"/>
            <a:ext cx="9683750" cy="1275751"/>
          </a:xfrm>
        </p:spPr>
        <p:txBody>
          <a:bodyPr anchor="t" anchorCtr="0">
            <a:normAutofit/>
          </a:bodyPr>
          <a:lstStyle>
            <a:lvl1pPr>
              <a:defRPr sz="4000" b="1">
                <a:solidFill>
                  <a:schemeClr val="accent3"/>
                </a:solidFill>
                <a:latin typeface="+mn-lt"/>
              </a:defRPr>
            </a:lvl1pPr>
          </a:lstStyle>
          <a:p>
            <a:r>
              <a:rPr lang="en-US"/>
              <a:t>Click to edit cover text style</a:t>
            </a:r>
          </a:p>
        </p:txBody>
      </p:sp>
      <p:sp>
        <p:nvSpPr>
          <p:cNvPr id="23" name="TextBox 22">
            <a:extLst>
              <a:ext uri="{FF2B5EF4-FFF2-40B4-BE49-F238E27FC236}">
                <a16:creationId xmlns:a16="http://schemas.microsoft.com/office/drawing/2014/main" id="{F992E13C-2CF2-7345-B1CA-48524CA84200}"/>
              </a:ext>
            </a:extLst>
          </p:cNvPr>
          <p:cNvSpPr txBox="1"/>
          <p:nvPr userDrawn="1"/>
        </p:nvSpPr>
        <p:spPr>
          <a:xfrm>
            <a:off x="1318437" y="5422605"/>
            <a:ext cx="5528930" cy="914400"/>
          </a:xfrm>
          <a:prstGeom prst="rect">
            <a:avLst/>
          </a:prstGeom>
        </p:spPr>
        <p:txBody>
          <a:bodyPr vert="horz" wrap="none" lIns="0" tIns="0" rIns="0" bIns="0" rtlCol="0" anchor="t" anchorCtr="0">
            <a:normAutofit/>
          </a:bodyPr>
          <a:lstStyle/>
          <a:p>
            <a:pPr algn="l"/>
            <a:endParaRPr lang="en-US">
              <a:solidFill>
                <a:schemeClr val="accent1"/>
              </a:solidFill>
            </a:endParaRPr>
          </a:p>
        </p:txBody>
      </p:sp>
      <p:grpSp>
        <p:nvGrpSpPr>
          <p:cNvPr id="6" name="Group 5">
            <a:extLst>
              <a:ext uri="{FF2B5EF4-FFF2-40B4-BE49-F238E27FC236}">
                <a16:creationId xmlns:a16="http://schemas.microsoft.com/office/drawing/2014/main" id="{E46093DE-CC55-5E42-95F7-E017FD199107}"/>
              </a:ext>
            </a:extLst>
          </p:cNvPr>
          <p:cNvGrpSpPr/>
          <p:nvPr userDrawn="1"/>
        </p:nvGrpSpPr>
        <p:grpSpPr>
          <a:xfrm>
            <a:off x="9226059" y="341391"/>
            <a:ext cx="2700898" cy="1752075"/>
            <a:chOff x="9226059" y="384919"/>
            <a:chExt cx="2700898" cy="1752075"/>
          </a:xfrm>
        </p:grpSpPr>
        <p:pic>
          <p:nvPicPr>
            <p:cNvPr id="19" name="Picture 18">
              <a:extLst>
                <a:ext uri="{FF2B5EF4-FFF2-40B4-BE49-F238E27FC236}">
                  <a16:creationId xmlns:a16="http://schemas.microsoft.com/office/drawing/2014/main" id="{4A462E0F-51BF-874F-AEE1-A3EFBEE2BDE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26059" y="384919"/>
              <a:ext cx="2487173" cy="1752075"/>
            </a:xfrm>
            <a:prstGeom prst="rect">
              <a:avLst/>
            </a:prstGeom>
          </p:spPr>
        </p:pic>
        <p:pic>
          <p:nvPicPr>
            <p:cNvPr id="5" name="Picture 4">
              <a:extLst>
                <a:ext uri="{FF2B5EF4-FFF2-40B4-BE49-F238E27FC236}">
                  <a16:creationId xmlns:a16="http://schemas.microsoft.com/office/drawing/2014/main" id="{E477B4FA-C13C-A244-B756-90559AC0D1D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1726190" y="1070456"/>
              <a:ext cx="200767" cy="167306"/>
            </a:xfrm>
            <a:prstGeom prst="rect">
              <a:avLst/>
            </a:prstGeom>
          </p:spPr>
        </p:pic>
      </p:grpSp>
      <p:sp>
        <p:nvSpPr>
          <p:cNvPr id="10" name="Content Placeholder 9">
            <a:extLst>
              <a:ext uri="{FF2B5EF4-FFF2-40B4-BE49-F238E27FC236}">
                <a16:creationId xmlns:a16="http://schemas.microsoft.com/office/drawing/2014/main" id="{74487431-CB3A-FF4F-978F-D75B3279EFC7}"/>
              </a:ext>
            </a:extLst>
          </p:cNvPr>
          <p:cNvSpPr>
            <a:spLocks noGrp="1"/>
          </p:cNvSpPr>
          <p:nvPr>
            <p:ph sz="quarter" idx="12" hasCustomPrompt="1"/>
          </p:nvPr>
        </p:nvSpPr>
        <p:spPr>
          <a:xfrm>
            <a:off x="515938" y="4724400"/>
            <a:ext cx="9683750" cy="877888"/>
          </a:xfrm>
        </p:spPr>
        <p:txBody>
          <a:bodyPr>
            <a:normAutofit/>
          </a:bodyPr>
          <a:lstStyle>
            <a:lvl1pPr marL="0" indent="0">
              <a:buNone/>
              <a:defRPr sz="2000">
                <a:solidFill>
                  <a:schemeClr val="accent1"/>
                </a:solidFill>
              </a:defRPr>
            </a:lvl1pPr>
          </a:lstStyle>
          <a:p>
            <a:pPr lvl="0"/>
            <a:r>
              <a:rPr lang="en-US"/>
              <a:t>CLICK HERE TO EDIT SUB HEADLINE</a:t>
            </a:r>
          </a:p>
        </p:txBody>
      </p:sp>
      <p:sp>
        <p:nvSpPr>
          <p:cNvPr id="14" name="Footer Placeholder 7">
            <a:extLst>
              <a:ext uri="{FF2B5EF4-FFF2-40B4-BE49-F238E27FC236}">
                <a16:creationId xmlns:a16="http://schemas.microsoft.com/office/drawing/2014/main" id="{CEFFCA6A-5526-4233-A0E3-246C82B48301}"/>
              </a:ext>
            </a:extLst>
          </p:cNvPr>
          <p:cNvSpPr>
            <a:spLocks noGrp="1"/>
          </p:cNvSpPr>
          <p:nvPr>
            <p:ph type="ftr" sz="quarter" idx="3"/>
          </p:nvPr>
        </p:nvSpPr>
        <p:spPr>
          <a:xfrm>
            <a:off x="516833" y="6295017"/>
            <a:ext cx="11159227" cy="365125"/>
          </a:xfrm>
          <a:prstGeom prst="rect">
            <a:avLst/>
          </a:prstGeom>
        </p:spPr>
        <p:txBody>
          <a:bodyPr vert="horz" lIns="91440" tIns="45720" rIns="91440" bIns="45720" rtlCol="0" anchor="b"/>
          <a:lstStyle>
            <a:lvl1pPr algn="l">
              <a:defRPr lang="en-GB" sz="1000" kern="1200" dirty="0">
                <a:solidFill>
                  <a:schemeClr val="bg1"/>
                </a:solidFill>
                <a:latin typeface="Arial" panose="020B0604020202020204" pitchFamily="34" charset="0"/>
                <a:ea typeface="+mn-ea"/>
                <a:cs typeface="Arial" panose="020B0604020202020204" pitchFamily="34" charset="0"/>
              </a:defRPr>
            </a:lvl1pPr>
          </a:lstStyle>
          <a:p>
            <a:endParaRPr lang="en-GB"/>
          </a:p>
        </p:txBody>
      </p:sp>
      <p:pic>
        <p:nvPicPr>
          <p:cNvPr id="8" name="图片 7" descr="图片包含 游戏机, 画&#10;&#10;描述已自动生成">
            <a:extLst>
              <a:ext uri="{FF2B5EF4-FFF2-40B4-BE49-F238E27FC236}">
                <a16:creationId xmlns:a16="http://schemas.microsoft.com/office/drawing/2014/main" id="{B2EF0722-EC68-4F90-AF7A-0B46A49D6856}"/>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199688" y="5708882"/>
            <a:ext cx="1579866" cy="334712"/>
          </a:xfrm>
          <a:prstGeom prst="rect">
            <a:avLst/>
          </a:prstGeom>
        </p:spPr>
      </p:pic>
    </p:spTree>
    <p:extLst>
      <p:ext uri="{BB962C8B-B14F-4D97-AF65-F5344CB8AC3E}">
        <p14:creationId xmlns:p14="http://schemas.microsoft.com/office/powerpoint/2010/main" val="182289072"/>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092" userDrawn="1">
          <p15:clr>
            <a:srgbClr val="FBAE40"/>
          </p15:clr>
        </p15:guide>
        <p15:guide id="3" orient="horz" pos="3884" userDrawn="1">
          <p15:clr>
            <a:srgbClr val="FBAE40"/>
          </p15:clr>
        </p15:guide>
        <p15:guide id="4" orient="horz" pos="3770" userDrawn="1">
          <p15:clr>
            <a:srgbClr val="FBAE40"/>
          </p15:clr>
        </p15:guide>
        <p15:guide id="5" pos="7355" userDrawn="1">
          <p15:clr>
            <a:srgbClr val="FBAE40"/>
          </p15:clr>
        </p15:guide>
        <p15:guide id="6" pos="325" userDrawn="1">
          <p15:clr>
            <a:srgbClr val="FBAE40"/>
          </p15:clr>
        </p15:guide>
        <p15:guide id="7" pos="6425" userDrawn="1">
          <p15:clr>
            <a:srgbClr val="FBAE40"/>
          </p15:clr>
        </p15:guide>
        <p15:guide id="8" orient="horz" pos="29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_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813411" y="483852"/>
            <a:ext cx="6158083" cy="1598132"/>
          </a:xfrm>
          <a:prstGeom prst="rect">
            <a:avLst/>
          </a:prstGeom>
        </p:spPr>
        <p:txBody>
          <a:bodyPr anchor="b">
            <a:normAutofit/>
          </a:bodyPr>
          <a:lstStyle>
            <a:lvl1pPr algn="l">
              <a:defRPr sz="3900" spc="0" baseline="0">
                <a:solidFill>
                  <a:schemeClr val="bg1"/>
                </a:solidFill>
              </a:defRPr>
            </a:lvl1pPr>
          </a:lstStyle>
          <a:p>
            <a:r>
              <a:rPr lang="en-US"/>
              <a:t>TITLE (UPPER CASE)</a:t>
            </a:r>
            <a:endParaRPr lang="en-AU"/>
          </a:p>
        </p:txBody>
      </p:sp>
      <p:sp>
        <p:nvSpPr>
          <p:cNvPr id="3" name="Subtitle 2"/>
          <p:cNvSpPr>
            <a:spLocks noGrp="1"/>
          </p:cNvSpPr>
          <p:nvPr>
            <p:ph type="subTitle" idx="1" hasCustomPrompt="1"/>
          </p:nvPr>
        </p:nvSpPr>
        <p:spPr>
          <a:xfrm>
            <a:off x="5813411" y="2081984"/>
            <a:ext cx="6158083" cy="1655762"/>
          </a:xfrm>
          <a:prstGeom prst="rect">
            <a:avLst/>
          </a:prstGeom>
        </p:spPr>
        <p:txBody>
          <a:bodyPr>
            <a:normAutofit/>
          </a:bodyPr>
          <a:lstStyle>
            <a:lvl1pPr marL="0" indent="0" algn="l">
              <a:buNone/>
              <a:defRPr sz="2400" b="0" i="0" baseline="0">
                <a:solidFill>
                  <a:schemeClr val="bg1">
                    <a:lumMod val="85000"/>
                  </a:schemeClr>
                </a:solidFill>
                <a:latin typeface="Arial Narrow" panose="020B0604020202020204" pitchFamily="34" charset="0"/>
                <a:cs typeface="Arial Narrow"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 HEADLINE (UPPER CASE)</a:t>
            </a:r>
            <a:endParaRPr lang="en-AU"/>
          </a:p>
        </p:txBody>
      </p:sp>
      <p:sp>
        <p:nvSpPr>
          <p:cNvPr id="5" name="Text Placeholder 4"/>
          <p:cNvSpPr>
            <a:spLocks noGrp="1"/>
          </p:cNvSpPr>
          <p:nvPr>
            <p:ph type="body" sz="quarter" idx="10" hasCustomPrompt="1"/>
          </p:nvPr>
        </p:nvSpPr>
        <p:spPr>
          <a:xfrm>
            <a:off x="5813581" y="4079870"/>
            <a:ext cx="6157913" cy="405967"/>
          </a:xfrm>
          <a:prstGeom prst="rect">
            <a:avLst/>
          </a:prstGeom>
        </p:spPr>
        <p:txBody>
          <a:bodyPr/>
          <a:lstStyle>
            <a:lvl1pPr marL="0" indent="0" algn="l">
              <a:buNone/>
              <a:defRPr sz="1650" b="1" baseline="0">
                <a:solidFill>
                  <a:schemeClr val="bg1"/>
                </a:solidFill>
                <a:latin typeface="Arial Narrow" panose="020B0606020202030204" pitchFamily="34" charset="0"/>
              </a:defRPr>
            </a:lvl1pPr>
            <a:lvl3pPr>
              <a:defRPr sz="1500">
                <a:solidFill>
                  <a:schemeClr val="bg1"/>
                </a:solidFill>
                <a:latin typeface="Arial Narrow" panose="020B0606020202030204" pitchFamily="34" charset="0"/>
              </a:defRPr>
            </a:lvl3pPr>
            <a:lvl4pPr>
              <a:defRPr sz="1500">
                <a:solidFill>
                  <a:schemeClr val="bg1"/>
                </a:solidFill>
                <a:latin typeface="Arial Narrow" panose="020B0606020202030204" pitchFamily="34" charset="0"/>
              </a:defRPr>
            </a:lvl4pPr>
            <a:lvl5pPr>
              <a:defRPr sz="1500">
                <a:solidFill>
                  <a:schemeClr val="bg1"/>
                </a:solidFill>
                <a:latin typeface="Arial Narrow" panose="020B0606020202030204" pitchFamily="34" charset="0"/>
              </a:defRPr>
            </a:lvl5pPr>
          </a:lstStyle>
          <a:p>
            <a:pPr lvl="0"/>
            <a:r>
              <a:rPr lang="en-US"/>
              <a:t>DATE (UPPER CASE)</a:t>
            </a:r>
          </a:p>
        </p:txBody>
      </p:sp>
      <p:sp>
        <p:nvSpPr>
          <p:cNvPr id="10" name="Text Placeholder 4"/>
          <p:cNvSpPr>
            <a:spLocks noGrp="1"/>
          </p:cNvSpPr>
          <p:nvPr>
            <p:ph type="body" sz="quarter" idx="11" hasCustomPrompt="1"/>
          </p:nvPr>
        </p:nvSpPr>
        <p:spPr>
          <a:xfrm>
            <a:off x="5813581" y="4445595"/>
            <a:ext cx="6157913" cy="456767"/>
          </a:xfrm>
          <a:prstGeom prst="rect">
            <a:avLst/>
          </a:prstGeom>
        </p:spPr>
        <p:txBody>
          <a:bodyPr/>
          <a:lstStyle>
            <a:lvl1pPr marL="0" indent="0" algn="l">
              <a:buNone/>
              <a:defRPr sz="1650" b="1" baseline="0">
                <a:solidFill>
                  <a:schemeClr val="bg1"/>
                </a:solidFill>
                <a:latin typeface="Arial Narrow" panose="020B0606020202030204" pitchFamily="34" charset="0"/>
              </a:defRPr>
            </a:lvl1pPr>
            <a:lvl3pPr>
              <a:defRPr sz="1500">
                <a:solidFill>
                  <a:schemeClr val="bg1"/>
                </a:solidFill>
                <a:latin typeface="Arial Narrow" panose="020B0606020202030204" pitchFamily="34" charset="0"/>
              </a:defRPr>
            </a:lvl3pPr>
            <a:lvl4pPr>
              <a:defRPr sz="1500">
                <a:solidFill>
                  <a:schemeClr val="bg1"/>
                </a:solidFill>
                <a:latin typeface="Arial Narrow" panose="020B0606020202030204" pitchFamily="34" charset="0"/>
              </a:defRPr>
            </a:lvl4pPr>
            <a:lvl5pPr>
              <a:defRPr sz="1500">
                <a:solidFill>
                  <a:schemeClr val="bg1"/>
                </a:solidFill>
                <a:latin typeface="Arial Narrow" panose="020B0606020202030204" pitchFamily="34" charset="0"/>
              </a:defRPr>
            </a:lvl5pPr>
          </a:lstStyle>
          <a:p>
            <a:pPr lvl="0"/>
            <a:r>
              <a:rPr lang="en-US"/>
              <a:t>PRESENTER (UPPER CASE)</a:t>
            </a:r>
          </a:p>
        </p:txBody>
      </p:sp>
    </p:spTree>
    <p:extLst>
      <p:ext uri="{BB962C8B-B14F-4D97-AF65-F5344CB8AC3E}">
        <p14:creationId xmlns:p14="http://schemas.microsoft.com/office/powerpoint/2010/main" val="348611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141897"/>
            <a:ext cx="10972800" cy="510825"/>
          </a:xfrm>
          <a:prstGeom prst="rect">
            <a:avLst/>
          </a:prstGeom>
        </p:spPr>
        <p:txBody>
          <a:bodyPr/>
          <a:lstStyle>
            <a:lvl1pPr algn="l">
              <a:defRPr sz="2400">
                <a:latin typeface="Arial Narrow"/>
                <a:cs typeface="Arial Narrow"/>
              </a:defRPr>
            </a:lvl1pPr>
          </a:lstStyle>
          <a:p>
            <a:r>
              <a:rPr lang="en-AU"/>
              <a:t>CLICK TO EDIT MASTER TITLE STYLE</a:t>
            </a:r>
            <a:endParaRPr lang="en-US"/>
          </a:p>
        </p:txBody>
      </p:sp>
      <p:sp>
        <p:nvSpPr>
          <p:cNvPr id="12" name="Content Placeholder 2"/>
          <p:cNvSpPr>
            <a:spLocks noGrp="1"/>
          </p:cNvSpPr>
          <p:nvPr>
            <p:ph sz="half" idx="1"/>
          </p:nvPr>
        </p:nvSpPr>
        <p:spPr>
          <a:xfrm>
            <a:off x="609599" y="1231261"/>
            <a:ext cx="11092828" cy="4525963"/>
          </a:xfrm>
          <a:prstGeom prst="rect">
            <a:avLst/>
          </a:prstGeom>
        </p:spPr>
        <p:txBody>
          <a:bodyPr/>
          <a:lstStyle>
            <a:lvl1pPr marL="342900" indent="-342900">
              <a:buFont typeface="Wingdings" charset="2"/>
              <a:buChar char="§"/>
              <a:defRPr sz="2400">
                <a:latin typeface="Arial"/>
                <a:cs typeface="Arial"/>
              </a:defRPr>
            </a:lvl1pPr>
            <a:lvl2pPr>
              <a:defRPr sz="2000">
                <a:latin typeface="Arial"/>
                <a:cs typeface="Arial"/>
              </a:defRPr>
            </a:lvl2pPr>
            <a:lvl3pPr marL="1143000" indent="-228600">
              <a:buFont typeface="Wingdings" charset="2"/>
              <a:buChar char="§"/>
              <a:defRPr sz="1800">
                <a:latin typeface="Arial"/>
                <a:cs typeface="Arial"/>
              </a:defRPr>
            </a:lvl3pPr>
            <a:lvl4pPr>
              <a:defRPr sz="16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p:txBody>
      </p:sp>
      <p:sp>
        <p:nvSpPr>
          <p:cNvPr id="8"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srgbClr val="000000"/>
                </a:solidFill>
              </a:rPr>
              <a:pPr algn="ctr"/>
              <a:t>‹#›</a:t>
            </a:fld>
            <a:endParaRPr lang="en-US" sz="2400">
              <a:solidFill>
                <a:srgbClr val="000000"/>
              </a:solidFill>
            </a:endParaRPr>
          </a:p>
        </p:txBody>
      </p:sp>
    </p:spTree>
    <p:extLst>
      <p:ext uri="{BB962C8B-B14F-4D97-AF65-F5344CB8AC3E}">
        <p14:creationId xmlns:p14="http://schemas.microsoft.com/office/powerpoint/2010/main" val="2750119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679260" y="1031359"/>
            <a:ext cx="11051549" cy="4871506"/>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2"/>
          <p:cNvSpPr>
            <a:spLocks noGrp="1"/>
          </p:cNvSpPr>
          <p:nvPr>
            <p:ph type="title" hasCustomPrompt="1"/>
          </p:nvPr>
        </p:nvSpPr>
        <p:spPr>
          <a:xfrm>
            <a:off x="620809" y="141897"/>
            <a:ext cx="11110000" cy="487491"/>
          </a:xfrm>
          <a:prstGeom prst="rect">
            <a:avLst/>
          </a:prstGeom>
        </p:spPr>
        <p:txBody>
          <a:bodyPr/>
          <a:lstStyle>
            <a:lvl1pPr algn="l">
              <a:defRPr sz="2400">
                <a:latin typeface="Arial Narrow" charset="0"/>
                <a:ea typeface="Arial Narrow" charset="0"/>
                <a:cs typeface="Arial Narrow" charset="0"/>
              </a:defRPr>
            </a:lvl1pPr>
          </a:lstStyle>
          <a:p>
            <a:r>
              <a:rPr lang="en-AU"/>
              <a:t>CLICK TO EDIT MASTER TITLE STYLE</a:t>
            </a:r>
            <a:endParaRPr lang="en-US"/>
          </a:p>
        </p:txBody>
      </p:sp>
      <p:sp>
        <p:nvSpPr>
          <p:cNvPr id="6" name="Slide Number Placeholder 6"/>
          <p:cNvSpPr txBox="1">
            <a:spLocks/>
          </p:cNvSpPr>
          <p:nvPr userDrawn="1"/>
        </p:nvSpPr>
        <p:spPr>
          <a:xfrm>
            <a:off x="5435847" y="6356351"/>
            <a:ext cx="1320307"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solidFill>
                  <a:srgbClr val="000000"/>
                </a:solidFill>
              </a:rPr>
              <a:pPr algn="ctr"/>
              <a:t>‹#›</a:t>
            </a:fld>
            <a:endParaRPr lang="en-US" sz="2400">
              <a:solidFill>
                <a:srgbClr val="000000"/>
              </a:solidFill>
            </a:endParaRPr>
          </a:p>
        </p:txBody>
      </p:sp>
    </p:spTree>
    <p:extLst>
      <p:ext uri="{BB962C8B-B14F-4D97-AF65-F5344CB8AC3E}">
        <p14:creationId xmlns:p14="http://schemas.microsoft.com/office/powerpoint/2010/main" val="517295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084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8800A-F9BB-64A4-8C4A-604767DC946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E5B01BD-7473-7D67-0C24-848BF62E9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095F793-18D6-896E-9922-DB3D6A3FE8EC}"/>
              </a:ext>
            </a:extLst>
          </p:cNvPr>
          <p:cNvSpPr>
            <a:spLocks noGrp="1"/>
          </p:cNvSpPr>
          <p:nvPr>
            <p:ph type="dt" sz="half" idx="10"/>
          </p:nvPr>
        </p:nvSpPr>
        <p:spPr/>
        <p:txBody>
          <a:bodyPr/>
          <a:lstStyle/>
          <a:p>
            <a:fld id="{506D73B6-8187-464C-AA4F-DDECFD761E13}" type="datetimeFigureOut">
              <a:rPr lang="en-SG" smtClean="0"/>
              <a:t>18/10/2022</a:t>
            </a:fld>
            <a:endParaRPr lang="en-SG"/>
          </a:p>
        </p:txBody>
      </p:sp>
      <p:sp>
        <p:nvSpPr>
          <p:cNvPr id="5" name="Footer Placeholder 4">
            <a:extLst>
              <a:ext uri="{FF2B5EF4-FFF2-40B4-BE49-F238E27FC236}">
                <a16:creationId xmlns:a16="http://schemas.microsoft.com/office/drawing/2014/main" id="{11CBD2BC-ED50-FA6A-FD3C-3EE5A3F2A6A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174E70D-75B6-CD1D-E5F5-0F45ED81AA6B}"/>
              </a:ext>
            </a:extLst>
          </p:cNvPr>
          <p:cNvSpPr>
            <a:spLocks noGrp="1"/>
          </p:cNvSpPr>
          <p:nvPr>
            <p:ph type="sldNum" sz="quarter" idx="12"/>
          </p:nvPr>
        </p:nvSpPr>
        <p:spPr/>
        <p:txBody>
          <a:bodyPr/>
          <a:lstStyle/>
          <a:p>
            <a:fld id="{688A9899-F831-4166-BA44-4DC8AF11D32B}" type="slidenum">
              <a:rPr lang="en-SG" smtClean="0"/>
              <a:t>‹#›</a:t>
            </a:fld>
            <a:endParaRPr lang="en-SG"/>
          </a:p>
        </p:txBody>
      </p:sp>
    </p:spTree>
    <p:extLst>
      <p:ext uri="{BB962C8B-B14F-4D97-AF65-F5344CB8AC3E}">
        <p14:creationId xmlns:p14="http://schemas.microsoft.com/office/powerpoint/2010/main" val="993509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BEF6F-6263-4F8D-8EB5-8791451073CD}"/>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5" name="Picture 4">
            <a:extLst>
              <a:ext uri="{FF2B5EF4-FFF2-40B4-BE49-F238E27FC236}">
                <a16:creationId xmlns:a16="http://schemas.microsoft.com/office/drawing/2014/main" id="{3F3E3223-6328-4488-8A5F-952E87A12E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5"/>
          <a:stretch/>
        </p:blipFill>
        <p:spPr>
          <a:xfrm>
            <a:off x="9852228" y="5499893"/>
            <a:ext cx="2339772" cy="1358107"/>
          </a:xfrm>
          <a:prstGeom prst="rect">
            <a:avLst/>
          </a:prstGeom>
          <a:ln>
            <a:noFill/>
          </a:ln>
        </p:spPr>
      </p:pic>
      <p:sp>
        <p:nvSpPr>
          <p:cNvPr id="2" name="Title 1"/>
          <p:cNvSpPr>
            <a:spLocks noGrp="1"/>
          </p:cNvSpPr>
          <p:nvPr>
            <p:ph type="title" hasCustomPrompt="1"/>
          </p:nvPr>
        </p:nvSpPr>
        <p:spPr>
          <a:xfrm>
            <a:off x="695325" y="1160745"/>
            <a:ext cx="10738247" cy="1296144"/>
          </a:xfrm>
        </p:spPr>
        <p:txBody>
          <a:bodyPr anchor="b">
            <a:noAutofit/>
          </a:bodyPr>
          <a:lstStyle>
            <a:lvl1pPr>
              <a:lnSpc>
                <a:spcPts val="5040"/>
              </a:lnSpc>
              <a:defRPr sz="4200">
                <a:solidFill>
                  <a:schemeClr val="accent1"/>
                </a:solidFill>
              </a:defRPr>
            </a:lvl1pPr>
          </a:lstStyle>
          <a:p>
            <a:r>
              <a:rPr lang="en-US"/>
              <a:t>[Title]</a:t>
            </a:r>
            <a:endParaRPr lang="en-AU"/>
          </a:p>
        </p:txBody>
      </p:sp>
      <p:sp>
        <p:nvSpPr>
          <p:cNvPr id="7" name="Text Placeholder 6"/>
          <p:cNvSpPr>
            <a:spLocks noGrp="1"/>
          </p:cNvSpPr>
          <p:nvPr>
            <p:ph type="body" sz="quarter" idx="10" hasCustomPrompt="1"/>
          </p:nvPr>
        </p:nvSpPr>
        <p:spPr>
          <a:xfrm>
            <a:off x="695298" y="2571294"/>
            <a:ext cx="10747200" cy="2675249"/>
          </a:xfrm>
          <a:prstGeom prst="rect">
            <a:avLst/>
          </a:prstGeom>
        </p:spPr>
        <p:txBody>
          <a:bodyPr>
            <a:normAutofit/>
          </a:bodyPr>
          <a:lstStyle>
            <a:lvl1pPr marL="0" indent="0">
              <a:lnSpc>
                <a:spcPts val="3240"/>
              </a:lnSpc>
              <a:buNone/>
              <a:defRPr sz="2700">
                <a:solidFill>
                  <a:schemeClr val="accent1"/>
                </a:solidFill>
              </a:defRPr>
            </a:lvl1pPr>
          </a:lstStyle>
          <a:p>
            <a:pPr lvl="0"/>
            <a:r>
              <a:rPr lang="en-US"/>
              <a:t>[Subtitle]</a:t>
            </a:r>
          </a:p>
        </p:txBody>
      </p:sp>
      <p:pic>
        <p:nvPicPr>
          <p:cNvPr id="9" name="Picture 8">
            <a:extLst>
              <a:ext uri="{FF2B5EF4-FFF2-40B4-BE49-F238E27FC236}">
                <a16:creationId xmlns:a16="http://schemas.microsoft.com/office/drawing/2014/main" id="{B3140420-5D32-4B9D-AAC5-EA821D5940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1" y="4064704"/>
            <a:ext cx="2699772" cy="2793299"/>
          </a:xfrm>
          <a:prstGeom prst="rect">
            <a:avLst/>
          </a:prstGeom>
          <a:ln>
            <a:noFill/>
          </a:ln>
        </p:spPr>
      </p:pic>
      <p:pic>
        <p:nvPicPr>
          <p:cNvPr id="10" name="Picture 9">
            <a:extLst>
              <a:ext uri="{FF2B5EF4-FFF2-40B4-BE49-F238E27FC236}">
                <a16:creationId xmlns:a16="http://schemas.microsoft.com/office/drawing/2014/main" id="{1A1484F3-3D7B-466C-B621-2369AAE0DB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997060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a:xfrm>
            <a:off x="695325" y="1143405"/>
            <a:ext cx="10738247" cy="1296144"/>
          </a:xfrm>
        </p:spPr>
        <p:txBody>
          <a:bodyPr anchor="b">
            <a:noAutofit/>
          </a:bodyPr>
          <a:lstStyle>
            <a:lvl1pPr>
              <a:lnSpc>
                <a:spcPts val="5040"/>
              </a:lnSpc>
              <a:defRPr sz="4200">
                <a:solidFill>
                  <a:schemeClr val="bg1"/>
                </a:solidFill>
              </a:defRPr>
            </a:lvl1pPr>
          </a:lstStyle>
          <a:p>
            <a:r>
              <a:rPr lang="en-US"/>
              <a:t>[Title]</a:t>
            </a:r>
            <a:endParaRPr lang="en-AU"/>
          </a:p>
        </p:txBody>
      </p:sp>
      <p:sp>
        <p:nvSpPr>
          <p:cNvPr id="7" name="Text Placeholder 6"/>
          <p:cNvSpPr>
            <a:spLocks noGrp="1"/>
          </p:cNvSpPr>
          <p:nvPr>
            <p:ph type="body" sz="quarter" idx="10" hasCustomPrompt="1"/>
          </p:nvPr>
        </p:nvSpPr>
        <p:spPr>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538502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1143405"/>
            <a:ext cx="10728647" cy="1296144"/>
          </a:xfrm>
        </p:spPr>
        <p:txBody>
          <a:bodyPr anchor="b">
            <a:noAutofit/>
          </a:bodyPr>
          <a:lstStyle>
            <a:lvl1pPr>
              <a:lnSpc>
                <a:spcPts val="5040"/>
              </a:lnSpc>
              <a:defRPr sz="4200">
                <a:solidFill>
                  <a:schemeClr val="bg1"/>
                </a:solidFill>
              </a:defRPr>
            </a:lvl1pPr>
          </a:lstStyle>
          <a:p>
            <a:r>
              <a:rPr lang="en-US"/>
              <a:t>[Title]</a:t>
            </a:r>
            <a:endParaRPr lang="en-AU"/>
          </a:p>
        </p:txBody>
      </p:sp>
      <p:sp>
        <p:nvSpPr>
          <p:cNvPr id="7" name="Text Placeholder 6"/>
          <p:cNvSpPr>
            <a:spLocks noGrp="1"/>
          </p:cNvSpPr>
          <p:nvPr>
            <p:ph type="body" sz="quarter" idx="10" hasCustomPrompt="1"/>
          </p:nvPr>
        </p:nvSpPr>
        <p:spPr>
          <a:xfrm>
            <a:off x="695306" y="2553954"/>
            <a:ext cx="10737592" cy="2675249"/>
          </a:xfrm>
          <a:prstGeom prst="rect">
            <a:avLst/>
          </a:prstGeom>
          <a:noFill/>
        </p:spPr>
        <p:txBody>
          <a:bodyPr>
            <a:normAutofit/>
          </a:bodyPr>
          <a:lstStyle>
            <a:lvl1pPr marL="0" indent="0">
              <a:lnSpc>
                <a:spcPts val="3240"/>
              </a:lnSpc>
              <a:buNone/>
              <a:defRPr sz="2700">
                <a:solidFill>
                  <a:schemeClr val="bg1"/>
                </a:solidFill>
              </a:defRPr>
            </a:lvl1pPr>
          </a:lstStyle>
          <a:p>
            <a:pPr lvl="0"/>
            <a:r>
              <a:rPr lang="en-US"/>
              <a:t>[Subtitle]</a:t>
            </a:r>
          </a:p>
        </p:txBody>
      </p:sp>
      <p:sp>
        <p:nvSpPr>
          <p:cNvPr id="3" name="Rectangle 2">
            <a:extLst>
              <a:ext uri="{FF2B5EF4-FFF2-40B4-BE49-F238E27FC236}">
                <a16:creationId xmlns:a16="http://schemas.microsoft.com/office/drawing/2014/main" id="{19933EA7-FE92-4C6D-8733-61E671888999}"/>
              </a:ext>
            </a:extLst>
          </p:cNvPr>
          <p:cNvSpPr/>
          <p:nvPr userDrawn="1"/>
        </p:nvSpPr>
        <p:spPr>
          <a:xfrm>
            <a:off x="2" y="0"/>
            <a:ext cx="12191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D93FA41E-EFD5-45E8-BE8D-8CAB28F4BD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4849" y="234886"/>
            <a:ext cx="2988000" cy="452585"/>
          </a:xfrm>
          <a:prstGeom prst="rect">
            <a:avLst/>
          </a:prstGeom>
        </p:spPr>
      </p:pic>
      <p:sp>
        <p:nvSpPr>
          <p:cNvPr id="5" name="TextBox 4">
            <a:extLst>
              <a:ext uri="{FF2B5EF4-FFF2-40B4-BE49-F238E27FC236}">
                <a16:creationId xmlns:a16="http://schemas.microsoft.com/office/drawing/2014/main" id="{FDDADB43-ED09-48C5-A41D-5E4BDF72C85E}"/>
              </a:ext>
            </a:extLst>
          </p:cNvPr>
          <p:cNvSpPr txBox="1"/>
          <p:nvPr userDrawn="1"/>
        </p:nvSpPr>
        <p:spPr>
          <a:xfrm>
            <a:off x="1" y="-1586050"/>
            <a:ext cx="7632171" cy="1384995"/>
          </a:xfrm>
          <a:prstGeom prst="rect">
            <a:avLst/>
          </a:prstGeom>
          <a:solidFill>
            <a:schemeClr val="accent1"/>
          </a:solidFill>
        </p:spPr>
        <p:txBody>
          <a:bodyPr wrap="square" rtlCol="0">
            <a:spAutoFit/>
          </a:bodyPr>
          <a:lstStyle/>
          <a:p>
            <a:r>
              <a:rPr lang="en-AU" sz="1400">
                <a:solidFill>
                  <a:schemeClr val="bg1"/>
                </a:solidFill>
              </a:rPr>
              <a:t>For this slide design, you can choose your own image </a:t>
            </a:r>
            <a:br>
              <a:rPr lang="en-AU" sz="1400">
                <a:solidFill>
                  <a:schemeClr val="bg1"/>
                </a:solidFill>
              </a:rPr>
            </a:br>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‘Picture’ is already selected</a:t>
            </a:r>
          </a:p>
          <a:p>
            <a:r>
              <a:rPr lang="en-US" sz="1400">
                <a:solidFill>
                  <a:schemeClr val="bg1"/>
                </a:solidFill>
              </a:rPr>
              <a:t>Go to the ‘File’ button and select another image</a:t>
            </a:r>
          </a:p>
          <a:p>
            <a:r>
              <a:rPr lang="en-US" sz="1400">
                <a:solidFill>
                  <a:schemeClr val="bg1"/>
                </a:solidFill>
              </a:rPr>
              <a:t>Change text </a:t>
            </a:r>
            <a:r>
              <a:rPr lang="en-US" sz="1400" err="1">
                <a:solidFill>
                  <a:schemeClr val="bg1"/>
                </a:solidFill>
              </a:rPr>
              <a:t>colour</a:t>
            </a:r>
            <a:r>
              <a:rPr lang="en-US" sz="1400">
                <a:solidFill>
                  <a:schemeClr val="bg1"/>
                </a:solidFill>
              </a:rPr>
              <a:t> as necessary to suit the image</a:t>
            </a:r>
            <a:endParaRPr lang="en-AU" sz="1400">
              <a:solidFill>
                <a:schemeClr val="bg1"/>
              </a:solidFill>
            </a:endParaRPr>
          </a:p>
        </p:txBody>
      </p:sp>
      <p:sp>
        <p:nvSpPr>
          <p:cNvPr id="11" name="Right Triangle 3">
            <a:extLst>
              <a:ext uri="{FF2B5EF4-FFF2-40B4-BE49-F238E27FC236}">
                <a16:creationId xmlns:a16="http://schemas.microsoft.com/office/drawing/2014/main" id="{5A5C0481-15B5-4619-B80D-C8C9ABD7F904}"/>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Graphic 1">
            <a:extLst>
              <a:ext uri="{FF2B5EF4-FFF2-40B4-BE49-F238E27FC236}">
                <a16:creationId xmlns:a16="http://schemas.microsoft.com/office/drawing/2014/main" id="{84EF10FC-E046-43D3-9897-04BE4FF5A176}"/>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620882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2C22-D4CF-4FE0-AF06-038EB2ACB6D9}"/>
              </a:ext>
            </a:extLst>
          </p:cNvPr>
          <p:cNvSpPr/>
          <p:nvPr userDrawn="1"/>
        </p:nvSpPr>
        <p:spPr>
          <a:xfrm>
            <a:off x="0" y="0"/>
            <a:ext cx="12192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DD751603-5D6A-462B-B9E7-98413BF2C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9692" y="275999"/>
            <a:ext cx="3204000" cy="472463"/>
          </a:xfrm>
          <a:prstGeom prst="rect">
            <a:avLst/>
          </a:prstGeom>
        </p:spPr>
      </p:pic>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a:t>[Title]</a:t>
            </a:r>
            <a:endParaRPr lang="en-AU"/>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a:t>[Subtitle]</a:t>
            </a:r>
          </a:p>
        </p:txBody>
      </p:sp>
      <p:sp>
        <p:nvSpPr>
          <p:cNvPr id="11" name="Right Triangle 3">
            <a:extLst>
              <a:ext uri="{FF2B5EF4-FFF2-40B4-BE49-F238E27FC236}">
                <a16:creationId xmlns:a16="http://schemas.microsoft.com/office/drawing/2014/main" id="{DBA991DB-C059-4DB2-8D91-33D3F3951887}"/>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F070BDDD-4427-48C1-9206-C4CC3FAE8AD1}"/>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138437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a:t>[Divider title]</a:t>
            </a:r>
            <a:endParaRPr lang="en-AU"/>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a:t>[Divider subtitle]</a:t>
            </a:r>
          </a:p>
        </p:txBody>
      </p:sp>
      <p:sp>
        <p:nvSpPr>
          <p:cNvPr id="8" name="TextBox 7">
            <a:extLst>
              <a:ext uri="{FF2B5EF4-FFF2-40B4-BE49-F238E27FC236}">
                <a16:creationId xmlns:a16="http://schemas.microsoft.com/office/drawing/2014/main" id="{57A07765-DB77-44E5-9420-D56F1378074A}"/>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pic>
        <p:nvPicPr>
          <p:cNvPr id="6" name="Picture 5">
            <a:extLst>
              <a:ext uri="{FF2B5EF4-FFF2-40B4-BE49-F238E27FC236}">
                <a16:creationId xmlns:a16="http://schemas.microsoft.com/office/drawing/2014/main" id="{2CBE33C2-B581-422F-9FF5-AF660C79D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9692" y="275999"/>
            <a:ext cx="3204000" cy="472463"/>
          </a:xfrm>
          <a:prstGeom prst="rect">
            <a:avLst/>
          </a:prstGeom>
        </p:spPr>
      </p:pic>
    </p:spTree>
    <p:extLst>
      <p:ext uri="{BB962C8B-B14F-4D97-AF65-F5344CB8AC3E}">
        <p14:creationId xmlns:p14="http://schemas.microsoft.com/office/powerpoint/2010/main" val="1670776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Divider 5">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DD748450-F74F-8947-A14D-311BF25DF761}"/>
              </a:ext>
            </a:extLst>
          </p:cNvPr>
          <p:cNvSpPr/>
          <p:nvPr userDrawn="1"/>
        </p:nvSpPr>
        <p:spPr>
          <a:xfrm rot="10800000" flipH="1">
            <a:off x="3040041" y="3137545"/>
            <a:ext cx="8847159" cy="1790506"/>
          </a:xfrm>
          <a:prstGeom prst="roundRect">
            <a:avLst>
              <a:gd name="adj" fmla="val 44886"/>
            </a:avLst>
          </a:prstGeom>
          <a:gradFill>
            <a:gsLst>
              <a:gs pos="100000">
                <a:schemeClr val="accent2"/>
              </a:gs>
              <a:gs pos="27000">
                <a:schemeClr val="accent1"/>
              </a:gs>
              <a:gs pos="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1E3493-4B3B-6E40-8B3E-B87F0B254EE0}"/>
              </a:ext>
            </a:extLst>
          </p:cNvPr>
          <p:cNvSpPr/>
          <p:nvPr userDrawn="1"/>
        </p:nvSpPr>
        <p:spPr>
          <a:xfrm flipV="1">
            <a:off x="0" y="6165849"/>
            <a:ext cx="12191999" cy="53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76740C5-BC2D-9445-B744-52F754F7316B}"/>
              </a:ext>
            </a:extLst>
          </p:cNvPr>
          <p:cNvSpPr>
            <a:spLocks noGrp="1"/>
          </p:cNvSpPr>
          <p:nvPr>
            <p:ph type="title" hasCustomPrompt="1"/>
          </p:nvPr>
        </p:nvSpPr>
        <p:spPr>
          <a:xfrm>
            <a:off x="3625192" y="3322908"/>
            <a:ext cx="7916805" cy="1415280"/>
          </a:xfrm>
        </p:spPr>
        <p:txBody>
          <a:bodyPr anchor="ctr" anchorCtr="0">
            <a:normAutofit/>
          </a:bodyPr>
          <a:lstStyle>
            <a:lvl1pPr>
              <a:defRPr sz="4000" b="1">
                <a:solidFill>
                  <a:schemeClr val="bg2"/>
                </a:solidFill>
                <a:latin typeface="+mn-lt"/>
              </a:defRPr>
            </a:lvl1pPr>
          </a:lstStyle>
          <a:p>
            <a:r>
              <a:rPr lang="en-US"/>
              <a:t>CLICK TO EDIT SECTION TEXT </a:t>
            </a:r>
            <a:br>
              <a:rPr lang="en-US"/>
            </a:br>
            <a:r>
              <a:rPr lang="en-US"/>
              <a:t>STYLE</a:t>
            </a:r>
          </a:p>
        </p:txBody>
      </p:sp>
      <p:sp>
        <p:nvSpPr>
          <p:cNvPr id="8" name="Rounded Rectangle 7">
            <a:extLst>
              <a:ext uri="{FF2B5EF4-FFF2-40B4-BE49-F238E27FC236}">
                <a16:creationId xmlns:a16="http://schemas.microsoft.com/office/drawing/2014/main" id="{6A6922D2-7B7F-3140-998E-31DAB510F447}"/>
              </a:ext>
            </a:extLst>
          </p:cNvPr>
          <p:cNvSpPr/>
          <p:nvPr userDrawn="1"/>
        </p:nvSpPr>
        <p:spPr>
          <a:xfrm rot="10800000" flipH="1">
            <a:off x="225410" y="3135295"/>
            <a:ext cx="2522055" cy="1790506"/>
          </a:xfrm>
          <a:prstGeom prst="roundRect">
            <a:avLst>
              <a:gd name="adj" fmla="val 448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64BE72-2CCA-1E43-B4DF-9845D15C165F}"/>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10699637" y="242193"/>
            <a:ext cx="1297237" cy="1687487"/>
          </a:xfrm>
          <a:prstGeom prst="rect">
            <a:avLst/>
          </a:prstGeom>
        </p:spPr>
      </p:pic>
      <p:pic>
        <p:nvPicPr>
          <p:cNvPr id="9" name="图片 8" descr="图片包含 游戏机, 画&#10;&#10;描述已自动生成">
            <a:extLst>
              <a:ext uri="{FF2B5EF4-FFF2-40B4-BE49-F238E27FC236}">
                <a16:creationId xmlns:a16="http://schemas.microsoft.com/office/drawing/2014/main" id="{21624F0A-44AF-4182-9ECF-39B5051A2B7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42217" y="6331040"/>
            <a:ext cx="1579866" cy="334712"/>
          </a:xfrm>
          <a:prstGeom prst="rect">
            <a:avLst/>
          </a:prstGeom>
        </p:spPr>
      </p:pic>
    </p:spTree>
    <p:extLst>
      <p:ext uri="{BB962C8B-B14F-4D97-AF65-F5344CB8AC3E}">
        <p14:creationId xmlns:p14="http://schemas.microsoft.com/office/powerpoint/2010/main" val="18389407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a:xfrm>
            <a:off x="2" y="4076700"/>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Rectangle 8">
            <a:extLst>
              <a:ext uri="{FF2B5EF4-FFF2-40B4-BE49-F238E27FC236}">
                <a16:creationId xmlns:a16="http://schemas.microsoft.com/office/drawing/2014/main" id="{C31ECE3F-0C43-444E-9F0C-B23F8D3935D2}"/>
              </a:ext>
            </a:extLst>
          </p:cNvPr>
          <p:cNvSpPr/>
          <p:nvPr userDrawn="1"/>
        </p:nvSpPr>
        <p:spPr>
          <a:xfrm>
            <a:off x="9192249" y="5584173"/>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a:noFil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6" y="1700811"/>
            <a:ext cx="10768680" cy="1224137"/>
          </a:xfrm>
        </p:spPr>
        <p:txBody>
          <a:bodyPr anchor="b">
            <a:noAutofit/>
          </a:bodyPr>
          <a:lstStyle>
            <a:lvl1pPr>
              <a:lnSpc>
                <a:spcPts val="5040"/>
              </a:lnSpc>
              <a:defRPr sz="4200">
                <a:solidFill>
                  <a:schemeClr val="accent1"/>
                </a:solidFill>
              </a:defRPr>
            </a:lvl1pPr>
          </a:lstStyle>
          <a:p>
            <a:r>
              <a:rPr lang="en-US"/>
              <a:t>Click to edit Master title style</a:t>
            </a:r>
            <a:endParaRPr lang="en-AU"/>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6" y="3113744"/>
            <a:ext cx="10768680" cy="2043451"/>
          </a:xfrm>
          <a:prstGeom prst="rect">
            <a:avLst/>
          </a:prstGeom>
        </p:spPr>
        <p:txBody>
          <a:bodyPr>
            <a:normAutofit/>
          </a:bodyPr>
          <a:lstStyle>
            <a:lvl1pPr marL="0" indent="0">
              <a:lnSpc>
                <a:spcPts val="3240"/>
              </a:lnSpc>
              <a:buNone/>
              <a:defRPr sz="2700">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p>
            <a:r>
              <a:rPr lang="en-AU"/>
              <a:t>[Presentation Title] | [Date]</a:t>
            </a:r>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p>
            <a:fld id="{E917DE0E-AFB1-41FD-BC35-27DB61CA125F}" type="slidenum">
              <a:rPr lang="en-AU" smtClean="0"/>
              <a:pPr/>
              <a:t>‹#›</a:t>
            </a:fld>
            <a:endParaRPr lang="en-AU"/>
          </a:p>
        </p:txBody>
      </p:sp>
      <p:sp>
        <p:nvSpPr>
          <p:cNvPr id="14" name="Date Placeholder 13">
            <a:extLst>
              <a:ext uri="{FF2B5EF4-FFF2-40B4-BE49-F238E27FC236}">
                <a16:creationId xmlns:a16="http://schemas.microsoft.com/office/drawing/2014/main" id="{085400BA-682A-4644-881E-9D9BA0DAB8FC}"/>
              </a:ext>
            </a:extLst>
          </p:cNvPr>
          <p:cNvSpPr>
            <a:spLocks noGrp="1"/>
          </p:cNvSpPr>
          <p:nvPr>
            <p:ph type="dt" sz="half" idx="14"/>
          </p:nvPr>
        </p:nvSpPr>
        <p:spPr/>
        <p:txBody>
          <a:bodyPr/>
          <a:lstStyle/>
          <a:p>
            <a:r>
              <a:rPr lang="en-US"/>
              <a:t>[Entity Name]</a:t>
            </a:r>
            <a:endParaRPr lang="en-AU"/>
          </a:p>
        </p:txBody>
      </p:sp>
    </p:spTree>
    <p:extLst>
      <p:ext uri="{BB962C8B-B14F-4D97-AF65-F5344CB8AC3E}">
        <p14:creationId xmlns:p14="http://schemas.microsoft.com/office/powerpoint/2010/main" val="3196044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11" name="TextBox 10">
            <a:extLst>
              <a:ext uri="{FF2B5EF4-FFF2-40B4-BE49-F238E27FC236}">
                <a16:creationId xmlns:a16="http://schemas.microsoft.com/office/drawing/2014/main" id="{7CCA4A0C-C5B9-45ED-9D64-B274EE980802}"/>
              </a:ext>
            </a:extLst>
          </p:cNvPr>
          <p:cNvSpPr txBox="1"/>
          <p:nvPr userDrawn="1"/>
        </p:nvSpPr>
        <p:spPr>
          <a:xfrm>
            <a:off x="8096810" y="6518190"/>
            <a:ext cx="2391677" cy="241200"/>
          </a:xfrm>
          <a:prstGeom prst="rect">
            <a:avLst/>
          </a:prstGeom>
          <a:noFill/>
        </p:spPr>
        <p:txBody>
          <a:bodyPr wrap="square" lIns="0" tIns="0" rIns="0" bIns="0" rtlCol="0" anchor="ctr">
            <a:noAutofit/>
          </a:bodyPr>
          <a:lstStyle/>
          <a:p>
            <a:r>
              <a:rPr lang="en-AU" sz="800"/>
              <a:t>CRICOS code 00025B</a:t>
            </a:r>
          </a:p>
        </p:txBody>
      </p:sp>
      <p:sp>
        <p:nvSpPr>
          <p:cNvPr id="14" name="Date Placeholder 2">
            <a:extLst>
              <a:ext uri="{FF2B5EF4-FFF2-40B4-BE49-F238E27FC236}">
                <a16:creationId xmlns:a16="http://schemas.microsoft.com/office/drawing/2014/main" id="{59BA0F0A-82FA-4477-B553-959A8EFB7E8F}"/>
              </a:ext>
            </a:extLst>
          </p:cNvPr>
          <p:cNvSpPr>
            <a:spLocks noGrp="1"/>
          </p:cNvSpPr>
          <p:nvPr>
            <p:ph type="dt" sz="half" idx="2"/>
          </p:nvPr>
        </p:nvSpPr>
        <p:spPr>
          <a:xfrm>
            <a:off x="695325" y="151136"/>
            <a:ext cx="3384549" cy="241200"/>
          </a:xfrm>
          <a:prstGeom prst="rect">
            <a:avLst/>
          </a:prstGeom>
        </p:spPr>
        <p:txBody>
          <a:bodyPr vert="horz" lIns="0" tIns="0" rIns="0" bIns="0" rtlCol="0" anchor="t"/>
          <a:lstStyle>
            <a:lvl1pPr algn="l">
              <a:lnSpc>
                <a:spcPct val="80000"/>
              </a:lnSpc>
              <a:defRPr sz="1000">
                <a:solidFill>
                  <a:schemeClr val="bg1"/>
                </a:solidFill>
              </a:defRPr>
            </a:lvl1pPr>
          </a:lstStyle>
          <a:p>
            <a:r>
              <a:rPr lang="en-US"/>
              <a:t>[Entity Name]</a:t>
            </a:r>
            <a:endParaRPr lang="en-AU"/>
          </a:p>
        </p:txBody>
      </p:sp>
    </p:spTree>
    <p:extLst>
      <p:ext uri="{BB962C8B-B14F-4D97-AF65-F5344CB8AC3E}">
        <p14:creationId xmlns:p14="http://schemas.microsoft.com/office/powerpoint/2010/main" val="2299680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3" name="Content Placeholder 2"/>
          <p:cNvSpPr>
            <a:spLocks noGrp="1"/>
          </p:cNvSpPr>
          <p:nvPr>
            <p:ph sz="half" idx="1"/>
          </p:nvPr>
        </p:nvSpPr>
        <p:spPr>
          <a:xfrm>
            <a:off x="695325" y="1700213"/>
            <a:ext cx="5218859"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2400" dirty="0"/>
            </a:lvl5pPr>
            <a:lvl6pPr>
              <a:defRPr lang="en-AU" sz="2000" dirty="0"/>
            </a:lvl6pPr>
            <a:lvl7pPr>
              <a:defRPr lang="en-AU" dirty="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8619" y="1700213"/>
            <a:ext cx="5220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5" name="Date Placeholder 4">
            <a:extLst>
              <a:ext uri="{FF2B5EF4-FFF2-40B4-BE49-F238E27FC236}">
                <a16:creationId xmlns:a16="http://schemas.microsoft.com/office/drawing/2014/main" id="{5CB261A5-F8C2-49CF-AE4B-80932D43C55C}"/>
              </a:ext>
            </a:extLst>
          </p:cNvPr>
          <p:cNvSpPr>
            <a:spLocks noGrp="1"/>
          </p:cNvSpPr>
          <p:nvPr>
            <p:ph type="dt" sz="half" idx="16"/>
          </p:nvPr>
        </p:nvSpPr>
        <p:spPr/>
        <p:txBody>
          <a:bodyPr/>
          <a:lstStyle/>
          <a:p>
            <a:r>
              <a:rPr lang="en-US"/>
              <a:t>[Entity Name]</a:t>
            </a:r>
            <a:endParaRPr lang="en-AU"/>
          </a:p>
        </p:txBody>
      </p:sp>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[Presentation Title] | [Date]</a:t>
            </a:r>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4064179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a16="http://schemas.microsoft.com/office/drawing/2014/main" id="{7DE9F9C2-C2B0-4B19-9F8F-A1280EA275C0}"/>
              </a:ext>
            </a:extLst>
          </p:cNvPr>
          <p:cNvSpPr>
            <a:spLocks noGrp="1"/>
          </p:cNvSpPr>
          <p:nvPr>
            <p:ph sz="quarter" idx="10"/>
          </p:nvPr>
        </p:nvSpPr>
        <p:spPr>
          <a:xfrm>
            <a:off x="695326" y="2276872"/>
            <a:ext cx="10801350"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ext Placeholder 5">
            <a:extLst>
              <a:ext uri="{FF2B5EF4-FFF2-40B4-BE49-F238E27FC236}">
                <a16:creationId xmlns:a16="http://schemas.microsoft.com/office/drawing/2014/main" id="{41D6D02D-851A-425B-9382-05F6C6A21AE0}"/>
              </a:ext>
            </a:extLst>
          </p:cNvPr>
          <p:cNvSpPr>
            <a:spLocks noGrp="1"/>
          </p:cNvSpPr>
          <p:nvPr>
            <p:ph type="body" sz="quarter" idx="14"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a:t>[Subtitle]</a:t>
            </a:r>
          </a:p>
        </p:txBody>
      </p:sp>
      <p:sp>
        <p:nvSpPr>
          <p:cNvPr id="7" name="Date Placeholder 6">
            <a:extLst>
              <a:ext uri="{FF2B5EF4-FFF2-40B4-BE49-F238E27FC236}">
                <a16:creationId xmlns:a16="http://schemas.microsoft.com/office/drawing/2014/main" id="{6F1F225F-30EA-4FE3-AAEE-39A8613C3BF9}"/>
              </a:ext>
            </a:extLst>
          </p:cNvPr>
          <p:cNvSpPr>
            <a:spLocks noGrp="1"/>
          </p:cNvSpPr>
          <p:nvPr>
            <p:ph type="dt" sz="half" idx="17"/>
          </p:nvPr>
        </p:nvSpPr>
        <p:spPr>
          <a:xfrm>
            <a:off x="695325" y="151136"/>
            <a:ext cx="2376000" cy="241200"/>
          </a:xfrm>
          <a:prstGeom prst="rect">
            <a:avLst/>
          </a:prstGeom>
        </p:spPr>
        <p:txBody>
          <a:bodyPr/>
          <a:lstStyle/>
          <a:p>
            <a:pPr algn="l"/>
            <a:r>
              <a:rPr lang="en-US"/>
              <a:t>[Entity Name]</a:t>
            </a:r>
            <a:endParaRPr lang="en-AU"/>
          </a:p>
        </p:txBody>
      </p:sp>
      <p:sp>
        <p:nvSpPr>
          <p:cNvPr id="9" name="Footer Placeholder 8">
            <a:extLst>
              <a:ext uri="{FF2B5EF4-FFF2-40B4-BE49-F238E27FC236}">
                <a16:creationId xmlns:a16="http://schemas.microsoft.com/office/drawing/2014/main" id="{C01892FA-066D-4596-B743-D8D2030EB9FC}"/>
              </a:ext>
            </a:extLst>
          </p:cNvPr>
          <p:cNvSpPr>
            <a:spLocks noGrp="1"/>
          </p:cNvSpPr>
          <p:nvPr>
            <p:ph type="ftr" sz="quarter" idx="18"/>
          </p:nvPr>
        </p:nvSpPr>
        <p:spPr/>
        <p:txBody>
          <a:bodyPr/>
          <a:lstStyle/>
          <a:p>
            <a:r>
              <a:rPr lang="en-AU"/>
              <a:t>[Presentation Title] | [Date]</a:t>
            </a:r>
          </a:p>
        </p:txBody>
      </p:sp>
      <p:sp>
        <p:nvSpPr>
          <p:cNvPr id="11" name="Slide Number Placeholder 10">
            <a:extLst>
              <a:ext uri="{FF2B5EF4-FFF2-40B4-BE49-F238E27FC236}">
                <a16:creationId xmlns:a16="http://schemas.microsoft.com/office/drawing/2014/main" id="{B8B70BFB-816B-4C14-96C9-17BEC65A5292}"/>
              </a:ext>
            </a:extLst>
          </p:cNvPr>
          <p:cNvSpPr>
            <a:spLocks noGrp="1"/>
          </p:cNvSpPr>
          <p:nvPr>
            <p:ph type="sldNum" sz="quarter" idx="19"/>
          </p:nvPr>
        </p:nvSpPr>
        <p:spPr/>
        <p:txBody>
          <a:bodyPr/>
          <a:lstStyle/>
          <a:p>
            <a:fld id="{E917DE0E-AFB1-41FD-BC35-27DB61CA125F}" type="slidenum">
              <a:rPr lang="en-AU" smtClean="0"/>
              <a:pPr/>
              <a:t>‹#›</a:t>
            </a:fld>
            <a:endParaRPr lang="en-AU"/>
          </a:p>
        </p:txBody>
      </p:sp>
      <p:sp>
        <p:nvSpPr>
          <p:cNvPr id="13" name="Text Placeholder 5">
            <a:extLst>
              <a:ext uri="{FF2B5EF4-FFF2-40B4-BE49-F238E27FC236}">
                <a16:creationId xmlns:a16="http://schemas.microsoft.com/office/drawing/2014/main" id="{47739A71-8D07-4132-9F5A-AE8E3A1B32C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0" name="Rectangle 9">
            <a:extLst>
              <a:ext uri="{FF2B5EF4-FFF2-40B4-BE49-F238E27FC236}">
                <a16:creationId xmlns:a16="http://schemas.microsoft.com/office/drawing/2014/main" id="{D58DC2F2-9186-47D8-9B5E-AD01B90E6DD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EFCDB56B-4EE8-4A95-A470-557D6FBBEB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3" name="Title 2">
            <a:extLst>
              <a:ext uri="{FF2B5EF4-FFF2-40B4-BE49-F238E27FC236}">
                <a16:creationId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167366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A2A89B-5F40-4031-8108-1BFB255068B7}"/>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375E875C-DD57-4708-A99D-D59276162100}"/>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7" name="Text Placeholder 6">
            <a:extLst>
              <a:ext uri="{FF2B5EF4-FFF2-40B4-BE49-F238E27FC236}">
                <a16:creationId xmlns:a16="http://schemas.microsoft.com/office/drawing/2014/main" id="{E22F89E8-AEA0-41B7-97D7-227B19E804EC}"/>
              </a:ext>
            </a:extLst>
          </p:cNvPr>
          <p:cNvSpPr>
            <a:spLocks noGrp="1"/>
          </p:cNvSpPr>
          <p:nvPr>
            <p:ph type="body" sz="quarter" idx="13" hasCustomPrompt="1"/>
          </p:nvPr>
        </p:nvSpPr>
        <p:spPr>
          <a:xfrm>
            <a:off x="695326"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a:t>[Graph title]</a:t>
            </a:r>
            <a:endParaRPr lang="en-AU"/>
          </a:p>
        </p:txBody>
      </p:sp>
      <p:sp>
        <p:nvSpPr>
          <p:cNvPr id="6" name="Content Placeholder 5">
            <a:extLst>
              <a:ext uri="{FF2B5EF4-FFF2-40B4-BE49-F238E27FC236}">
                <a16:creationId xmlns:a16="http://schemas.microsoft.com/office/drawing/2014/main" id="{5F93F161-17EB-4DA5-BE00-069D1277B92D}"/>
              </a:ext>
            </a:extLst>
          </p:cNvPr>
          <p:cNvSpPr>
            <a:spLocks noGrp="1"/>
          </p:cNvSpPr>
          <p:nvPr>
            <p:ph sz="quarter" idx="17"/>
          </p:nvPr>
        </p:nvSpPr>
        <p:spPr>
          <a:xfrm>
            <a:off x="695326"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6">
            <a:extLst>
              <a:ext uri="{FF2B5EF4-FFF2-40B4-BE49-F238E27FC236}">
                <a16:creationId xmlns:a16="http://schemas.microsoft.com/office/drawing/2014/main" id="{4324DF9C-3E8A-469C-8FC9-4938DAA32240}"/>
              </a:ext>
            </a:extLst>
          </p:cNvPr>
          <p:cNvSpPr>
            <a:spLocks noGrp="1"/>
          </p:cNvSpPr>
          <p:nvPr>
            <p:ph type="body" sz="quarter" idx="18" hasCustomPrompt="1"/>
          </p:nvPr>
        </p:nvSpPr>
        <p:spPr>
          <a:xfrm>
            <a:off x="6279511"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a:t>[Graph title]</a:t>
            </a:r>
            <a:endParaRPr lang="en-AU"/>
          </a:p>
        </p:txBody>
      </p:sp>
      <p:sp>
        <p:nvSpPr>
          <p:cNvPr id="16" name="Content Placeholder 5">
            <a:extLst>
              <a:ext uri="{FF2B5EF4-FFF2-40B4-BE49-F238E27FC236}">
                <a16:creationId xmlns:a16="http://schemas.microsoft.com/office/drawing/2014/main" id="{A027F0FB-D735-4865-B5EA-A50B34F47CA8}"/>
              </a:ext>
            </a:extLst>
          </p:cNvPr>
          <p:cNvSpPr>
            <a:spLocks noGrp="1"/>
          </p:cNvSpPr>
          <p:nvPr>
            <p:ph sz="quarter" idx="19"/>
          </p:nvPr>
        </p:nvSpPr>
        <p:spPr>
          <a:xfrm>
            <a:off x="6279511"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AE529219-BCD0-4496-8C5D-775ED0D27837}"/>
              </a:ext>
            </a:extLst>
          </p:cNvPr>
          <p:cNvSpPr>
            <a:spLocks noGrp="1"/>
          </p:cNvSpPr>
          <p:nvPr>
            <p:ph type="dt" sz="half" idx="20"/>
          </p:nvPr>
        </p:nvSpPr>
        <p:spPr>
          <a:xfrm>
            <a:off x="695325" y="151136"/>
            <a:ext cx="2376000" cy="241200"/>
          </a:xfrm>
          <a:prstGeom prst="rect">
            <a:avLst/>
          </a:prstGeom>
        </p:spPr>
        <p:txBody>
          <a:bodyPr/>
          <a:lstStyle/>
          <a:p>
            <a:pPr algn="l"/>
            <a:r>
              <a:rPr lang="en-US"/>
              <a:t>[Entity Name]</a:t>
            </a:r>
            <a:endParaRPr lang="en-AU"/>
          </a:p>
        </p:txBody>
      </p:sp>
      <p:sp>
        <p:nvSpPr>
          <p:cNvPr id="11" name="Text Placeholder 5">
            <a:extLst>
              <a:ext uri="{FF2B5EF4-FFF2-40B4-BE49-F238E27FC236}">
                <a16:creationId xmlns:a16="http://schemas.microsoft.com/office/drawing/2014/main" id="{CAE7F11A-C7DA-440F-83D7-3571E1FAF17A}"/>
              </a:ext>
            </a:extLst>
          </p:cNvPr>
          <p:cNvSpPr>
            <a:spLocks noGrp="1"/>
          </p:cNvSpPr>
          <p:nvPr>
            <p:ph type="body" sz="quarter" idx="14" hasCustomPrompt="1"/>
          </p:nvPr>
        </p:nvSpPr>
        <p:spPr>
          <a:xfrm>
            <a:off x="695327" y="1699200"/>
            <a:ext cx="10772776" cy="504825"/>
          </a:xfrm>
        </p:spPr>
        <p:txBody>
          <a:bodyPr>
            <a:normAutofit/>
          </a:bodyPr>
          <a:lstStyle>
            <a:lvl1pPr>
              <a:defRPr sz="2000" b="1">
                <a:solidFill>
                  <a:schemeClr val="accent1"/>
                </a:solidFill>
              </a:defRPr>
            </a:lvl1pPr>
            <a:lvl2pPr marL="612" indent="0">
              <a:buNone/>
              <a:defRPr/>
            </a:lvl2pPr>
          </a:lstStyle>
          <a:p>
            <a:pPr lvl="0"/>
            <a:r>
              <a:rPr lang="en-US"/>
              <a:t>[Subtitle]</a:t>
            </a:r>
          </a:p>
        </p:txBody>
      </p:sp>
      <p:sp>
        <p:nvSpPr>
          <p:cNvPr id="13" name="Text Placeholder 5">
            <a:extLst>
              <a:ext uri="{FF2B5EF4-FFF2-40B4-BE49-F238E27FC236}">
                <a16:creationId xmlns:a16="http://schemas.microsoft.com/office/drawing/2014/main" id="{97ABDCDB-C6CD-4C8C-A5E2-31920BCF53A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2" name="Rectangle 11">
            <a:extLst>
              <a:ext uri="{FF2B5EF4-FFF2-40B4-BE49-F238E27FC236}">
                <a16:creationId xmlns:a16="http://schemas.microsoft.com/office/drawing/2014/main" id="{71F7154F-DE85-4B92-BE63-FC9C5B0FC14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7" name="Picture 16">
            <a:extLst>
              <a:ext uri="{FF2B5EF4-FFF2-40B4-BE49-F238E27FC236}">
                <a16:creationId xmlns:a16="http://schemas.microsoft.com/office/drawing/2014/main" id="{6C08FAE1-741A-4147-AD4A-766CC098B7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8" name="Title 7">
            <a:extLst>
              <a:ext uri="{FF2B5EF4-FFF2-40B4-BE49-F238E27FC236}">
                <a16:creationId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57938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5" y="1700212"/>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p:cNvSpPr>
            <a:spLocks noGrp="1"/>
          </p:cNvSpPr>
          <p:nvPr>
            <p:ph sz="quarter" idx="13"/>
          </p:nvPr>
        </p:nvSpPr>
        <p:spPr>
          <a:xfrm>
            <a:off x="695325" y="4149320"/>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28A64A70-781C-4A35-B011-4415D9D6857F}"/>
              </a:ext>
            </a:extLst>
          </p:cNvPr>
          <p:cNvSpPr>
            <a:spLocks noGrp="1"/>
          </p:cNvSpPr>
          <p:nvPr>
            <p:ph type="sldNum" sz="quarter" idx="15"/>
          </p:nvPr>
        </p:nvSpPr>
        <p:spPr/>
        <p:txBody>
          <a:bodyPr/>
          <a:lstStyle/>
          <a:p>
            <a:fld id="{E917DE0E-AFB1-41FD-BC35-27DB61CA125F}" type="slidenum">
              <a:rPr lang="en-AU" smtClean="0"/>
              <a:pPr/>
              <a:t>‹#›</a:t>
            </a:fld>
            <a:endParaRPr lang="en-AU"/>
          </a:p>
        </p:txBody>
      </p:sp>
      <p:sp>
        <p:nvSpPr>
          <p:cNvPr id="8" name="Footer Placeholder 2">
            <a:extLst>
              <a:ext uri="{FF2B5EF4-FFF2-40B4-BE49-F238E27FC236}">
                <a16:creationId xmlns:a16="http://schemas.microsoft.com/office/drawing/2014/main" id="{9773C7E2-CDC5-49EC-A9E3-AC0C9037344D}"/>
              </a:ext>
            </a:extLst>
          </p:cNvPr>
          <p:cNvSpPr>
            <a:spLocks noGrp="1"/>
          </p:cNvSpPr>
          <p:nvPr>
            <p:ph type="ftr" sz="quarter" idx="10"/>
          </p:nvPr>
        </p:nvSpPr>
        <p:spPr>
          <a:xfrm>
            <a:off x="719668" y="6519171"/>
            <a:ext cx="3360109" cy="240219"/>
          </a:xfrm>
        </p:spPr>
        <p:txBody>
          <a:bodyPr/>
          <a:lstStyle>
            <a:lvl1pPr>
              <a:defRPr b="0"/>
            </a:lvl1pPr>
          </a:lstStyle>
          <a:p>
            <a:r>
              <a:rPr lang="en-AU"/>
              <a:t>[Presentation Title] | [Date]</a:t>
            </a:r>
          </a:p>
        </p:txBody>
      </p:sp>
      <p:sp>
        <p:nvSpPr>
          <p:cNvPr id="2" name="Date Placeholder 1">
            <a:extLst>
              <a:ext uri="{FF2B5EF4-FFF2-40B4-BE49-F238E27FC236}">
                <a16:creationId xmlns:a16="http://schemas.microsoft.com/office/drawing/2014/main" id="{0B423B96-95FF-4790-8D30-9E7B110C4387}"/>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5" name="Title 4">
            <a:extLst>
              <a:ext uri="{FF2B5EF4-FFF2-40B4-BE49-F238E27FC236}">
                <a16:creationId xmlns:a16="http://schemas.microsoft.com/office/drawing/2014/main" id="{CD9D3A3A-6391-449C-98D8-8000F53C5CEA}"/>
              </a:ext>
            </a:extLst>
          </p:cNvPr>
          <p:cNvSpPr>
            <a:spLocks noGrp="1"/>
          </p:cNvSpPr>
          <p:nvPr>
            <p:ph type="title"/>
          </p:nvPr>
        </p:nvSpPr>
        <p:spPr/>
        <p:txBody>
          <a:bodyPr/>
          <a:lstStyle/>
          <a:p>
            <a:r>
              <a:rPr lang="en-US"/>
              <a:t>Click to edit Master title style</a:t>
            </a:r>
            <a:endParaRPr lang="en-AU"/>
          </a:p>
        </p:txBody>
      </p:sp>
      <p:sp>
        <p:nvSpPr>
          <p:cNvPr id="10" name="Text Placeholder 5">
            <a:extLst>
              <a:ext uri="{FF2B5EF4-FFF2-40B4-BE49-F238E27FC236}">
                <a16:creationId xmlns:a16="http://schemas.microsoft.com/office/drawing/2014/main" id="{B4204264-ED99-42CA-9AA0-998A63609F92}"/>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9" name="Rectangle 8">
            <a:extLst>
              <a:ext uri="{FF2B5EF4-FFF2-40B4-BE49-F238E27FC236}">
                <a16:creationId xmlns:a16="http://schemas.microsoft.com/office/drawing/2014/main" id="{6BF99E85-067E-4D25-84D4-D21BC7C23B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78C68E48-49B8-418B-BA86-C6FED8002F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581435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7" name="Content Placeholder 6">
            <a:extLst>
              <a:ext uri="{FF2B5EF4-FFF2-40B4-BE49-F238E27FC236}">
                <a16:creationId xmlns:a16="http://schemas.microsoft.com/office/drawing/2014/main" id="{DBFF82D3-6289-409B-A057-3D813BA14F7F}"/>
              </a:ext>
            </a:extLst>
          </p:cNvPr>
          <p:cNvSpPr>
            <a:spLocks noGrp="1"/>
          </p:cNvSpPr>
          <p:nvPr>
            <p:ph sz="quarter" idx="14"/>
          </p:nvPr>
        </p:nvSpPr>
        <p:spPr>
          <a:xfrm>
            <a:off x="695325" y="1700213"/>
            <a:ext cx="3384342"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6">
            <a:extLst>
              <a:ext uri="{FF2B5EF4-FFF2-40B4-BE49-F238E27FC236}">
                <a16:creationId xmlns:a16="http://schemas.microsoft.com/office/drawing/2014/main" id="{3F6BB689-6536-431A-8821-1D05F11A490B}"/>
              </a:ext>
            </a:extLst>
          </p:cNvPr>
          <p:cNvSpPr>
            <a:spLocks noGrp="1"/>
          </p:cNvSpPr>
          <p:nvPr>
            <p:ph sz="quarter" idx="15"/>
          </p:nvPr>
        </p:nvSpPr>
        <p:spPr>
          <a:xfrm>
            <a:off x="440660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6">
            <a:extLst>
              <a:ext uri="{FF2B5EF4-FFF2-40B4-BE49-F238E27FC236}">
                <a16:creationId xmlns:a16="http://schemas.microsoft.com/office/drawing/2014/main" id="{DE3EE136-4551-4345-9B3F-12045A92B814}"/>
              </a:ext>
            </a:extLst>
          </p:cNvPr>
          <p:cNvSpPr>
            <a:spLocks noGrp="1"/>
          </p:cNvSpPr>
          <p:nvPr>
            <p:ph sz="quarter" idx="16"/>
          </p:nvPr>
        </p:nvSpPr>
        <p:spPr>
          <a:xfrm>
            <a:off x="811259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a:xfrm>
            <a:off x="695325" y="151136"/>
            <a:ext cx="2376000" cy="241200"/>
          </a:xfrm>
          <a:prstGeom prst="rect">
            <a:avLst/>
          </a:prstGeom>
        </p:spPr>
        <p:txBody>
          <a:bodyPr/>
          <a:lstStyle/>
          <a:p>
            <a:pPr algn="l"/>
            <a:r>
              <a:rPr lang="en-US"/>
              <a:t>[Entity Name]</a:t>
            </a:r>
            <a:endParaRPr lang="en-AU"/>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0" name="Rectangle 9">
            <a:extLst>
              <a:ext uri="{FF2B5EF4-FFF2-40B4-BE49-F238E27FC236}">
                <a16:creationId xmlns:a16="http://schemas.microsoft.com/office/drawing/2014/main" id="{FA713AAF-B990-435A-8393-8A68709805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16E32DE4-D188-4655-B345-81AD0F7B8A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3014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7049" y="1700213"/>
            <a:ext cx="7089626"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2"/>
          <p:cNvSpPr>
            <a:spLocks noGrp="1"/>
          </p:cNvSpPr>
          <p:nvPr>
            <p:ph idx="10"/>
          </p:nvPr>
        </p:nvSpPr>
        <p:spPr>
          <a:xfrm>
            <a:off x="695325" y="1698659"/>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5">
            <a:extLst>
              <a:ext uri="{FF2B5EF4-FFF2-40B4-BE49-F238E27FC236}">
                <a16:creationId xmlns:a16="http://schemas.microsoft.com/office/drawing/2014/main" id="{A819475F-5544-4974-AE9E-4B8F82C06AFF}"/>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9" name="Rectangle 8">
            <a:extLst>
              <a:ext uri="{FF2B5EF4-FFF2-40B4-BE49-F238E27FC236}">
                <a16:creationId xmlns:a16="http://schemas.microsoft.com/office/drawing/2014/main" id="{FB7ADCB3-94A1-487D-85FB-8FFC9CDD03A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4198469F-EA11-46C7-AAEC-1DCCFFCDF4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a:p>
        </p:txBody>
      </p:sp>
      <p:sp>
        <p:nvSpPr>
          <p:cNvPr id="2" name="Date Placeholder 1">
            <a:extLst>
              <a:ext uri="{FF2B5EF4-FFF2-40B4-BE49-F238E27FC236}">
                <a16:creationId xmlns:a16="http://schemas.microsoft.com/office/drawing/2014/main" id="{25DE031C-D81B-4218-94A1-8E617EC68AED}"/>
              </a:ext>
            </a:extLst>
          </p:cNvPr>
          <p:cNvSpPr>
            <a:spLocks noGrp="1"/>
          </p:cNvSpPr>
          <p:nvPr>
            <p:ph type="dt" sz="half" idx="16"/>
          </p:nvPr>
        </p:nvSpPr>
        <p:spPr/>
        <p:txBody>
          <a:bodyPr/>
          <a:lstStyle/>
          <a:p>
            <a:r>
              <a:rPr lang="en-US"/>
              <a:t>[Entity Name]</a:t>
            </a:r>
            <a:endParaRPr lang="en-AU"/>
          </a:p>
        </p:txBody>
      </p:sp>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[Presentation Title] | [Date]</a:t>
            </a:r>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145255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700213"/>
            <a:ext cx="7092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2"/>
          <p:cNvSpPr>
            <a:spLocks noGrp="1"/>
          </p:cNvSpPr>
          <p:nvPr>
            <p:ph idx="10"/>
          </p:nvPr>
        </p:nvSpPr>
        <p:spPr>
          <a:xfrm>
            <a:off x="8112676" y="1700213"/>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5">
            <a:extLst>
              <a:ext uri="{FF2B5EF4-FFF2-40B4-BE49-F238E27FC236}">
                <a16:creationId xmlns:a16="http://schemas.microsoft.com/office/drawing/2014/main" id="{99C00F56-0B94-47B9-B665-E10A225FC23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1" name="Rectangle 10">
            <a:extLst>
              <a:ext uri="{FF2B5EF4-FFF2-40B4-BE49-F238E27FC236}">
                <a16:creationId xmlns:a16="http://schemas.microsoft.com/office/drawing/2014/main" id="{B4415799-71FD-449D-8349-3495B06EE871}"/>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BCDEB36B-7D7C-483E-8547-AC6A66877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96FEF3A4-7665-47FA-8B69-9A4F31C18B06}"/>
              </a:ext>
            </a:extLst>
          </p:cNvPr>
          <p:cNvSpPr>
            <a:spLocks noGrp="1"/>
          </p:cNvSpPr>
          <p:nvPr>
            <p:ph type="dt" sz="half" idx="16"/>
          </p:nvPr>
        </p:nvSpPr>
        <p:spPr/>
        <p:txBody>
          <a:bodyPr/>
          <a:lstStyle/>
          <a:p>
            <a:r>
              <a:rPr lang="en-US"/>
              <a:t>[Entity Name]</a:t>
            </a:r>
            <a:endParaRPr lang="en-AU"/>
          </a:p>
        </p:txBody>
      </p:sp>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[Presentation Title] | [Date]</a:t>
            </a:r>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536049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624880"/>
            <a:ext cx="12191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lvl1pPr>
          </a:lstStyle>
          <a:p>
            <a:pPr lvl="0"/>
            <a:r>
              <a:rPr lang="en-AU"/>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a:t>[Title]</a:t>
            </a:r>
            <a:endParaRPr lang="en-AU"/>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2" name="Rectangle 11">
            <a:extLst>
              <a:ext uri="{FF2B5EF4-FFF2-40B4-BE49-F238E27FC236}">
                <a16:creationId xmlns:a16="http://schemas.microsoft.com/office/drawing/2014/main" id="{745D19A3-55E4-4A3E-B43F-B4D3EFBE1E1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1B58DF6-309B-4BE3-BBE4-1BA28FFD9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4" name="Date Placeholder 3">
            <a:extLst>
              <a:ext uri="{FF2B5EF4-FFF2-40B4-BE49-F238E27FC236}">
                <a16:creationId xmlns:a16="http://schemas.microsoft.com/office/drawing/2014/main" id="{FDC7D515-B4C3-44B8-9BAA-EEF692FA5A57}"/>
              </a:ext>
            </a:extLst>
          </p:cNvPr>
          <p:cNvSpPr>
            <a:spLocks noGrp="1"/>
          </p:cNvSpPr>
          <p:nvPr>
            <p:ph type="dt" sz="half" idx="20"/>
          </p:nvPr>
        </p:nvSpPr>
        <p:spPr/>
        <p:txBody>
          <a:bodyPr/>
          <a:lstStyle/>
          <a:p>
            <a:r>
              <a:rPr lang="en-US"/>
              <a:t>[Entity Name]</a:t>
            </a:r>
            <a:endParaRPr lang="en-AU"/>
          </a:p>
        </p:txBody>
      </p:sp>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p>
            <a:r>
              <a:rPr lang="en-AU"/>
              <a:t>[Presentation Title] | [Date]</a:t>
            </a:r>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505329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Divid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1E3493-4B3B-6E40-8B3E-B87F0B254EE0}"/>
              </a:ext>
            </a:extLst>
          </p:cNvPr>
          <p:cNvSpPr/>
          <p:nvPr userDrawn="1"/>
        </p:nvSpPr>
        <p:spPr>
          <a:xfrm flipV="1">
            <a:off x="0" y="6165849"/>
            <a:ext cx="12191999" cy="53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76740C5-BC2D-9445-B744-52F754F7316B}"/>
              </a:ext>
            </a:extLst>
          </p:cNvPr>
          <p:cNvSpPr>
            <a:spLocks noGrp="1"/>
          </p:cNvSpPr>
          <p:nvPr>
            <p:ph type="title" hasCustomPrompt="1"/>
          </p:nvPr>
        </p:nvSpPr>
        <p:spPr>
          <a:xfrm>
            <a:off x="687816" y="4750569"/>
            <a:ext cx="10816365" cy="1415280"/>
          </a:xfrm>
        </p:spPr>
        <p:txBody>
          <a:bodyPr anchor="ctr" anchorCtr="0">
            <a:normAutofit/>
          </a:bodyPr>
          <a:lstStyle>
            <a:lvl1pPr>
              <a:defRPr sz="4000" b="1">
                <a:solidFill>
                  <a:schemeClr val="tx1"/>
                </a:solidFill>
                <a:latin typeface="+mn-lt"/>
              </a:defRPr>
            </a:lvl1pPr>
          </a:lstStyle>
          <a:p>
            <a:r>
              <a:rPr lang="en-US"/>
              <a:t>CLICK TO EDIT SECTION TEXT STYLE</a:t>
            </a:r>
          </a:p>
        </p:txBody>
      </p:sp>
      <p:pic>
        <p:nvPicPr>
          <p:cNvPr id="11" name="Picture 10">
            <a:extLst>
              <a:ext uri="{FF2B5EF4-FFF2-40B4-BE49-F238E27FC236}">
                <a16:creationId xmlns:a16="http://schemas.microsoft.com/office/drawing/2014/main" id="{8F64BE72-2CCA-1E43-B4DF-9845D15C165F}"/>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10699637" y="242193"/>
            <a:ext cx="1297237" cy="1687487"/>
          </a:xfrm>
          <a:prstGeom prst="rect">
            <a:avLst/>
          </a:prstGeom>
        </p:spPr>
      </p:pic>
      <p:pic>
        <p:nvPicPr>
          <p:cNvPr id="9" name="Picture 8">
            <a:extLst>
              <a:ext uri="{FF2B5EF4-FFF2-40B4-BE49-F238E27FC236}">
                <a16:creationId xmlns:a16="http://schemas.microsoft.com/office/drawing/2014/main" id="{6D6E05EE-473C-F64C-9939-D50C5C32DB34}"/>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578082" y="-140764"/>
            <a:ext cx="3843219" cy="4999384"/>
          </a:xfrm>
          <a:prstGeom prst="rect">
            <a:avLst/>
          </a:prstGeom>
        </p:spPr>
      </p:pic>
      <p:pic>
        <p:nvPicPr>
          <p:cNvPr id="7" name="图片 6" descr="图片包含 游戏机, 画&#10;&#10;描述已自动生成">
            <a:extLst>
              <a:ext uri="{FF2B5EF4-FFF2-40B4-BE49-F238E27FC236}">
                <a16:creationId xmlns:a16="http://schemas.microsoft.com/office/drawing/2014/main" id="{B2EF0722-EC68-4F90-AF7A-0B46A49D685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82867" y="6367084"/>
            <a:ext cx="1579866" cy="334712"/>
          </a:xfrm>
          <a:prstGeom prst="rect">
            <a:avLst/>
          </a:prstGeom>
        </p:spPr>
      </p:pic>
    </p:spTree>
    <p:extLst>
      <p:ext uri="{BB962C8B-B14F-4D97-AF65-F5344CB8AC3E}">
        <p14:creationId xmlns:p14="http://schemas.microsoft.com/office/powerpoint/2010/main" val="15242436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1700213"/>
            <a:ext cx="10801349" cy="4249107"/>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br>
              <a:rPr lang="en-AU"/>
            </a:br>
            <a:br>
              <a:rPr lang="en-AU"/>
            </a:br>
            <a:br>
              <a:rPr lang="en-AU"/>
            </a:br>
            <a:endParaRPr lang="en-AU"/>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1" name="Rectangle 10">
            <a:extLst>
              <a:ext uri="{FF2B5EF4-FFF2-40B4-BE49-F238E27FC236}">
                <a16:creationId xmlns:a16="http://schemas.microsoft.com/office/drawing/2014/main" id="{61FA6F18-A6B9-4002-9AF5-5A621B0ECEA9}"/>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F6667976-37E5-419D-871B-FF7F3279A8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a:p>
        </p:txBody>
      </p:sp>
      <p:sp>
        <p:nvSpPr>
          <p:cNvPr id="2" name="Date Placeholder 1">
            <a:extLst>
              <a:ext uri="{FF2B5EF4-FFF2-40B4-BE49-F238E27FC236}">
                <a16:creationId xmlns:a16="http://schemas.microsoft.com/office/drawing/2014/main" id="{FEBC86CC-8E6A-4F6A-BC10-D9D4BF0CE880}"/>
              </a:ext>
            </a:extLst>
          </p:cNvPr>
          <p:cNvSpPr>
            <a:spLocks noGrp="1"/>
          </p:cNvSpPr>
          <p:nvPr>
            <p:ph type="dt" sz="half" idx="16"/>
          </p:nvPr>
        </p:nvSpPr>
        <p:spPr/>
        <p:txBody>
          <a:bodyPr/>
          <a:lstStyle/>
          <a:p>
            <a:r>
              <a:rPr lang="en-US"/>
              <a:t>[Entity Name]</a:t>
            </a:r>
            <a:endParaRPr lang="en-AU"/>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[Presentation Title] | [Date]</a:t>
            </a:r>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57037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8" y="630979"/>
            <a:ext cx="7784951"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r>
              <a:rPr lang="en-US"/>
              <a:t>[Entity Name]</a:t>
            </a:r>
            <a:endParaRPr lang="en-AU"/>
          </a:p>
        </p:txBody>
      </p:sp>
      <p:sp>
        <p:nvSpPr>
          <p:cNvPr id="9" name="Rectangle 8">
            <a:extLst>
              <a:ext uri="{FF2B5EF4-FFF2-40B4-BE49-F238E27FC236}">
                <a16:creationId xmlns:a16="http://schemas.microsoft.com/office/drawing/2014/main" id="{35F1548D-4CF2-410E-9EAF-5FFD92B8BD25}"/>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4FFD650-D01F-491D-B510-1C0C7A868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E6DFCBBC-8906-4BED-9DB4-F37D43569C83}"/>
              </a:ext>
            </a:extLst>
          </p:cNvPr>
          <p:cNvSpPr>
            <a:spLocks noGrp="1"/>
          </p:cNvSpPr>
          <p:nvPr>
            <p:ph type="title"/>
          </p:nvPr>
        </p:nvSpPr>
        <p:spPr>
          <a:xfrm>
            <a:off x="695326" y="1052736"/>
            <a:ext cx="3384549" cy="1008112"/>
          </a:xfrm>
        </p:spPr>
        <p:txBody>
          <a:bodyPr anchor="t"/>
          <a:lstStyle/>
          <a:p>
            <a:r>
              <a:rPr lang="en-US"/>
              <a:t>Click to edit Master title style</a:t>
            </a:r>
            <a:endParaRPr lang="en-AU"/>
          </a:p>
        </p:txBody>
      </p:sp>
    </p:spTree>
    <p:extLst>
      <p:ext uri="{BB962C8B-B14F-4D97-AF65-F5344CB8AC3E}">
        <p14:creationId xmlns:p14="http://schemas.microsoft.com/office/powerpoint/2010/main" val="139480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099776" y="619522"/>
            <a:ext cx="6096132"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520858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0" name="Rectangle 9">
            <a:extLst>
              <a:ext uri="{FF2B5EF4-FFF2-40B4-BE49-F238E27FC236}">
                <a16:creationId xmlns:a16="http://schemas.microsoft.com/office/drawing/2014/main" id="{9ED1E0F1-AFFA-42EB-BA75-DA2D4500467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9BE6FC7D-C34E-46C7-8941-E28D2138A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13" name="Title 1">
            <a:extLst>
              <a:ext uri="{FF2B5EF4-FFF2-40B4-BE49-F238E27FC236}">
                <a16:creationId xmlns:a16="http://schemas.microsoft.com/office/drawing/2014/main" id="{080EDC1B-18C6-4124-ACB9-D441CF15FE5D}"/>
              </a:ext>
            </a:extLst>
          </p:cNvPr>
          <p:cNvSpPr>
            <a:spLocks noGrp="1"/>
          </p:cNvSpPr>
          <p:nvPr>
            <p:ph type="title"/>
          </p:nvPr>
        </p:nvSpPr>
        <p:spPr>
          <a:xfrm>
            <a:off x="695326" y="1052736"/>
            <a:ext cx="5208587" cy="468000"/>
          </a:xfrm>
        </p:spPr>
        <p:txBody>
          <a:bodyPr anchor="t"/>
          <a:lstStyle/>
          <a:p>
            <a:r>
              <a:rPr lang="en-US"/>
              <a:t>Click to edit Master title style</a:t>
            </a:r>
            <a:endParaRPr lang="en-AU"/>
          </a:p>
        </p:txBody>
      </p:sp>
    </p:spTree>
    <p:extLst>
      <p:ext uri="{BB962C8B-B14F-4D97-AF65-F5344CB8AC3E}">
        <p14:creationId xmlns:p14="http://schemas.microsoft.com/office/powerpoint/2010/main" val="2147846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27980" y="619866"/>
            <a:ext cx="4065161" cy="623997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7089890"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60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0" name="Rectangle 9">
            <a:extLst>
              <a:ext uri="{FF2B5EF4-FFF2-40B4-BE49-F238E27FC236}">
                <a16:creationId xmlns:a16="http://schemas.microsoft.com/office/drawing/2014/main" id="{1FE2A31D-86B6-46B8-BB44-FE4A0151AFEC}"/>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9DB1757-F26E-4E87-887C-D21CB8F0D4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322A0C3-D06A-4B53-BF2D-7247BE3F1E44}"/>
              </a:ext>
            </a:extLst>
          </p:cNvPr>
          <p:cNvSpPr>
            <a:spLocks noGrp="1"/>
          </p:cNvSpPr>
          <p:nvPr>
            <p:ph type="title"/>
          </p:nvPr>
        </p:nvSpPr>
        <p:spPr>
          <a:xfrm>
            <a:off x="695326" y="1052736"/>
            <a:ext cx="7089890" cy="469056"/>
          </a:xfrm>
        </p:spPr>
        <p:txBody>
          <a:bodyPr/>
          <a:lstStyle/>
          <a:p>
            <a:r>
              <a:rPr lang="en-US"/>
              <a:t>Click to edit Master title style</a:t>
            </a:r>
            <a:endParaRPr lang="en-AU"/>
          </a:p>
        </p:txBody>
      </p:sp>
    </p:spTree>
    <p:extLst>
      <p:ext uri="{BB962C8B-B14F-4D97-AF65-F5344CB8AC3E}">
        <p14:creationId xmlns:p14="http://schemas.microsoft.com/office/powerpoint/2010/main" val="3894980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9550" y="-3115"/>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r>
              <a:rPr lang="en-US"/>
              <a:t>[Entity Name]</a:t>
            </a:r>
            <a:endParaRPr lang="en-AU"/>
          </a:p>
        </p:txBody>
      </p:sp>
      <p:sp>
        <p:nvSpPr>
          <p:cNvPr id="9" name="TextBox 8">
            <a:extLst>
              <a:ext uri="{FF2B5EF4-FFF2-40B4-BE49-F238E27FC236}">
                <a16:creationId xmlns:a16="http://schemas.microsoft.com/office/drawing/2014/main" id="{43322D7A-8171-44C9-AFA6-24E34B78763E}"/>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1" name="Title 1">
            <a:extLst>
              <a:ext uri="{FF2B5EF4-FFF2-40B4-BE49-F238E27FC236}">
                <a16:creationId xmlns:a16="http://schemas.microsoft.com/office/drawing/2014/main" id="{7F45073E-2992-405B-AB05-A3E6ADD2877C}"/>
              </a:ext>
            </a:extLst>
          </p:cNvPr>
          <p:cNvSpPr>
            <a:spLocks noGrp="1"/>
          </p:cNvSpPr>
          <p:nvPr>
            <p:ph type="title"/>
          </p:nvPr>
        </p:nvSpPr>
        <p:spPr>
          <a:xfrm>
            <a:off x="695326" y="1052736"/>
            <a:ext cx="3384549" cy="1008112"/>
          </a:xfrm>
        </p:spPr>
        <p:txBody>
          <a:bodyPr anchor="t"/>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3652159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102278" y="-2778"/>
            <a:ext cx="6093632"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5" name="Date Placeholder 4">
            <a:extLst>
              <a:ext uri="{FF2B5EF4-FFF2-40B4-BE49-F238E27FC236}">
                <a16:creationId xmlns:a16="http://schemas.microsoft.com/office/drawing/2014/main" id="{26E4E8D8-7819-4122-838F-7CED981EC3B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a:t>#[Hashtag text]</a:t>
            </a:r>
          </a:p>
        </p:txBody>
      </p:sp>
      <p:sp>
        <p:nvSpPr>
          <p:cNvPr id="10" name="Text Placeholder 5">
            <a:extLst>
              <a:ext uri="{FF2B5EF4-FFF2-40B4-BE49-F238E27FC236}">
                <a16:creationId xmlns:a16="http://schemas.microsoft.com/office/drawing/2014/main" id="{D06BD81E-48A0-488B-B875-7D993A64CC4D}"/>
              </a:ext>
            </a:extLst>
          </p:cNvPr>
          <p:cNvSpPr>
            <a:spLocks noGrp="1"/>
          </p:cNvSpPr>
          <p:nvPr>
            <p:ph type="body" sz="quarter" idx="13"/>
          </p:nvPr>
        </p:nvSpPr>
        <p:spPr>
          <a:xfrm>
            <a:off x="695325" y="1700213"/>
            <a:ext cx="5208587"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extBox 13">
            <a:extLst>
              <a:ext uri="{FF2B5EF4-FFF2-40B4-BE49-F238E27FC236}">
                <a16:creationId xmlns:a16="http://schemas.microsoft.com/office/drawing/2014/main" id="{54B152F0-B857-4837-AD26-E55058B68A12}"/>
              </a:ext>
            </a:extLst>
          </p:cNvPr>
          <p:cNvSpPr txBox="1"/>
          <p:nvPr userDrawn="1"/>
        </p:nvSpPr>
        <p:spPr>
          <a:xfrm>
            <a:off x="1" y="-1053499"/>
            <a:ext cx="7632171" cy="954107"/>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by right-clicking somewhere on the slide, not in a content placeholder.</a:t>
            </a:r>
          </a:p>
          <a:p>
            <a:r>
              <a:rPr lang="en-US" sz="1400">
                <a:solidFill>
                  <a:schemeClr val="bg1"/>
                </a:solidFill>
              </a:rPr>
              <a:t>‘Format Background</a:t>
            </a:r>
          </a:p>
          <a:p>
            <a:r>
              <a:rPr lang="en-US" sz="1400">
                <a:solidFill>
                  <a:schemeClr val="bg1"/>
                </a:solidFill>
              </a:rPr>
              <a:t>Under the ‘Fill’ menu, ‘change ‘Solid fill’ to a </a:t>
            </a:r>
            <a:r>
              <a:rPr lang="en-US" sz="1400" err="1">
                <a:solidFill>
                  <a:schemeClr val="bg1"/>
                </a:solidFill>
              </a:rPr>
              <a:t>colour</a:t>
            </a:r>
            <a:r>
              <a:rPr lang="en-US" sz="1400">
                <a:solidFill>
                  <a:schemeClr val="bg1"/>
                </a:solidFill>
              </a:rPr>
              <a:t> from the palette</a:t>
            </a:r>
            <a:endParaRPr lang="en-AU" sz="1400">
              <a:solidFill>
                <a:schemeClr val="bg1"/>
              </a:solidFill>
            </a:endParaRPr>
          </a:p>
        </p:txBody>
      </p:sp>
      <p:sp>
        <p:nvSpPr>
          <p:cNvPr id="13" name="Title 1">
            <a:extLst>
              <a:ext uri="{FF2B5EF4-FFF2-40B4-BE49-F238E27FC236}">
                <a16:creationId xmlns:a16="http://schemas.microsoft.com/office/drawing/2014/main" id="{407296C6-F9EC-4B3A-9119-76D6C67094A9}"/>
              </a:ext>
            </a:extLst>
          </p:cNvPr>
          <p:cNvSpPr>
            <a:spLocks noGrp="1"/>
          </p:cNvSpPr>
          <p:nvPr>
            <p:ph type="title"/>
          </p:nvPr>
        </p:nvSpPr>
        <p:spPr>
          <a:xfrm>
            <a:off x="695326" y="1052736"/>
            <a:ext cx="5208586" cy="468000"/>
          </a:xfrm>
        </p:spPr>
        <p:txBody>
          <a:bodyPr anchor="t"/>
          <a:lstStyle>
            <a:lvl1pPr>
              <a:defRPr>
                <a:solidFill>
                  <a:schemeClr val="bg1"/>
                </a:solidFill>
              </a:defRPr>
            </a:lvl1pPr>
          </a:lstStyle>
          <a:p>
            <a:r>
              <a:rPr lang="en-US"/>
              <a:t>Click to edit Master title style</a:t>
            </a:r>
            <a:endParaRPr lang="en-AU"/>
          </a:p>
        </p:txBody>
      </p:sp>
    </p:spTree>
    <p:extLst>
      <p:ext uri="{BB962C8B-B14F-4D97-AF65-F5344CB8AC3E}">
        <p14:creationId xmlns:p14="http://schemas.microsoft.com/office/powerpoint/2010/main" val="3243568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13" name="Text Placeholder 16">
            <a:extLst>
              <a:ext uri="{FF2B5EF4-FFF2-40B4-BE49-F238E27FC236}">
                <a16:creationId xmlns:a16="http://schemas.microsoft.com/office/drawing/2014/main" id="{B4FA68DC-FEFE-4790-B4A5-75AF5CDBE1D5}"/>
              </a:ext>
            </a:extLst>
          </p:cNvPr>
          <p:cNvSpPr>
            <a:spLocks noGrp="1"/>
          </p:cNvSpPr>
          <p:nvPr>
            <p:ph type="body" sz="quarter" idx="22" hasCustomPrompt="1"/>
          </p:nvPr>
        </p:nvSpPr>
        <p:spPr>
          <a:xfrm>
            <a:off x="0" y="0"/>
            <a:ext cx="10704513" cy="6869113"/>
          </a:xfrm>
          <a:solidFill>
            <a:schemeClr val="accent1"/>
          </a:solidFill>
        </p:spPr>
        <p:txBody>
          <a:bodyPr>
            <a:normAutofit/>
          </a:bodyPr>
          <a:lstStyle>
            <a:lvl1pPr>
              <a:defRPr sz="100">
                <a:solidFill>
                  <a:schemeClr val="accent1"/>
                </a:solidFill>
              </a:defRPr>
            </a:lvl1pPr>
          </a:lstStyle>
          <a:p>
            <a:pPr lvl="0"/>
            <a:r>
              <a:rPr lang="en-AU"/>
              <a:t> </a:t>
            </a:r>
          </a:p>
        </p:txBody>
      </p:sp>
      <p:sp>
        <p:nvSpPr>
          <p:cNvPr id="15" name="TextBox 14">
            <a:extLst>
              <a:ext uri="{FF2B5EF4-FFF2-40B4-BE49-F238E27FC236}">
                <a16:creationId xmlns:a16="http://schemas.microsoft.com/office/drawing/2014/main" id="{52BEE3ED-5C13-4151-AFC4-04F14BD9ECA3}"/>
              </a:ext>
            </a:extLst>
          </p:cNvPr>
          <p:cNvSpPr txBox="1"/>
          <p:nvPr userDrawn="1"/>
        </p:nvSpPr>
        <p:spPr>
          <a:xfrm>
            <a:off x="1" y="-622612"/>
            <a:ext cx="7632171" cy="523220"/>
          </a:xfrm>
          <a:prstGeom prst="rect">
            <a:avLst/>
          </a:prstGeom>
          <a:solidFill>
            <a:schemeClr val="accent1"/>
          </a:solidFill>
        </p:spPr>
        <p:txBody>
          <a:bodyPr wrap="square" rtlCol="0">
            <a:spAutoFit/>
          </a:bodyPr>
          <a:lstStyle/>
          <a:p>
            <a:r>
              <a:rPr lang="en-AU" sz="1400">
                <a:solidFill>
                  <a:schemeClr val="bg1"/>
                </a:solidFill>
              </a:rPr>
              <a:t>For this slide design, you can change the background colour</a:t>
            </a:r>
          </a:p>
          <a:p>
            <a:r>
              <a:rPr lang="en-AU" sz="1400">
                <a:solidFill>
                  <a:schemeClr val="bg1"/>
                </a:solidFill>
              </a:rPr>
              <a:t>Clicking along the edge of purple container and change the shape fill colour.</a:t>
            </a:r>
          </a:p>
        </p:txBody>
      </p:sp>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a:t> Click icon to insert picture</a:t>
            </a:r>
          </a:p>
          <a:p>
            <a:endParaRPr lang="en-AU"/>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a:t>#[Hashtag text]</a:t>
            </a:r>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p:nvPr>
        </p:nvSpPr>
        <p:spPr>
          <a:xfrm>
            <a:off x="695325" y="1700213"/>
            <a:ext cx="7089891"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a:xfrm>
            <a:off x="695326" y="1052736"/>
            <a:ext cx="7096124" cy="469056"/>
          </a:xfrm>
        </p:spPr>
        <p:txBody>
          <a:bodyPr/>
          <a:lstStyle>
            <a:lvl1pPr>
              <a:defRPr>
                <a:solidFill>
                  <a:schemeClr val="bg1"/>
                </a:solidFill>
              </a:defRPr>
            </a:lvl1pPr>
          </a:lstStyle>
          <a:p>
            <a:r>
              <a:rPr lang="en-US"/>
              <a:t>Click to edit Master title style</a:t>
            </a:r>
            <a:endParaRPr lang="en-AU"/>
          </a:p>
        </p:txBody>
      </p:sp>
      <p:sp>
        <p:nvSpPr>
          <p:cNvPr id="6" name="Date Placeholder 5">
            <a:extLst>
              <a:ext uri="{FF2B5EF4-FFF2-40B4-BE49-F238E27FC236}">
                <a16:creationId xmlns:a16="http://schemas.microsoft.com/office/drawing/2014/main" id="{9AD53B17-CFA2-4153-BA9B-6F2B6C1F6005}"/>
              </a:ext>
            </a:extLst>
          </p:cNvPr>
          <p:cNvSpPr>
            <a:spLocks noGrp="1"/>
          </p:cNvSpPr>
          <p:nvPr>
            <p:ph type="dt" sz="half" idx="19"/>
          </p:nvPr>
        </p:nvSpPr>
        <p:spPr>
          <a:xfrm>
            <a:off x="695325" y="151136"/>
            <a:ext cx="2376000" cy="241200"/>
          </a:xfrm>
          <a:prstGeom prst="rect">
            <a:avLst/>
          </a:prstGeom>
        </p:spPr>
        <p:txBody>
          <a:bodyPr/>
          <a:lstStyle/>
          <a:p>
            <a:r>
              <a:rPr lang="en-US"/>
              <a:t>[Entity Name]</a:t>
            </a:r>
            <a:endParaRPr lang="en-AU"/>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p:txBody>
          <a:bodyPr/>
          <a:lstStyle>
            <a:lvl1pPr>
              <a:defRPr>
                <a:solidFill>
                  <a:schemeClr val="bg1"/>
                </a:solidFill>
              </a:defRPr>
            </a:lvl1pPr>
          </a:lstStyle>
          <a:p>
            <a:r>
              <a:rPr lang="en-AU"/>
              <a:t>[Presentation Title] | [Date]</a:t>
            </a: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481369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630978"/>
            <a:ext cx="3888000" cy="2844000"/>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0FD0FAE-3953-4EE5-ADCD-BB5BCA72CF76}"/>
              </a:ext>
            </a:extLst>
          </p:cNvPr>
          <p:cNvSpPr>
            <a:spLocks noGrp="1"/>
          </p:cNvSpPr>
          <p:nvPr>
            <p:ph type="dt" sz="half" idx="14"/>
          </p:nvPr>
        </p:nvSpPr>
        <p:spPr>
          <a:xfrm>
            <a:off x="695325" y="151136"/>
            <a:ext cx="2376000" cy="241200"/>
          </a:xfrm>
          <a:prstGeom prst="rect">
            <a:avLst/>
          </a:prstGeom>
        </p:spPr>
        <p:txBody>
          <a:bodyPr/>
          <a:lstStyle/>
          <a:p>
            <a:pPr algn="l"/>
            <a:r>
              <a:rPr lang="en-US"/>
              <a:t>[Entity Name]</a:t>
            </a:r>
            <a:endParaRPr lang="en-AU"/>
          </a:p>
        </p:txBody>
      </p:sp>
      <p:sp>
        <p:nvSpPr>
          <p:cNvPr id="12" name="Text Placeholder 5">
            <a:extLst>
              <a:ext uri="{FF2B5EF4-FFF2-40B4-BE49-F238E27FC236}">
                <a16:creationId xmlns:a16="http://schemas.microsoft.com/office/drawing/2014/main" id="{DA8ABAA8-126B-459D-B960-B85E22F49DF4}"/>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85752"/>
            <a:ext cx="3888000" cy="2844000"/>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304000" y="630978"/>
            <a:ext cx="3888000" cy="2844000"/>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304000" y="3485752"/>
            <a:ext cx="3888000" cy="2844000"/>
          </a:xfrm>
          <a:prstGeom prst="rect">
            <a:avLst/>
          </a:prstGeom>
          <a:solidFill>
            <a:schemeClr val="bg2"/>
          </a:solidFill>
        </p:spPr>
        <p:txBody>
          <a:bodyPr anchor="ctr"/>
          <a:lstStyle>
            <a:lvl1pPr algn="ctr">
              <a:defRPr sz="1200"/>
            </a:lvl1pPr>
          </a:lstStyle>
          <a:p>
            <a:r>
              <a:rPr lang="en-AU"/>
              <a:t> Click icon to insert picture</a:t>
            </a:r>
          </a:p>
          <a:p>
            <a:endParaRPr lang="en-AU"/>
          </a:p>
        </p:txBody>
      </p:sp>
      <p:sp>
        <p:nvSpPr>
          <p:cNvPr id="14" name="Rectangle 13">
            <a:extLst>
              <a:ext uri="{FF2B5EF4-FFF2-40B4-BE49-F238E27FC236}">
                <a16:creationId xmlns:a16="http://schemas.microsoft.com/office/drawing/2014/main" id="{377D8A62-4A58-4C23-B0E5-AEF193611E4D}"/>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EDEB74D7-CB6B-47FE-A2A8-7AE5F1DED9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15" name="Title 1">
            <a:extLst>
              <a:ext uri="{FF2B5EF4-FFF2-40B4-BE49-F238E27FC236}">
                <a16:creationId xmlns:a16="http://schemas.microsoft.com/office/drawing/2014/main" id="{E061BA70-9BEA-4AF5-8B24-03EBB3F28710}"/>
              </a:ext>
            </a:extLst>
          </p:cNvPr>
          <p:cNvSpPr>
            <a:spLocks noGrp="1"/>
          </p:cNvSpPr>
          <p:nvPr>
            <p:ph type="title"/>
          </p:nvPr>
        </p:nvSpPr>
        <p:spPr>
          <a:xfrm>
            <a:off x="695326" y="1052736"/>
            <a:ext cx="3384549" cy="1008112"/>
          </a:xfrm>
        </p:spPr>
        <p:txBody>
          <a:bodyPr anchor="t"/>
          <a:lstStyle/>
          <a:p>
            <a:r>
              <a:rPr lang="en-US"/>
              <a:t>Click to edit Master title style</a:t>
            </a:r>
            <a:endParaRPr lang="en-AU"/>
          </a:p>
        </p:txBody>
      </p:sp>
    </p:spTree>
    <p:extLst>
      <p:ext uri="{BB962C8B-B14F-4D97-AF65-F5344CB8AC3E}">
        <p14:creationId xmlns:p14="http://schemas.microsoft.com/office/powerpoint/2010/main" val="2012873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447000"/>
            <a:ext cx="3384000" cy="2861725"/>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447000"/>
            <a:ext cx="3384000" cy="2861725"/>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446253"/>
            <a:ext cx="3384000" cy="2861725"/>
          </a:xfrm>
          <a:prstGeom prst="rect">
            <a:avLst/>
          </a:prstGeom>
          <a:solidFill>
            <a:schemeClr val="bg2"/>
          </a:solidFill>
        </p:spPr>
        <p:txBody>
          <a:bodyPr anchor="ctr"/>
          <a:lstStyle>
            <a:lvl1pPr algn="ctr">
              <a:defRPr sz="1200"/>
            </a:lvl1pPr>
          </a:lstStyle>
          <a:p>
            <a:r>
              <a:rPr lang="en-AU"/>
              <a:t>Click icon to insert picture</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r>
              <a:rPr lang="en-US"/>
              <a:t>[Entity Name]</a:t>
            </a:r>
            <a:endParaRPr lang="en-AU"/>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4" name="Rectangle 13">
            <a:extLst>
              <a:ext uri="{FF2B5EF4-FFF2-40B4-BE49-F238E27FC236}">
                <a16:creationId xmlns:a16="http://schemas.microsoft.com/office/drawing/2014/main" id="{2DC1E423-DB93-432A-8BB7-4B2613DBF94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7E590DBB-90A7-43BF-BDD1-CF1C6212F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711651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1691720" y="1700808"/>
            <a:ext cx="1439897" cy="1199578"/>
          </a:xfrm>
          <a:prstGeom prst="rect">
            <a:avLst/>
          </a:prstGeom>
          <a:solidFill>
            <a:schemeClr val="bg2"/>
          </a:solidFill>
        </p:spPr>
        <p:txBody>
          <a:bodyPr anchor="ctr"/>
          <a:lstStyle>
            <a:lvl1pPr algn="ctr">
              <a:defRPr sz="1200"/>
            </a:lvl1pPr>
          </a:lstStyle>
          <a:p>
            <a:r>
              <a:rPr lang="en-AU"/>
              <a:t>Click icon to insert icon</a:t>
            </a:r>
          </a:p>
          <a:p>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19668"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r>
              <a:rPr lang="en-US"/>
              <a:t>[Entity Name]</a:t>
            </a:r>
            <a:endParaRPr lang="en-AU"/>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4" name="Picture Placeholder 8">
            <a:extLst>
              <a:ext uri="{FF2B5EF4-FFF2-40B4-BE49-F238E27FC236}">
                <a16:creationId xmlns:a16="http://schemas.microsoft.com/office/drawing/2014/main" id="{49164FB8-D4B8-4D90-B308-464FB278E97B}"/>
              </a:ext>
            </a:extLst>
          </p:cNvPr>
          <p:cNvSpPr>
            <a:spLocks noGrp="1"/>
          </p:cNvSpPr>
          <p:nvPr>
            <p:ph type="pic" sz="quarter" idx="23" hasCustomPrompt="1"/>
          </p:nvPr>
        </p:nvSpPr>
        <p:spPr>
          <a:xfrm>
            <a:off x="5376051" y="1700808"/>
            <a:ext cx="1439897" cy="1199578"/>
          </a:xfrm>
          <a:prstGeom prst="rect">
            <a:avLst/>
          </a:prstGeom>
          <a:solidFill>
            <a:schemeClr val="bg2"/>
          </a:solidFill>
        </p:spPr>
        <p:txBody>
          <a:bodyPr anchor="ctr"/>
          <a:lstStyle>
            <a:lvl1pPr algn="ctr">
              <a:defRPr sz="1200"/>
            </a:lvl1pPr>
          </a:lstStyle>
          <a:p>
            <a:r>
              <a:rPr lang="en-AU"/>
              <a:t>Click icon to insert icon</a:t>
            </a:r>
          </a:p>
          <a:p>
            <a:endParaRPr lang="en-AU"/>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9" name="Text Placeholder 14">
            <a:extLst>
              <a:ext uri="{FF2B5EF4-FFF2-40B4-BE49-F238E27FC236}">
                <a16:creationId xmlns:a16="http://schemas.microsoft.com/office/drawing/2014/main" id="{4ADAC2D7-6D0E-46B8-9F7A-B4DB99B8900F}"/>
              </a:ext>
            </a:extLst>
          </p:cNvPr>
          <p:cNvSpPr>
            <a:spLocks noGrp="1"/>
          </p:cNvSpPr>
          <p:nvPr>
            <p:ph type="body" sz="quarter" idx="25"/>
          </p:nvPr>
        </p:nvSpPr>
        <p:spPr>
          <a:xfrm>
            <a:off x="4403999"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a16="http://schemas.microsoft.com/office/drawing/2014/main" id="{EFE4D8B1-EBB1-4B03-B440-81D22A8A0339}"/>
              </a:ext>
            </a:extLst>
          </p:cNvPr>
          <p:cNvSpPr>
            <a:spLocks noGrp="1"/>
          </p:cNvSpPr>
          <p:nvPr>
            <p:ph type="pic" sz="quarter" idx="26" hasCustomPrompt="1"/>
          </p:nvPr>
        </p:nvSpPr>
        <p:spPr>
          <a:xfrm>
            <a:off x="9063158" y="1700907"/>
            <a:ext cx="1439897" cy="1199578"/>
          </a:xfrm>
          <a:prstGeom prst="rect">
            <a:avLst/>
          </a:prstGeom>
          <a:solidFill>
            <a:schemeClr val="bg2"/>
          </a:solidFill>
        </p:spPr>
        <p:txBody>
          <a:bodyPr anchor="ctr"/>
          <a:lstStyle>
            <a:lvl1pPr algn="ctr">
              <a:defRPr sz="1200"/>
            </a:lvl1pPr>
          </a:lstStyle>
          <a:p>
            <a:r>
              <a:rPr lang="en-AU"/>
              <a:t>Click icon to insert icon</a:t>
            </a:r>
          </a:p>
          <a:p>
            <a:endParaRPr lang="en-AU"/>
          </a:p>
        </p:txBody>
      </p:sp>
      <p:sp>
        <p:nvSpPr>
          <p:cNvPr id="22" name="Text Placeholder 14">
            <a:extLst>
              <a:ext uri="{FF2B5EF4-FFF2-40B4-BE49-F238E27FC236}">
                <a16:creationId xmlns:a16="http://schemas.microsoft.com/office/drawing/2014/main" id="{9FADD90A-0B64-4F90-9B57-FE13E0FCA228}"/>
              </a:ext>
            </a:extLst>
          </p:cNvPr>
          <p:cNvSpPr>
            <a:spLocks noGrp="1"/>
          </p:cNvSpPr>
          <p:nvPr>
            <p:ph type="body" sz="quarter" idx="27" hasCustomPrompt="1"/>
          </p:nvPr>
        </p:nvSpPr>
        <p:spPr>
          <a:xfrm>
            <a:off x="8091106" y="2997051"/>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3" name="Text Placeholder 14">
            <a:extLst>
              <a:ext uri="{FF2B5EF4-FFF2-40B4-BE49-F238E27FC236}">
                <a16:creationId xmlns:a16="http://schemas.microsoft.com/office/drawing/2014/main" id="{ABE4C7F0-C749-4520-AA04-DB6CA99155AA}"/>
              </a:ext>
            </a:extLst>
          </p:cNvPr>
          <p:cNvSpPr>
            <a:spLocks noGrp="1"/>
          </p:cNvSpPr>
          <p:nvPr>
            <p:ph type="body" sz="quarter" idx="28"/>
          </p:nvPr>
        </p:nvSpPr>
        <p:spPr>
          <a:xfrm>
            <a:off x="8091106" y="3271189"/>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a16="http://schemas.microsoft.com/office/drawing/2014/main" id="{10240862-4D4B-4BB9-8F4B-AA856CD17F50}"/>
              </a:ext>
            </a:extLst>
          </p:cNvPr>
          <p:cNvSpPr>
            <a:spLocks noGrp="1"/>
          </p:cNvSpPr>
          <p:nvPr>
            <p:ph type="pic" sz="quarter" idx="29" hasCustomPrompt="1"/>
          </p:nvPr>
        </p:nvSpPr>
        <p:spPr>
          <a:xfrm>
            <a:off x="1691720" y="4077242"/>
            <a:ext cx="1439897" cy="1199578"/>
          </a:xfrm>
          <a:prstGeom prst="rect">
            <a:avLst/>
          </a:prstGeom>
          <a:solidFill>
            <a:schemeClr val="bg2"/>
          </a:solidFill>
        </p:spPr>
        <p:txBody>
          <a:bodyPr anchor="ctr"/>
          <a:lstStyle>
            <a:lvl1pPr algn="ctr">
              <a:defRPr sz="1200"/>
            </a:lvl1pPr>
          </a:lstStyle>
          <a:p>
            <a:r>
              <a:rPr lang="en-AU"/>
              <a:t>Click icon to insert icon</a:t>
            </a:r>
          </a:p>
          <a:p>
            <a:endParaRPr lang="en-AU"/>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6" name="Text Placeholder 14">
            <a:extLst>
              <a:ext uri="{FF2B5EF4-FFF2-40B4-BE49-F238E27FC236}">
                <a16:creationId xmlns:a16="http://schemas.microsoft.com/office/drawing/2014/main" id="{2477189D-83D5-4749-BD7C-CADC0D1471D9}"/>
              </a:ext>
            </a:extLst>
          </p:cNvPr>
          <p:cNvSpPr>
            <a:spLocks noGrp="1"/>
          </p:cNvSpPr>
          <p:nvPr>
            <p:ph type="body" sz="quarter" idx="31"/>
          </p:nvPr>
        </p:nvSpPr>
        <p:spPr>
          <a:xfrm>
            <a:off x="719668"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a16="http://schemas.microsoft.com/office/drawing/2014/main" id="{6618C35F-5F01-46A6-BF04-0CA9BDBAAB65}"/>
              </a:ext>
            </a:extLst>
          </p:cNvPr>
          <p:cNvSpPr>
            <a:spLocks noGrp="1"/>
          </p:cNvSpPr>
          <p:nvPr>
            <p:ph type="pic" sz="quarter" idx="32" hasCustomPrompt="1"/>
          </p:nvPr>
        </p:nvSpPr>
        <p:spPr>
          <a:xfrm>
            <a:off x="5376051" y="4077242"/>
            <a:ext cx="1439897" cy="1199578"/>
          </a:xfrm>
          <a:prstGeom prst="rect">
            <a:avLst/>
          </a:prstGeom>
          <a:solidFill>
            <a:schemeClr val="bg2"/>
          </a:solidFill>
        </p:spPr>
        <p:txBody>
          <a:bodyPr anchor="ctr"/>
          <a:lstStyle>
            <a:lvl1pPr algn="ctr">
              <a:defRPr sz="1200"/>
            </a:lvl1pPr>
          </a:lstStyle>
          <a:p>
            <a:r>
              <a:rPr lang="en-AU"/>
              <a:t>Click icon to insert icon</a:t>
            </a:r>
          </a:p>
          <a:p>
            <a:endParaRPr lang="en-AU"/>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29" name="Text Placeholder 14">
            <a:extLst>
              <a:ext uri="{FF2B5EF4-FFF2-40B4-BE49-F238E27FC236}">
                <a16:creationId xmlns:a16="http://schemas.microsoft.com/office/drawing/2014/main" id="{AB7F5300-022A-4183-A132-AA8EB6534A61}"/>
              </a:ext>
            </a:extLst>
          </p:cNvPr>
          <p:cNvSpPr>
            <a:spLocks noGrp="1"/>
          </p:cNvSpPr>
          <p:nvPr>
            <p:ph type="body" sz="quarter" idx="34"/>
          </p:nvPr>
        </p:nvSpPr>
        <p:spPr>
          <a:xfrm>
            <a:off x="4403999"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a16="http://schemas.microsoft.com/office/drawing/2014/main" id="{CE2DF1AF-9EAD-40B3-B73C-07649220BF03}"/>
              </a:ext>
            </a:extLst>
          </p:cNvPr>
          <p:cNvSpPr>
            <a:spLocks noGrp="1"/>
          </p:cNvSpPr>
          <p:nvPr>
            <p:ph type="pic" sz="quarter" idx="35" hasCustomPrompt="1"/>
          </p:nvPr>
        </p:nvSpPr>
        <p:spPr>
          <a:xfrm>
            <a:off x="9063158" y="4077341"/>
            <a:ext cx="1439897" cy="1199578"/>
          </a:xfrm>
          <a:prstGeom prst="rect">
            <a:avLst/>
          </a:prstGeom>
          <a:solidFill>
            <a:schemeClr val="bg2"/>
          </a:solidFill>
        </p:spPr>
        <p:txBody>
          <a:bodyPr anchor="ctr"/>
          <a:lstStyle>
            <a:lvl1pPr algn="ctr">
              <a:defRPr sz="1200"/>
            </a:lvl1pPr>
          </a:lstStyle>
          <a:p>
            <a:r>
              <a:rPr lang="en-AU"/>
              <a:t>Click icon to insert icon</a:t>
            </a:r>
          </a:p>
          <a:p>
            <a:endParaRPr lang="en-AU"/>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2" name="Text Placeholder 14">
            <a:extLst>
              <a:ext uri="{FF2B5EF4-FFF2-40B4-BE49-F238E27FC236}">
                <a16:creationId xmlns:a16="http://schemas.microsoft.com/office/drawing/2014/main" id="{B722C2B9-2C83-4877-A90D-0CA01537B08C}"/>
              </a:ext>
            </a:extLst>
          </p:cNvPr>
          <p:cNvSpPr>
            <a:spLocks noGrp="1"/>
          </p:cNvSpPr>
          <p:nvPr>
            <p:ph type="body" sz="quarter" idx="37"/>
          </p:nvPr>
        </p:nvSpPr>
        <p:spPr>
          <a:xfrm>
            <a:off x="8091106" y="5647623"/>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a16="http://schemas.microsoft.com/office/drawing/2014/main" id="{6FF019EB-FA99-486B-BA02-92BE7601299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35" name="Picture 34">
            <a:extLst>
              <a:ext uri="{FF2B5EF4-FFF2-40B4-BE49-F238E27FC236}">
                <a16:creationId xmlns:a16="http://schemas.microsoft.com/office/drawing/2014/main" id="{F1882F53-3639-4FFE-AFD1-5428267B6B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723520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vid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1E3493-4B3B-6E40-8B3E-B87F0B254EE0}"/>
              </a:ext>
            </a:extLst>
          </p:cNvPr>
          <p:cNvSpPr/>
          <p:nvPr userDrawn="1"/>
        </p:nvSpPr>
        <p:spPr>
          <a:xfrm flipV="1">
            <a:off x="0" y="6165849"/>
            <a:ext cx="12191999" cy="53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A76740C5-BC2D-9445-B744-52F754F7316B}"/>
              </a:ext>
            </a:extLst>
          </p:cNvPr>
          <p:cNvSpPr>
            <a:spLocks noGrp="1"/>
          </p:cNvSpPr>
          <p:nvPr>
            <p:ph type="title" hasCustomPrompt="1"/>
          </p:nvPr>
        </p:nvSpPr>
        <p:spPr>
          <a:xfrm>
            <a:off x="687816" y="4750569"/>
            <a:ext cx="10816365" cy="1415280"/>
          </a:xfrm>
        </p:spPr>
        <p:txBody>
          <a:bodyPr anchor="ctr" anchorCtr="0">
            <a:normAutofit/>
          </a:bodyPr>
          <a:lstStyle>
            <a:lvl1pPr>
              <a:defRPr sz="4000" b="1">
                <a:solidFill>
                  <a:schemeClr val="tx1"/>
                </a:solidFill>
                <a:latin typeface="+mn-lt"/>
              </a:defRPr>
            </a:lvl1pPr>
          </a:lstStyle>
          <a:p>
            <a:r>
              <a:rPr lang="en-US"/>
              <a:t>CLICK TO EDIT SECTION TEXT STYLE</a:t>
            </a:r>
          </a:p>
        </p:txBody>
      </p:sp>
      <p:pic>
        <p:nvPicPr>
          <p:cNvPr id="11" name="Picture 10">
            <a:extLst>
              <a:ext uri="{FF2B5EF4-FFF2-40B4-BE49-F238E27FC236}">
                <a16:creationId xmlns:a16="http://schemas.microsoft.com/office/drawing/2014/main" id="{8F64BE72-2CCA-1E43-B4DF-9845D15C165F}"/>
              </a:ext>
            </a:extLst>
          </p:cNvPr>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10699637" y="242193"/>
            <a:ext cx="1297237" cy="1687487"/>
          </a:xfrm>
          <a:prstGeom prst="rect">
            <a:avLst/>
          </a:prstGeom>
        </p:spPr>
      </p:pic>
      <p:pic>
        <p:nvPicPr>
          <p:cNvPr id="9" name="Picture 8">
            <a:extLst>
              <a:ext uri="{FF2B5EF4-FFF2-40B4-BE49-F238E27FC236}">
                <a16:creationId xmlns:a16="http://schemas.microsoft.com/office/drawing/2014/main" id="{6D6E05EE-473C-F64C-9939-D50C5C32DB34}"/>
              </a:ext>
            </a:extLst>
          </p:cNvPr>
          <p:cNvPicPr>
            <a:picLocks/>
          </p:cNvPicPr>
          <p:nvPr userDrawn="1"/>
        </p:nvPicPr>
        <p:blipFill>
          <a:blip r:embed="rId2" cstate="screen">
            <a:alphaModFix amt="40000"/>
            <a:extLst>
              <a:ext uri="{28A0092B-C50C-407E-A947-70E740481C1C}">
                <a14:useLocalDpi xmlns:a14="http://schemas.microsoft.com/office/drawing/2010/main" val="0"/>
              </a:ext>
            </a:extLst>
          </a:blip>
          <a:stretch>
            <a:fillRect/>
          </a:stretch>
        </p:blipFill>
        <p:spPr>
          <a:xfrm rot="5400000">
            <a:off x="578082" y="-140764"/>
            <a:ext cx="3843219" cy="4999384"/>
          </a:xfrm>
          <a:prstGeom prst="rect">
            <a:avLst/>
          </a:prstGeom>
        </p:spPr>
      </p:pic>
      <p:pic>
        <p:nvPicPr>
          <p:cNvPr id="7" name="图片 6" descr="图片包含 游戏机, 画&#10;&#10;描述已自动生成">
            <a:extLst>
              <a:ext uri="{FF2B5EF4-FFF2-40B4-BE49-F238E27FC236}">
                <a16:creationId xmlns:a16="http://schemas.microsoft.com/office/drawing/2014/main" id="{B2EF0722-EC68-4F90-AF7A-0B46A49D685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9614" y="6387443"/>
            <a:ext cx="1579866" cy="334712"/>
          </a:xfrm>
          <a:prstGeom prst="rect">
            <a:avLst/>
          </a:prstGeom>
        </p:spPr>
      </p:pic>
    </p:spTree>
    <p:extLst>
      <p:ext uri="{BB962C8B-B14F-4D97-AF65-F5344CB8AC3E}">
        <p14:creationId xmlns:p14="http://schemas.microsoft.com/office/powerpoint/2010/main" val="353171644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1917008"/>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 name="Footer Placeholder 2">
            <a:extLst>
              <a:ext uri="{FF2B5EF4-FFF2-40B4-BE49-F238E27FC236}">
                <a16:creationId xmlns:a16="http://schemas.microsoft.com/office/drawing/2014/main" id="{CECE2774-14F3-4413-B606-C993C979694A}"/>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CB771394-5B89-4C72-9322-C5B01C7801DF}"/>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C6E195DD-3DD6-4BE8-8993-CA04B5EDA6E7}"/>
              </a:ext>
            </a:extLst>
          </p:cNvPr>
          <p:cNvSpPr>
            <a:spLocks noGrp="1"/>
          </p:cNvSpPr>
          <p:nvPr>
            <p:ph type="dt" sz="half" idx="22"/>
          </p:nvPr>
        </p:nvSpPr>
        <p:spPr>
          <a:xfrm>
            <a:off x="695325" y="151136"/>
            <a:ext cx="2376000" cy="241200"/>
          </a:xfrm>
          <a:prstGeom prst="rect">
            <a:avLst/>
          </a:prstGeom>
        </p:spPr>
        <p:txBody>
          <a:bodyPr/>
          <a:lstStyle/>
          <a:p>
            <a:pPr algn="l"/>
            <a:r>
              <a:rPr lang="en-US"/>
              <a:t>[Entity Name]</a:t>
            </a:r>
            <a:endParaRPr lang="en-AU"/>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1917008"/>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1917008"/>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1917008"/>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a16="http://schemas.microsoft.com/office/drawing/2014/main" id="{895140AB-DCE2-4DB2-81B5-60470D8E34C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21" name="Picture 20">
            <a:extLst>
              <a:ext uri="{FF2B5EF4-FFF2-40B4-BE49-F238E27FC236}">
                <a16:creationId xmlns:a16="http://schemas.microsoft.com/office/drawing/2014/main" id="{83BF142C-8B85-4BCA-8B54-67CC7F92FF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252883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5"/>
          </a:xfrm>
          <a:prstGeom prst="rect">
            <a:avLst/>
          </a:prstGeom>
          <a:solidFill>
            <a:schemeClr val="accent1"/>
          </a:solidFill>
        </p:spPr>
        <p:txBody>
          <a:bodyPr anchor="ctr">
            <a:normAutofit/>
          </a:bodyPr>
          <a:lstStyle>
            <a:lvl1pPr algn="ctr">
              <a:defRPr sz="1800">
                <a:solidFill>
                  <a:schemeClr val="bg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17F97712-4CC3-452D-A157-BEE84E80571D}"/>
              </a:ext>
            </a:extLst>
          </p:cNvPr>
          <p:cNvSpPr>
            <a:spLocks noGrp="1"/>
          </p:cNvSpPr>
          <p:nvPr>
            <p:ph type="body" sz="quarter" idx="15"/>
          </p:nvPr>
        </p:nvSpPr>
        <p:spPr>
          <a:xfrm>
            <a:off x="695326" y="1700213"/>
            <a:ext cx="519780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F44E802-988F-4822-AAD4-8AB16076B2C0}"/>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11" name="Text Placeholder 5">
            <a:extLst>
              <a:ext uri="{FF2B5EF4-FFF2-40B4-BE49-F238E27FC236}">
                <a16:creationId xmlns:a16="http://schemas.microsoft.com/office/drawing/2014/main" id="{F5F6752E-685A-46CF-8D29-A5D4E0013D21}"/>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9" name="Rectangle 8">
            <a:extLst>
              <a:ext uri="{FF2B5EF4-FFF2-40B4-BE49-F238E27FC236}">
                <a16:creationId xmlns:a16="http://schemas.microsoft.com/office/drawing/2014/main" id="{6DD1DFD8-8A09-48BC-87A4-4F57F6D6FE1B}"/>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976C9786-9794-4BE5-BBFE-4B339825F2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p:txBody>
          <a:bodyPr/>
          <a:lstStyle/>
          <a:p>
            <a:r>
              <a:rPr lang="en-US"/>
              <a:t>to edit Master title style</a:t>
            </a:r>
            <a:endParaRPr lang="en-AU"/>
          </a:p>
        </p:txBody>
      </p:sp>
    </p:spTree>
    <p:extLst>
      <p:ext uri="{BB962C8B-B14F-4D97-AF65-F5344CB8AC3E}">
        <p14:creationId xmlns:p14="http://schemas.microsoft.com/office/powerpoint/2010/main" val="866004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2"/>
            <a:ext cx="5400673" cy="4608513"/>
          </a:xfrm>
          <a:prstGeom prst="rect">
            <a:avLst/>
          </a:prstGeom>
          <a:solidFill>
            <a:srgbClr val="962A8B"/>
          </a:solidFill>
        </p:spPr>
        <p:txBody>
          <a:bodyPr anchor="ctr">
            <a:normAutofit/>
          </a:bodyPr>
          <a:lstStyle>
            <a:lvl1pPr algn="ctr">
              <a:defRPr sz="1800">
                <a:solidFill>
                  <a:schemeClr val="bg1"/>
                </a:solidFill>
              </a:defRPr>
            </a:lvl1pPr>
          </a:lstStyle>
          <a:p>
            <a:pPr lvl="0"/>
            <a:r>
              <a:rPr lang="en-US"/>
              <a:t>Edit Master text styles</a:t>
            </a:r>
          </a:p>
        </p:txBody>
      </p:sp>
      <p:sp>
        <p:nvSpPr>
          <p:cNvPr id="8" name="Text Placeholder 5">
            <a:extLst>
              <a:ext uri="{FF2B5EF4-FFF2-40B4-BE49-F238E27FC236}">
                <a16:creationId xmlns:a16="http://schemas.microsoft.com/office/drawing/2014/main" id="{1500BB1C-3C6B-46AF-8AA4-A4BA72712C80}"/>
              </a:ext>
            </a:extLst>
          </p:cNvPr>
          <p:cNvSpPr>
            <a:spLocks noGrp="1"/>
          </p:cNvSpPr>
          <p:nvPr>
            <p:ph type="body" sz="quarter" idx="15"/>
          </p:nvPr>
        </p:nvSpPr>
        <p:spPr>
          <a:xfrm>
            <a:off x="694800" y="1700212"/>
            <a:ext cx="5209113"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itle 5">
            <a:extLst>
              <a:ext uri="{FF2B5EF4-FFF2-40B4-BE49-F238E27FC236}">
                <a16:creationId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a:p>
        </p:txBody>
      </p:sp>
      <p:sp>
        <p:nvSpPr>
          <p:cNvPr id="9" name="Date Placeholder 8">
            <a:extLst>
              <a:ext uri="{FF2B5EF4-FFF2-40B4-BE49-F238E27FC236}">
                <a16:creationId xmlns:a16="http://schemas.microsoft.com/office/drawing/2014/main" id="{7E45B7E6-67E2-4417-B8C5-36EEB1A4FA61}"/>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10" name="Footer Placeholder 9">
            <a:extLst>
              <a:ext uri="{FF2B5EF4-FFF2-40B4-BE49-F238E27FC236}">
                <a16:creationId xmlns:a16="http://schemas.microsoft.com/office/drawing/2014/main" id="{356B92F1-D406-4B16-A1AC-4B90521D92A1}"/>
              </a:ext>
            </a:extLst>
          </p:cNvPr>
          <p:cNvSpPr>
            <a:spLocks noGrp="1"/>
          </p:cNvSpPr>
          <p:nvPr>
            <p:ph type="ftr" sz="quarter" idx="17"/>
          </p:nvPr>
        </p:nvSpPr>
        <p:spPr/>
        <p:txBody>
          <a:bodyPr/>
          <a:lstStyle/>
          <a:p>
            <a:r>
              <a:rPr lang="en-AU"/>
              <a:t>[Presentation Title] | [Date]</a:t>
            </a:r>
          </a:p>
        </p:txBody>
      </p:sp>
      <p:sp>
        <p:nvSpPr>
          <p:cNvPr id="11" name="Slide Number Placeholder 10">
            <a:extLst>
              <a:ext uri="{FF2B5EF4-FFF2-40B4-BE49-F238E27FC236}">
                <a16:creationId xmlns:a16="http://schemas.microsoft.com/office/drawing/2014/main" id="{4EF75C0A-DA87-49E7-AF8C-E35E9D6CA405}"/>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13" name="Text Placeholder 5">
            <a:extLst>
              <a:ext uri="{FF2B5EF4-FFF2-40B4-BE49-F238E27FC236}">
                <a16:creationId xmlns:a16="http://schemas.microsoft.com/office/drawing/2014/main" id="{B11690AC-7C51-47ED-9DD6-4A98D2E79BBF}"/>
              </a:ext>
            </a:extLst>
          </p:cNvPr>
          <p:cNvSpPr>
            <a:spLocks noGrp="1"/>
          </p:cNvSpPr>
          <p:nvPr>
            <p:ph type="body" sz="quarter" idx="19"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2" name="Rectangle 11">
            <a:extLst>
              <a:ext uri="{FF2B5EF4-FFF2-40B4-BE49-F238E27FC236}">
                <a16:creationId xmlns:a16="http://schemas.microsoft.com/office/drawing/2014/main" id="{F2CACF9F-55D3-4152-BDFF-84674C07B2B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3574170D-AC78-463A-B8E0-8E87954EAB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4096920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3" y="1700213"/>
            <a:ext cx="5400672" cy="4608515"/>
          </a:xfrm>
          <a:prstGeom prst="rect">
            <a:avLst/>
          </a:prstGeom>
          <a:solidFill>
            <a:srgbClr val="D7D1CC"/>
          </a:solidFill>
        </p:spPr>
        <p:txBody>
          <a:bodyPr anchor="ctr">
            <a:normAutofit/>
          </a:bodyPr>
          <a:lstStyle>
            <a:lvl1pPr algn="ctr">
              <a:defRPr sz="1800">
                <a:solidFill>
                  <a:schemeClr val="tx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643BCE34-49B7-4BA0-8263-6432C37E47F9}"/>
              </a:ext>
            </a:extLst>
          </p:cNvPr>
          <p:cNvSpPr>
            <a:spLocks noGrp="1"/>
          </p:cNvSpPr>
          <p:nvPr>
            <p:ph type="body" sz="quarter" idx="15"/>
          </p:nvPr>
        </p:nvSpPr>
        <p:spPr>
          <a:xfrm>
            <a:off x="694800"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Date Placeholder 1">
            <a:extLst>
              <a:ext uri="{FF2B5EF4-FFF2-40B4-BE49-F238E27FC236}">
                <a16:creationId xmlns:a16="http://schemas.microsoft.com/office/drawing/2014/main" id="{DA8FA6D2-EF83-4585-B84E-EC3FACE3286F}"/>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5" name="Title 4">
            <a:extLst>
              <a:ext uri="{FF2B5EF4-FFF2-40B4-BE49-F238E27FC236}">
                <a16:creationId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a:p>
        </p:txBody>
      </p:sp>
      <p:sp>
        <p:nvSpPr>
          <p:cNvPr id="9" name="Text Placeholder 5">
            <a:extLst>
              <a:ext uri="{FF2B5EF4-FFF2-40B4-BE49-F238E27FC236}">
                <a16:creationId xmlns:a16="http://schemas.microsoft.com/office/drawing/2014/main" id="{DB36345A-6B2C-4967-909A-6BAA4D16DEDF}"/>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1" name="Rectangle 10">
            <a:extLst>
              <a:ext uri="{FF2B5EF4-FFF2-40B4-BE49-F238E27FC236}">
                <a16:creationId xmlns:a16="http://schemas.microsoft.com/office/drawing/2014/main" id="{2DA7A291-5EAC-486D-928E-F46ED8B55AD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CD6EAF7D-7C9B-4789-AC1C-A7AF349D1D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166580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2"/>
          </a:xfrm>
          <a:prstGeom prst="rect">
            <a:avLst/>
          </a:prstGeom>
          <a:solidFill>
            <a:srgbClr val="999490"/>
          </a:solidFill>
        </p:spPr>
        <p:txBody>
          <a:bodyPr anchor="ctr">
            <a:normAutofit/>
          </a:bodyPr>
          <a:lstStyle>
            <a:lvl1pPr algn="ctr">
              <a:defRPr sz="1800">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00D8A284-12F0-43E7-820E-1E72AC40E17F}"/>
              </a:ext>
            </a:extLst>
          </p:cNvPr>
          <p:cNvSpPr>
            <a:spLocks noGrp="1"/>
          </p:cNvSpPr>
          <p:nvPr>
            <p:ph type="body" sz="quarter" idx="15"/>
          </p:nvPr>
        </p:nvSpPr>
        <p:spPr>
          <a:xfrm>
            <a:off x="694800" y="1700212"/>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4C7241E-C81A-4E97-A038-49339AFE0279}"/>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6" name="Title 5">
            <a:extLst>
              <a:ext uri="{FF2B5EF4-FFF2-40B4-BE49-F238E27FC236}">
                <a16:creationId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a:p>
        </p:txBody>
      </p:sp>
      <p:sp>
        <p:nvSpPr>
          <p:cNvPr id="11" name="Text Placeholder 5">
            <a:extLst>
              <a:ext uri="{FF2B5EF4-FFF2-40B4-BE49-F238E27FC236}">
                <a16:creationId xmlns:a16="http://schemas.microsoft.com/office/drawing/2014/main" id="{FE5F36F7-9D4E-4EA5-882E-DEDD94B59C30}"/>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0" name="Rectangle 9">
            <a:extLst>
              <a:ext uri="{FF2B5EF4-FFF2-40B4-BE49-F238E27FC236}">
                <a16:creationId xmlns:a16="http://schemas.microsoft.com/office/drawing/2014/main" id="{13000394-8C62-4535-AFCB-49065079CFAF}"/>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9739123-EB1E-4E5F-B70D-F7DEE2CEE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867976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1700213"/>
            <a:ext cx="3384548" cy="4615710"/>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3" name="Footer Placeholder 2">
            <a:extLst>
              <a:ext uri="{FF2B5EF4-FFF2-40B4-BE49-F238E27FC236}">
                <a16:creationId xmlns:a16="http://schemas.microsoft.com/office/drawing/2014/main" id="{24210091-B817-4684-B184-7D4087D1A130}"/>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4886D46C-E3B9-4EED-8ECB-83007B70FCF7}"/>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5" name="Date Placeholder 4">
            <a:extLst>
              <a:ext uri="{FF2B5EF4-FFF2-40B4-BE49-F238E27FC236}">
                <a16:creationId xmlns:a16="http://schemas.microsoft.com/office/drawing/2014/main" id="{2EFFA529-ABC2-48D5-B054-69D988F2D0EC}"/>
              </a:ext>
            </a:extLst>
          </p:cNvPr>
          <p:cNvSpPr>
            <a:spLocks noGrp="1"/>
          </p:cNvSpPr>
          <p:nvPr>
            <p:ph type="dt" sz="half" idx="17"/>
          </p:nvPr>
        </p:nvSpPr>
        <p:spPr>
          <a:xfrm>
            <a:off x="695325" y="151136"/>
            <a:ext cx="2376000" cy="241200"/>
          </a:xfrm>
          <a:prstGeom prst="rect">
            <a:avLst/>
          </a:prstGeom>
        </p:spPr>
        <p:txBody>
          <a:bodyPr/>
          <a:lstStyle/>
          <a:p>
            <a:pPr algn="l"/>
            <a:r>
              <a:rPr lang="en-US"/>
              <a:t>[Entity Name]</a:t>
            </a:r>
            <a:endParaRPr lang="en-AU"/>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1700213"/>
            <a:ext cx="3384548" cy="4615710"/>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1692905"/>
            <a:ext cx="3384548" cy="4615710"/>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a:t>[Enter text – You can change the colour of this placeholder under the ‘Shape fill’ menu]</a:t>
            </a:r>
          </a:p>
        </p:txBody>
      </p:sp>
      <p:sp>
        <p:nvSpPr>
          <p:cNvPr id="14" name="Rectangle 13">
            <a:extLst>
              <a:ext uri="{FF2B5EF4-FFF2-40B4-BE49-F238E27FC236}">
                <a16:creationId xmlns:a16="http://schemas.microsoft.com/office/drawing/2014/main" id="{1E1AC039-02E7-49D5-B557-F29BDF128A9E}"/>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7AE48569-D32E-4698-B1DF-F6D3A1B42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1899172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06D0029-C709-49E4-ADBE-DE71FBF91E19}"/>
              </a:ext>
            </a:extLst>
          </p:cNvPr>
          <p:cNvSpPr>
            <a:spLocks noGrp="1"/>
          </p:cNvSpPr>
          <p:nvPr>
            <p:ph sz="quarter" idx="15"/>
          </p:nvPr>
        </p:nvSpPr>
        <p:spPr>
          <a:xfrm>
            <a:off x="694800" y="3593712"/>
            <a:ext cx="5198533"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13">
            <a:extLst>
              <a:ext uri="{FF2B5EF4-FFF2-40B4-BE49-F238E27FC236}">
                <a16:creationId xmlns:a16="http://schemas.microsoft.com/office/drawing/2014/main" id="{842AA681-0A5C-4843-AFF7-8900ED2A6D68}"/>
              </a:ext>
            </a:extLst>
          </p:cNvPr>
          <p:cNvSpPr>
            <a:spLocks noGrp="1"/>
          </p:cNvSpPr>
          <p:nvPr>
            <p:ph sz="quarter" idx="16" hasCustomPrompt="1"/>
          </p:nvPr>
        </p:nvSpPr>
        <p:spPr>
          <a:xfrm>
            <a:off x="6288618" y="2024810"/>
            <a:ext cx="5198400" cy="2427894"/>
          </a:xfrm>
          <a:prstGeom prst="rect">
            <a:avLst/>
          </a:prstGeom>
        </p:spPr>
        <p:txBody>
          <a:bodyPr/>
          <a:lstStyle>
            <a:lvl1pPr>
              <a:defRPr/>
            </a:lvl1pPr>
          </a:lstStyle>
          <a:p>
            <a:pPr lvl="0"/>
            <a:r>
              <a:rPr lang="en-US"/>
              <a:t> </a:t>
            </a:r>
            <a:endParaRPr lang="en-AU"/>
          </a:p>
        </p:txBody>
      </p:sp>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602158"/>
            <a:ext cx="5198533"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ABFF14A-9BDE-42F0-AA14-E13CCFE3E4FE}"/>
              </a:ext>
            </a:extLst>
          </p:cNvPr>
          <p:cNvSpPr>
            <a:spLocks noGrp="1"/>
          </p:cNvSpPr>
          <p:nvPr>
            <p:ph type="body" sz="quarter" idx="18"/>
          </p:nvPr>
        </p:nvSpPr>
        <p:spPr>
          <a:xfrm>
            <a:off x="694800" y="1700808"/>
            <a:ext cx="5198532" cy="1743450"/>
          </a:xfrm>
          <a:prstGeom prst="rect">
            <a:avLst/>
          </a:prstGeom>
        </p:spPr>
        <p:txBody>
          <a:bodyPr/>
          <a:lstStyle/>
          <a:p>
            <a:pPr lvl="0"/>
            <a:r>
              <a:rPr lang="en-US"/>
              <a:t>Edit Master text styles</a:t>
            </a:r>
          </a:p>
        </p:txBody>
      </p:sp>
      <p:sp>
        <p:nvSpPr>
          <p:cNvPr id="13" name="Content Placeholder 11">
            <a:extLst>
              <a:ext uri="{FF2B5EF4-FFF2-40B4-BE49-F238E27FC236}">
                <a16:creationId xmlns:a16="http://schemas.microsoft.com/office/drawing/2014/main" id="{47FC4A52-417F-4863-97DD-E656EA43AC92}"/>
              </a:ext>
            </a:extLst>
          </p:cNvPr>
          <p:cNvSpPr>
            <a:spLocks noGrp="1"/>
          </p:cNvSpPr>
          <p:nvPr>
            <p:ph sz="quarter" idx="19" hasCustomPrompt="1"/>
          </p:nvPr>
        </p:nvSpPr>
        <p:spPr>
          <a:xfrm>
            <a:off x="6288619" y="1700809"/>
            <a:ext cx="5198533" cy="324000"/>
          </a:xfrm>
          <a:prstGeom prst="rect">
            <a:avLst/>
          </a:prstGeom>
        </p:spPr>
        <p:txBody>
          <a:bodyPr>
            <a:normAutofit/>
          </a:bodyPr>
          <a:lstStyle>
            <a:lvl5pPr>
              <a:defRPr lang="en-AU" sz="2000" b="1" dirty="0"/>
            </a:lvl5pPr>
          </a:lstStyle>
          <a:p>
            <a:pPr lvl="4"/>
            <a:r>
              <a:rPr lang="en-US"/>
              <a:t>Fifth level</a:t>
            </a:r>
            <a:endParaRPr lang="en-AU"/>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a:p>
        </p:txBody>
      </p:sp>
      <p:sp>
        <p:nvSpPr>
          <p:cNvPr id="2" name="Date Placeholder 1">
            <a:extLst>
              <a:ext uri="{FF2B5EF4-FFF2-40B4-BE49-F238E27FC236}">
                <a16:creationId xmlns:a16="http://schemas.microsoft.com/office/drawing/2014/main" id="{2D4702DF-17BD-46ED-A802-86B361F2E09F}"/>
              </a:ext>
            </a:extLst>
          </p:cNvPr>
          <p:cNvSpPr>
            <a:spLocks noGrp="1"/>
          </p:cNvSpPr>
          <p:nvPr>
            <p:ph type="dt" sz="half" idx="20"/>
          </p:nvPr>
        </p:nvSpPr>
        <p:spPr>
          <a:xfrm>
            <a:off x="695325" y="151136"/>
            <a:ext cx="2376000" cy="241200"/>
          </a:xfrm>
          <a:prstGeom prst="rect">
            <a:avLst/>
          </a:prstGeom>
        </p:spPr>
        <p:txBody>
          <a:bodyPr/>
          <a:lstStyle/>
          <a:p>
            <a:pPr algn="l"/>
            <a:r>
              <a:rPr lang="en-US"/>
              <a:t>[Entity Name]</a:t>
            </a:r>
            <a:endParaRPr lang="en-AU"/>
          </a:p>
        </p:txBody>
      </p:sp>
      <p:sp>
        <p:nvSpPr>
          <p:cNvPr id="3" name="Footer Placeholder 2">
            <a:extLst>
              <a:ext uri="{FF2B5EF4-FFF2-40B4-BE49-F238E27FC236}">
                <a16:creationId xmlns:a16="http://schemas.microsoft.com/office/drawing/2014/main" id="{A95DBF07-3CD1-4DDE-9A1A-D0E171973E18}"/>
              </a:ext>
            </a:extLst>
          </p:cNvPr>
          <p:cNvSpPr>
            <a:spLocks noGrp="1"/>
          </p:cNvSpPr>
          <p:nvPr>
            <p:ph type="ftr" sz="quarter" idx="21"/>
          </p:nvPr>
        </p:nvSpPr>
        <p:spPr/>
        <p:txBody>
          <a:bodyPr/>
          <a:lstStyle/>
          <a:p>
            <a:r>
              <a:rPr lang="en-AU"/>
              <a:t>[Presentation Title] | [Date]</a:t>
            </a:r>
          </a:p>
        </p:txBody>
      </p:sp>
      <p:sp>
        <p:nvSpPr>
          <p:cNvPr id="4" name="Slide Number Placeholder 3">
            <a:extLst>
              <a:ext uri="{FF2B5EF4-FFF2-40B4-BE49-F238E27FC236}">
                <a16:creationId xmlns:a16="http://schemas.microsoft.com/office/drawing/2014/main" id="{1C4A7C89-2B79-461C-8BD1-C3E341EC7BC0}"/>
              </a:ext>
            </a:extLst>
          </p:cNvPr>
          <p:cNvSpPr>
            <a:spLocks noGrp="1"/>
          </p:cNvSpPr>
          <p:nvPr>
            <p:ph type="sldNum" sz="quarter" idx="22"/>
          </p:nvPr>
        </p:nvSpPr>
        <p:spPr/>
        <p:txBody>
          <a:bodyPr/>
          <a:lstStyle/>
          <a:p>
            <a:fld id="{E917DE0E-AFB1-41FD-BC35-27DB61CA125F}" type="slidenum">
              <a:rPr lang="en-AU" smtClean="0"/>
              <a:pPr/>
              <a:t>‹#›</a:t>
            </a:fld>
            <a:endParaRPr lang="en-AU"/>
          </a:p>
        </p:txBody>
      </p:sp>
      <p:sp>
        <p:nvSpPr>
          <p:cNvPr id="15" name="Text Placeholder 5">
            <a:extLst>
              <a:ext uri="{FF2B5EF4-FFF2-40B4-BE49-F238E27FC236}">
                <a16:creationId xmlns:a16="http://schemas.microsoft.com/office/drawing/2014/main" id="{14229EC4-696A-4791-8EB0-396DF61F7A28}"/>
              </a:ext>
            </a:extLst>
          </p:cNvPr>
          <p:cNvSpPr>
            <a:spLocks noGrp="1"/>
          </p:cNvSpPr>
          <p:nvPr>
            <p:ph type="body" sz="quarter" idx="23"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7" name="Rectangle 16">
            <a:extLst>
              <a:ext uri="{FF2B5EF4-FFF2-40B4-BE49-F238E27FC236}">
                <a16:creationId xmlns:a16="http://schemas.microsoft.com/office/drawing/2014/main" id="{FB3B4A2E-6294-4DC9-8779-3231A7E9B5C2}"/>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4BCAB502-16F2-4A19-97A1-C081D22659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282317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2BE9733-BF94-4100-BC67-F6D1B238A113}"/>
              </a:ext>
            </a:extLst>
          </p:cNvPr>
          <p:cNvSpPr>
            <a:spLocks noGrp="1"/>
          </p:cNvSpPr>
          <p:nvPr>
            <p:ph type="ftr" sz="quarter" idx="10"/>
          </p:nvPr>
        </p:nvSpPr>
        <p:spPr/>
        <p:txBody>
          <a:bodyPr/>
          <a:lstStyle>
            <a:lvl1pPr>
              <a:defRPr b="0"/>
            </a:lvl1pPr>
          </a:lstStyle>
          <a:p>
            <a:r>
              <a:rPr lang="en-AU"/>
              <a:t>[Presentation Title] | [Date]</a:t>
            </a:r>
          </a:p>
        </p:txBody>
      </p:sp>
      <p:sp>
        <p:nvSpPr>
          <p:cNvPr id="4" name="Slide Number Placeholder 3">
            <a:extLst>
              <a:ext uri="{FF2B5EF4-FFF2-40B4-BE49-F238E27FC236}">
                <a16:creationId xmlns:a16="http://schemas.microsoft.com/office/drawing/2014/main" id="{F0CDDBB4-F82B-408D-A3AC-301DFBE50D71}"/>
              </a:ext>
            </a:extLst>
          </p:cNvPr>
          <p:cNvSpPr>
            <a:spLocks noGrp="1"/>
          </p:cNvSpPr>
          <p:nvPr>
            <p:ph type="sldNum" sz="quarter" idx="11"/>
          </p:nvPr>
        </p:nvSpPr>
        <p:spPr/>
        <p:txBody>
          <a:bodyPr/>
          <a:lstStyle/>
          <a:p>
            <a:fld id="{E917DE0E-AFB1-41FD-BC35-27DB61CA125F}" type="slidenum">
              <a:rPr lang="en-AU" smtClean="0"/>
              <a:pPr/>
              <a:t>‹#›</a:t>
            </a:fld>
            <a:endParaRPr lang="en-AU"/>
          </a:p>
        </p:txBody>
      </p:sp>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2677684"/>
            <a:ext cx="5219998" cy="1615411"/>
          </a:xfrm>
          <a:prstGeom prst="rect">
            <a:avLst/>
          </a:prstGeom>
        </p:spPr>
        <p:txBody>
          <a:bodyPr/>
          <a:lstStyle/>
          <a:p>
            <a:pPr lvl="0"/>
            <a:r>
              <a:rPr lang="en-AU"/>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694142"/>
            <a:ext cx="5219996" cy="1615178"/>
          </a:xfrm>
          <a:prstGeom prst="rect">
            <a:avLst/>
          </a:prstGeom>
        </p:spPr>
        <p:txBody>
          <a:bodyPr/>
          <a:lstStyle>
            <a:lvl1pPr>
              <a:defRPr/>
            </a:lvl1pPr>
          </a:lstStyle>
          <a:p>
            <a:pPr lvl="0"/>
            <a:r>
              <a:rPr lang="en-US"/>
              <a:t> </a:t>
            </a:r>
            <a:endParaRPr lang="en-AU"/>
          </a:p>
        </p:txBody>
      </p:sp>
      <p:sp>
        <p:nvSpPr>
          <p:cNvPr id="12" name="Text Placeholder 5">
            <a:extLst>
              <a:ext uri="{FF2B5EF4-FFF2-40B4-BE49-F238E27FC236}">
                <a16:creationId xmlns:a16="http://schemas.microsoft.com/office/drawing/2014/main" id="{47EF0A71-527C-4177-BD73-0A32F4F3B7C2}"/>
              </a:ext>
            </a:extLst>
          </p:cNvPr>
          <p:cNvSpPr>
            <a:spLocks noGrp="1"/>
          </p:cNvSpPr>
          <p:nvPr>
            <p:ph type="body" sz="quarter" idx="25"/>
          </p:nvPr>
        </p:nvSpPr>
        <p:spPr>
          <a:xfrm>
            <a:off x="6286500" y="2279659"/>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401144"/>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279196"/>
            <a:ext cx="5183717"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401144"/>
            <a:ext cx="5183717"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E99A2EF0-E71D-47A8-8995-F59268EA0BBD}"/>
              </a:ext>
            </a:extLst>
          </p:cNvPr>
          <p:cNvSpPr>
            <a:spLocks noGrp="1"/>
          </p:cNvSpPr>
          <p:nvPr>
            <p:ph type="dt" sz="half" idx="30"/>
          </p:nvPr>
        </p:nvSpPr>
        <p:spPr>
          <a:xfrm>
            <a:off x="695325" y="151136"/>
            <a:ext cx="2376000" cy="241200"/>
          </a:xfrm>
          <a:prstGeom prst="rect">
            <a:avLst/>
          </a:prstGeom>
        </p:spPr>
        <p:txBody>
          <a:bodyPr/>
          <a:lstStyle/>
          <a:p>
            <a:pPr algn="l"/>
            <a:r>
              <a:rPr lang="en-US"/>
              <a:t>[Entity Name]</a:t>
            </a:r>
            <a:endParaRPr lang="en-AU"/>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688F5021-D4C3-4888-A4D5-06E996CC213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15" name="Rectangle 14">
            <a:extLst>
              <a:ext uri="{FF2B5EF4-FFF2-40B4-BE49-F238E27FC236}">
                <a16:creationId xmlns:a16="http://schemas.microsoft.com/office/drawing/2014/main" id="{301F3FBD-B2FA-4ECC-94B3-AE0A46E7AD40}"/>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8" name="Picture 17">
            <a:extLst>
              <a:ext uri="{FF2B5EF4-FFF2-40B4-BE49-F238E27FC236}">
                <a16:creationId xmlns:a16="http://schemas.microsoft.com/office/drawing/2014/main" id="{B9D1DA3F-F774-45EB-B6E3-EB3EBFC56B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
        <p:nvSpPr>
          <p:cNvPr id="17" name="Text Placeholder 5">
            <a:extLst>
              <a:ext uri="{FF2B5EF4-FFF2-40B4-BE49-F238E27FC236}">
                <a16:creationId xmlns:a16="http://schemas.microsoft.com/office/drawing/2014/main" id="{59483DB6-35E8-41E9-930B-445C4EFE7A77}"/>
              </a:ext>
            </a:extLst>
          </p:cNvPr>
          <p:cNvSpPr>
            <a:spLocks noGrp="1"/>
          </p:cNvSpPr>
          <p:nvPr>
            <p:ph type="body" sz="quarter" idx="31"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a:t>[Subtitle]</a:t>
            </a:r>
          </a:p>
        </p:txBody>
      </p:sp>
    </p:spTree>
    <p:extLst>
      <p:ext uri="{BB962C8B-B14F-4D97-AF65-F5344CB8AC3E}">
        <p14:creationId xmlns:p14="http://schemas.microsoft.com/office/powerpoint/2010/main" val="3810744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B4E54BAE-986D-4AFD-89E0-A19E4D265928}"/>
              </a:ext>
            </a:extLst>
          </p:cNvPr>
          <p:cNvSpPr>
            <a:spLocks noGrp="1"/>
          </p:cNvSpPr>
          <p:nvPr>
            <p:ph type="dt" sz="half" idx="16"/>
          </p:nvPr>
        </p:nvSpPr>
        <p:spPr>
          <a:xfrm>
            <a:off x="695325" y="151136"/>
            <a:ext cx="2376000" cy="241200"/>
          </a:xfrm>
          <a:prstGeom prst="rect">
            <a:avLst/>
          </a:prstGeom>
        </p:spPr>
        <p:txBody>
          <a:bodyPr/>
          <a:lstStyle/>
          <a:p>
            <a:pPr algn="l"/>
            <a:r>
              <a:rPr lang="en-US"/>
              <a:t>[Entity Name]</a:t>
            </a:r>
            <a:endParaRPr lang="en-AU"/>
          </a:p>
        </p:txBody>
      </p:sp>
      <p:sp>
        <p:nvSpPr>
          <p:cNvPr id="6" name="Footer Placeholder 5">
            <a:extLst>
              <a:ext uri="{FF2B5EF4-FFF2-40B4-BE49-F238E27FC236}">
                <a16:creationId xmlns:a16="http://schemas.microsoft.com/office/drawing/2014/main" id="{CBA1ABFD-9426-4AE2-BD85-21AAB157C5F4}"/>
              </a:ext>
            </a:extLst>
          </p:cNvPr>
          <p:cNvSpPr>
            <a:spLocks noGrp="1"/>
          </p:cNvSpPr>
          <p:nvPr>
            <p:ph type="ftr" sz="quarter" idx="17"/>
          </p:nvPr>
        </p:nvSpPr>
        <p:spPr/>
        <p:txBody>
          <a:bodyPr/>
          <a:lstStyle/>
          <a:p>
            <a:r>
              <a:rPr lang="en-AU"/>
              <a:t>[Presentation Title] | [Date]</a:t>
            </a:r>
          </a:p>
        </p:txBody>
      </p:sp>
      <p:sp>
        <p:nvSpPr>
          <p:cNvPr id="7" name="Slide Number Placeholder 6">
            <a:extLst>
              <a:ext uri="{FF2B5EF4-FFF2-40B4-BE49-F238E27FC236}">
                <a16:creationId xmlns:a16="http://schemas.microsoft.com/office/drawing/2014/main" id="{43B82426-C548-4F44-88F3-0399BED6EABE}"/>
              </a:ext>
            </a:extLst>
          </p:cNvPr>
          <p:cNvSpPr>
            <a:spLocks noGrp="1"/>
          </p:cNvSpPr>
          <p:nvPr>
            <p:ph type="sldNum" sz="quarter" idx="18"/>
          </p:nvPr>
        </p:nvSpPr>
        <p:spPr/>
        <p:txBody>
          <a:bodyPr/>
          <a:lstStyle/>
          <a:p>
            <a:fld id="{E917DE0E-AFB1-41FD-BC35-27DB61CA125F}" type="slidenum">
              <a:rPr lang="en-AU" smtClean="0"/>
              <a:pPr/>
              <a:t>‹#›</a:t>
            </a:fld>
            <a:endParaRPr lang="en-AU"/>
          </a:p>
        </p:txBody>
      </p:sp>
      <p:sp>
        <p:nvSpPr>
          <p:cNvPr id="8" name="Text Placeholder 5">
            <a:extLst>
              <a:ext uri="{FF2B5EF4-FFF2-40B4-BE49-F238E27FC236}">
                <a16:creationId xmlns:a16="http://schemas.microsoft.com/office/drawing/2014/main" id="{3A7132BB-77E6-4CDB-BD22-890A94E03075}"/>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a:t>#[Hashtag text]</a:t>
            </a:r>
          </a:p>
        </p:txBody>
      </p:sp>
      <p:sp>
        <p:nvSpPr>
          <p:cNvPr id="9" name="Rectangle 8">
            <a:extLst>
              <a:ext uri="{FF2B5EF4-FFF2-40B4-BE49-F238E27FC236}">
                <a16:creationId xmlns:a16="http://schemas.microsoft.com/office/drawing/2014/main" id="{547FA311-E5C8-49FB-A70D-B5D69EF896F4}"/>
              </a:ext>
            </a:extLst>
          </p:cNvPr>
          <p:cNvSpPr/>
          <p:nvPr userDrawn="1"/>
        </p:nvSpPr>
        <p:spPr>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1278427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A4A50E81-A697-4D2A-9C73-3BBE321DFC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271272" y="152896"/>
            <a:ext cx="1237347" cy="324000"/>
          </a:xfrm>
          <a:prstGeom prst="rect">
            <a:avLst/>
          </a:prstGeom>
        </p:spPr>
      </p:pic>
    </p:spTree>
    <p:extLst>
      <p:ext uri="{BB962C8B-B14F-4D97-AF65-F5344CB8AC3E}">
        <p14:creationId xmlns:p14="http://schemas.microsoft.com/office/powerpoint/2010/main" val="39907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67C50F3-315F-6146-9348-590D33D956D1}"/>
              </a:ext>
            </a:extLst>
          </p:cNvPr>
          <p:cNvSpPr/>
          <p:nvPr userDrawn="1"/>
        </p:nvSpPr>
        <p:spPr>
          <a:xfrm>
            <a:off x="0" y="0"/>
            <a:ext cx="12191992" cy="8691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951A93-617C-7A44-83B3-8546DD284189}"/>
              </a:ext>
            </a:extLst>
          </p:cNvPr>
          <p:cNvSpPr/>
          <p:nvPr userDrawn="1"/>
        </p:nvSpPr>
        <p:spPr>
          <a:xfrm rot="10800000">
            <a:off x="9891486" y="-5"/>
            <a:ext cx="2300506" cy="8691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F96A1FD-CB6B-EA49-951B-D8AC4F480914}"/>
              </a:ext>
            </a:extLst>
          </p:cNvPr>
          <p:cNvSpPr>
            <a:spLocks noGrp="1"/>
          </p:cNvSpPr>
          <p:nvPr>
            <p:ph type="ctrTitle" hasCustomPrompt="1"/>
          </p:nvPr>
        </p:nvSpPr>
        <p:spPr>
          <a:xfrm>
            <a:off x="515938" y="75123"/>
            <a:ext cx="9938915" cy="739263"/>
          </a:xfrm>
        </p:spPr>
        <p:txBody>
          <a:bodyPr anchor="ctr">
            <a:noAutofit/>
          </a:bodyPr>
          <a:lstStyle>
            <a:lvl1pPr algn="l">
              <a:lnSpc>
                <a:spcPct val="85000"/>
              </a:lnSpc>
              <a:defRPr sz="2400" b="1">
                <a:solidFill>
                  <a:schemeClr val="bg1"/>
                </a:solidFill>
                <a:latin typeface="+mn-lt"/>
              </a:defRPr>
            </a:lvl1pPr>
          </a:lstStyle>
          <a:p>
            <a:r>
              <a:rPr lang="en-US"/>
              <a:t>Click to edit headline text style</a:t>
            </a:r>
          </a:p>
        </p:txBody>
      </p:sp>
      <p:sp>
        <p:nvSpPr>
          <p:cNvPr id="16" name="Rectangle 15">
            <a:extLst>
              <a:ext uri="{FF2B5EF4-FFF2-40B4-BE49-F238E27FC236}">
                <a16:creationId xmlns:a16="http://schemas.microsoft.com/office/drawing/2014/main" id="{F3D675B3-D04D-764C-A536-2AE6ABACA6CA}"/>
              </a:ext>
            </a:extLst>
          </p:cNvPr>
          <p:cNvSpPr/>
          <p:nvPr userDrawn="1"/>
        </p:nvSpPr>
        <p:spPr>
          <a:xfrm rot="10800000" flipH="1">
            <a:off x="-2" y="6803434"/>
            <a:ext cx="12191999" cy="70528"/>
          </a:xfrm>
          <a:prstGeom prst="rect">
            <a:avLst/>
          </a:prstGeom>
          <a:gradFill>
            <a:gsLst>
              <a:gs pos="100000">
                <a:schemeClr val="accent4"/>
              </a:gs>
              <a:gs pos="15000">
                <a:schemeClr val="accent3"/>
              </a:gs>
              <a:gs pos="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3B30394-508D-4462-A404-DA9913583F4D}"/>
              </a:ext>
            </a:extLst>
          </p:cNvPr>
          <p:cNvSpPr>
            <a:spLocks noGrp="1"/>
          </p:cNvSpPr>
          <p:nvPr>
            <p:ph idx="1" hasCustomPrompt="1"/>
          </p:nvPr>
        </p:nvSpPr>
        <p:spPr>
          <a:xfrm>
            <a:off x="516834" y="1237826"/>
            <a:ext cx="11159227" cy="4675612"/>
          </a:xfrm>
        </p:spPr>
        <p:txBody>
          <a:bodyPr lIns="0" tIns="0" rIns="0" bIns="0">
            <a:normAutofit/>
          </a:bodyPr>
          <a:lstStyle>
            <a:lvl1pPr marL="342900" indent="-342900">
              <a:lnSpc>
                <a:spcPct val="100000"/>
              </a:lnSpc>
              <a:spcAft>
                <a:spcPts val="600"/>
              </a:spcAft>
              <a:buFont typeface="Arial" panose="020B0604020202020204" pitchFamily="34" charset="0"/>
              <a:buChar char="•"/>
              <a:defRPr sz="2000">
                <a:solidFill>
                  <a:schemeClr val="accent5"/>
                </a:solidFill>
                <a:latin typeface="+mn-lt"/>
              </a:defRPr>
            </a:lvl1pPr>
            <a:lvl2pPr>
              <a:lnSpc>
                <a:spcPct val="100000"/>
              </a:lnSpc>
              <a:spcAft>
                <a:spcPts val="600"/>
              </a:spcAft>
              <a:defRPr sz="1800">
                <a:solidFill>
                  <a:schemeClr val="accent5"/>
                </a:solidFill>
                <a:latin typeface="+mn-lt"/>
              </a:defRPr>
            </a:lvl2pPr>
            <a:lvl3pPr>
              <a:lnSpc>
                <a:spcPct val="100000"/>
              </a:lnSpc>
              <a:spcAft>
                <a:spcPts val="600"/>
              </a:spcAft>
              <a:defRPr sz="1600">
                <a:solidFill>
                  <a:schemeClr val="accent5"/>
                </a:solidFill>
                <a:latin typeface="+mn-lt"/>
              </a:defRPr>
            </a:lvl3pPr>
            <a:lvl4pPr>
              <a:lnSpc>
                <a:spcPct val="100000"/>
              </a:lnSpc>
              <a:spcAft>
                <a:spcPts val="600"/>
              </a:spcAft>
              <a:defRPr sz="1400">
                <a:solidFill>
                  <a:schemeClr val="accent5"/>
                </a:solidFill>
                <a:latin typeface="+mn-lt"/>
              </a:defRPr>
            </a:lvl4pPr>
            <a:lvl5pPr>
              <a:lnSpc>
                <a:spcPct val="100000"/>
              </a:lnSpc>
              <a:spcAft>
                <a:spcPts val="600"/>
              </a:spcAft>
              <a:defRPr sz="1200">
                <a:solidFill>
                  <a:schemeClr val="accent5"/>
                </a:solidFill>
                <a:latin typeface="+mn-lt"/>
              </a:defRPr>
            </a:lvl5pPr>
          </a:lstStyle>
          <a:p>
            <a:pPr lvl="0"/>
            <a:r>
              <a:rPr lang="en-US"/>
              <a:t>Edit sub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E383B64D-D7BF-4F37-B045-8F66B1E64C6E}"/>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7E4DE0F1-B08C-4D17-AC6F-01F3350188EC}"/>
              </a:ext>
            </a:extLst>
          </p:cNvPr>
          <p:cNvSpPr>
            <a:spLocks noGrp="1"/>
          </p:cNvSpPr>
          <p:nvPr>
            <p:ph type="sldNum" sz="quarter" idx="11"/>
          </p:nvPr>
        </p:nvSpPr>
        <p:spPr/>
        <p:txBody>
          <a:bodyPr/>
          <a:lstStyle/>
          <a:p>
            <a:fld id="{B98FAA3C-ACB9-481B-A6F5-AE484AF31F2C}" type="slidenum">
              <a:rPr lang="en-GB" smtClean="0"/>
              <a:pPr/>
              <a:t>‹#›</a:t>
            </a:fld>
            <a:endParaRPr lang="en-GB"/>
          </a:p>
        </p:txBody>
      </p:sp>
      <p:pic>
        <p:nvPicPr>
          <p:cNvPr id="12" name="Picture 11">
            <a:extLst>
              <a:ext uri="{FF2B5EF4-FFF2-40B4-BE49-F238E27FC236}">
                <a16:creationId xmlns:a16="http://schemas.microsoft.com/office/drawing/2014/main" id="{E9E92FA5-4188-CF4F-8CFA-08481B44333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11389472" y="-14759"/>
            <a:ext cx="691092" cy="898994"/>
          </a:xfrm>
          <a:prstGeom prst="rect">
            <a:avLst/>
          </a:prstGeom>
        </p:spPr>
      </p:pic>
    </p:spTree>
    <p:extLst>
      <p:ext uri="{BB962C8B-B14F-4D97-AF65-F5344CB8AC3E}">
        <p14:creationId xmlns:p14="http://schemas.microsoft.com/office/powerpoint/2010/main" val="2450789566"/>
      </p:ext>
    </p:extLst>
  </p:cSld>
  <p:clrMapOvr>
    <a:masterClrMapping/>
  </p:clrMapOvr>
  <p:extLst>
    <p:ext uri="{DCECCB84-F9BA-43D5-87BE-67443E8EF086}">
      <p15:sldGuideLst xmlns:p15="http://schemas.microsoft.com/office/powerpoint/2012/main">
        <p15:guide id="1" pos="3840">
          <p15:clr>
            <a:srgbClr val="FBAE40"/>
          </p15:clr>
        </p15:guide>
        <p15:guide id="2" orient="horz" pos="777">
          <p15:clr>
            <a:srgbClr val="FBAE40"/>
          </p15:clr>
        </p15:guide>
        <p15:guide id="4" orient="horz" pos="550">
          <p15:clr>
            <a:srgbClr val="FBAE40"/>
          </p15:clr>
        </p15:guide>
        <p15:guide id="5" pos="325">
          <p15:clr>
            <a:srgbClr val="FBAE40"/>
          </p15:clr>
        </p15:guide>
        <p15:guide id="6" orient="horz" pos="3725">
          <p15:clr>
            <a:srgbClr val="FBAE40"/>
          </p15:clr>
        </p15:guide>
        <p15:guide id="7" pos="7355">
          <p15:clr>
            <a:srgbClr val="FBAE40"/>
          </p15:clr>
        </p15:guide>
        <p15:guide id="8" orient="horz" pos="388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BD1DEA-6C0B-48CD-8886-623BD6330C76}"/>
              </a:ext>
            </a:extLst>
          </p:cNvPr>
          <p:cNvSpPr/>
          <p:nvPr userDrawn="1"/>
        </p:nvSpPr>
        <p:spPr>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p:nvPr>
        </p:nvSpPr>
        <p:spPr>
          <a:xfrm>
            <a:off x="694800" y="1082188"/>
            <a:ext cx="10744005" cy="720081"/>
          </a:xfrm>
        </p:spPr>
        <p:txBody>
          <a:bodyPr anchor="b">
            <a:noAutofit/>
          </a:bodyPr>
          <a:lstStyle>
            <a:lvl1pPr>
              <a:lnSpc>
                <a:spcPts val="5040"/>
              </a:lnSpc>
              <a:defRPr sz="4200">
                <a:solidFill>
                  <a:schemeClr val="bg1"/>
                </a:solidFill>
              </a:defRPr>
            </a:lvl1pPr>
          </a:lstStyle>
          <a:p>
            <a:r>
              <a:rPr lang="en-US"/>
              <a:t>Click to edit Master title style</a:t>
            </a:r>
            <a:endParaRPr lang="en-AU"/>
          </a:p>
        </p:txBody>
      </p:sp>
      <p:sp>
        <p:nvSpPr>
          <p:cNvPr id="7" name="Text Placeholder 6"/>
          <p:cNvSpPr>
            <a:spLocks noGrp="1"/>
          </p:cNvSpPr>
          <p:nvPr>
            <p:ph type="body" sz="quarter" idx="10"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a:t>Click to edit </a:t>
            </a:r>
            <a:br>
              <a:rPr lang="en-US"/>
            </a:br>
            <a:r>
              <a:rPr lang="en-US"/>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a:t>Click to edit Master text styles</a:t>
            </a:r>
          </a:p>
        </p:txBody>
      </p:sp>
      <p:sp>
        <p:nvSpPr>
          <p:cNvPr id="20" name="Right Triangle 3">
            <a:extLst>
              <a:ext uri="{FF2B5EF4-FFF2-40B4-BE49-F238E27FC236}">
                <a16:creationId xmlns:a16="http://schemas.microsoft.com/office/drawing/2014/main" id="{98BF4DE5-D126-4077-BBC8-5F3A09BC0E5C}"/>
              </a:ext>
            </a:extLst>
          </p:cNvPr>
          <p:cNvSpPr/>
          <p:nvPr userDrawn="1"/>
        </p:nvSpPr>
        <p:spPr>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a:t>Click to edit Master text styles</a:t>
            </a:r>
          </a:p>
        </p:txBody>
      </p:sp>
      <p:sp>
        <p:nvSpPr>
          <p:cNvPr id="19" name="Graphic 1">
            <a:extLst>
              <a:ext uri="{FF2B5EF4-FFF2-40B4-BE49-F238E27FC236}">
                <a16:creationId xmlns:a16="http://schemas.microsoft.com/office/drawing/2014/main" id="{6B4A31B5-8366-4D72-B33B-C4528CEC8D4B}"/>
              </a:ext>
            </a:extLst>
          </p:cNvPr>
          <p:cNvSpPr/>
          <p:nvPr userDrawn="1"/>
        </p:nvSpPr>
        <p:spPr>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22" name="Picture 21">
            <a:extLst>
              <a:ext uri="{FF2B5EF4-FFF2-40B4-BE49-F238E27FC236}">
                <a16:creationId xmlns:a16="http://schemas.microsoft.com/office/drawing/2014/main" id="{B864D713-B046-4FE6-BDD7-EE4264F7C4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25" y="207631"/>
            <a:ext cx="3204000" cy="472463"/>
          </a:xfrm>
          <a:prstGeom prst="rect">
            <a:avLst/>
          </a:prstGeom>
        </p:spPr>
      </p:pic>
    </p:spTree>
    <p:extLst>
      <p:ext uri="{BB962C8B-B14F-4D97-AF65-F5344CB8AC3E}">
        <p14:creationId xmlns:p14="http://schemas.microsoft.com/office/powerpoint/2010/main" val="933561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9BE05-DABC-48CC-9999-1581840BE656}"/>
              </a:ext>
            </a:extLst>
          </p:cNvPr>
          <p:cNvSpPr/>
          <p:nvPr userDrawn="1"/>
        </p:nvSpPr>
        <p:spPr>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1" name="Text Placeholder 6">
            <a:extLst>
              <a:ext uri="{FF2B5EF4-FFF2-40B4-BE49-F238E27FC236}">
                <a16:creationId xmlns:a16="http://schemas.microsoft.com/office/drawing/2014/main" id="{F3CE2D37-876C-4C8F-A6C5-0AB063A0B4CD}"/>
              </a:ext>
            </a:extLst>
          </p:cNvPr>
          <p:cNvSpPr>
            <a:spLocks noGrp="1"/>
          </p:cNvSpPr>
          <p:nvPr>
            <p:ph type="body" sz="quarter" idx="13"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tx1"/>
                </a:solidFill>
              </a:defRPr>
            </a:lvl1pPr>
          </a:lstStyle>
          <a:p>
            <a:pPr lvl="0"/>
            <a:r>
              <a:rPr lang="en-US"/>
              <a:t>Click to edit Master text styles</a:t>
            </a:r>
          </a:p>
        </p:txBody>
      </p:sp>
      <p:sp>
        <p:nvSpPr>
          <p:cNvPr id="18" name="Text Placeholder 6">
            <a:extLst>
              <a:ext uri="{FF2B5EF4-FFF2-40B4-BE49-F238E27FC236}">
                <a16:creationId xmlns:a16="http://schemas.microsoft.com/office/drawing/2014/main" id="{36F77BFB-AD63-495E-A4EA-EE2AFB4F9E57}"/>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a:t>Click to edit Master text styles</a:t>
            </a:r>
          </a:p>
        </p:txBody>
      </p:sp>
      <p:sp>
        <p:nvSpPr>
          <p:cNvPr id="19" name="Text Placeholder 6">
            <a:extLst>
              <a:ext uri="{FF2B5EF4-FFF2-40B4-BE49-F238E27FC236}">
                <a16:creationId xmlns:a16="http://schemas.microsoft.com/office/drawing/2014/main" id="{9A941B40-7380-40DF-ADBB-0A6ED4F172FB}"/>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a:t>Click to edit Master text styles</a:t>
            </a:r>
          </a:p>
        </p:txBody>
      </p:sp>
      <p:sp>
        <p:nvSpPr>
          <p:cNvPr id="20" name="Text Placeholder 6">
            <a:extLst>
              <a:ext uri="{FF2B5EF4-FFF2-40B4-BE49-F238E27FC236}">
                <a16:creationId xmlns:a16="http://schemas.microsoft.com/office/drawing/2014/main" id="{402E3968-432E-4834-8F0D-CD2BC42D2E0B}"/>
              </a:ext>
            </a:extLst>
          </p:cNvPr>
          <p:cNvSpPr>
            <a:spLocks noGrp="1"/>
          </p:cNvSpPr>
          <p:nvPr>
            <p:ph type="body" sz="quarter" idx="17"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a:t>Click to edit Master text styles</a:t>
            </a:r>
          </a:p>
        </p:txBody>
      </p:sp>
      <p:sp>
        <p:nvSpPr>
          <p:cNvPr id="21" name="Text Placeholder 6">
            <a:extLst>
              <a:ext uri="{FF2B5EF4-FFF2-40B4-BE49-F238E27FC236}">
                <a16:creationId xmlns:a16="http://schemas.microsoft.com/office/drawing/2014/main" id="{F9F5A590-B6A3-42B3-8477-542088A3B03A}"/>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a:t>Click to edit Master text styles</a:t>
            </a:r>
          </a:p>
        </p:txBody>
      </p:sp>
      <p:sp>
        <p:nvSpPr>
          <p:cNvPr id="23" name="Text Placeholder 6">
            <a:extLst>
              <a:ext uri="{FF2B5EF4-FFF2-40B4-BE49-F238E27FC236}">
                <a16:creationId xmlns:a16="http://schemas.microsoft.com/office/drawing/2014/main" id="{C84FAE95-A058-4EFD-92C1-90CCC284BFCE}"/>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6E88B10E-2ED8-4B6E-92E8-70B077E3A39C}"/>
              </a:ext>
            </a:extLst>
          </p:cNvPr>
          <p:cNvSpPr>
            <a:spLocks noGrp="1"/>
          </p:cNvSpPr>
          <p:nvPr>
            <p:ph type="title"/>
          </p:nvPr>
        </p:nvSpPr>
        <p:spPr>
          <a:xfrm>
            <a:off x="694800" y="1082188"/>
            <a:ext cx="5209113" cy="720081"/>
          </a:xfrm>
        </p:spPr>
        <p:txBody>
          <a:bodyPr anchor="b">
            <a:noAutofit/>
          </a:bodyPr>
          <a:lstStyle>
            <a:lvl1pPr>
              <a:lnSpc>
                <a:spcPts val="5040"/>
              </a:lnSpc>
              <a:defRPr sz="4200">
                <a:solidFill>
                  <a:schemeClr val="accent1"/>
                </a:solidFill>
              </a:defRPr>
            </a:lvl1pPr>
          </a:lstStyle>
          <a:p>
            <a:r>
              <a:rPr lang="en-US"/>
              <a:t>Click to edit Master title style</a:t>
            </a:r>
            <a:endParaRPr lang="en-AU"/>
          </a:p>
        </p:txBody>
      </p:sp>
      <p:sp>
        <p:nvSpPr>
          <p:cNvPr id="16" name="Picture Placeholder 9">
            <a:extLst>
              <a:ext uri="{FF2B5EF4-FFF2-40B4-BE49-F238E27FC236}">
                <a16:creationId xmlns:a16="http://schemas.microsoft.com/office/drawing/2014/main" id="{3ECBBC4F-ECF3-4E50-963A-BDB169C5146A}"/>
              </a:ext>
            </a:extLst>
          </p:cNvPr>
          <p:cNvSpPr>
            <a:spLocks noGrp="1"/>
          </p:cNvSpPr>
          <p:nvPr>
            <p:ph type="pic" sz="quarter" idx="18" hasCustomPrompt="1"/>
          </p:nvPr>
        </p:nvSpPr>
        <p:spPr>
          <a:xfrm>
            <a:off x="6092454" y="923051"/>
            <a:ext cx="6101952"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1200"/>
            </a:lvl1pPr>
          </a:lstStyle>
          <a:p>
            <a:r>
              <a:rPr lang="en-AU"/>
              <a:t> Click icon to insert picture</a:t>
            </a:r>
          </a:p>
          <a:p>
            <a:endParaRPr lang="en-AU"/>
          </a:p>
        </p:txBody>
      </p:sp>
      <p:pic>
        <p:nvPicPr>
          <p:cNvPr id="12" name="Picture 11">
            <a:extLst>
              <a:ext uri="{FF2B5EF4-FFF2-40B4-BE49-F238E27FC236}">
                <a16:creationId xmlns:a16="http://schemas.microsoft.com/office/drawing/2014/main" id="{B83753C3-AD71-41CF-A0E3-EDC40D859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25" y="207631"/>
            <a:ext cx="3204000" cy="472463"/>
          </a:xfrm>
          <a:prstGeom prst="rect">
            <a:avLst/>
          </a:prstGeom>
        </p:spPr>
      </p:pic>
    </p:spTree>
    <p:extLst>
      <p:ext uri="{BB962C8B-B14F-4D97-AF65-F5344CB8AC3E}">
        <p14:creationId xmlns:p14="http://schemas.microsoft.com/office/powerpoint/2010/main" val="404385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6036" y="3"/>
            <a:ext cx="10350827" cy="1105644"/>
          </a:xfrm>
        </p:spPr>
        <p:txBody>
          <a:bodyPr/>
          <a:lstStyle>
            <a:lvl1pPr>
              <a:defRPr>
                <a:solidFill>
                  <a:schemeClr val="tx1"/>
                </a:solidFill>
              </a:defRPr>
            </a:lvl1pPr>
          </a:lstStyle>
          <a:p>
            <a:r>
              <a:rPr lang="en-CA"/>
              <a:t>Click to edit master title style</a:t>
            </a:r>
            <a:endParaRPr lang="en-US"/>
          </a:p>
        </p:txBody>
      </p:sp>
    </p:spTree>
    <p:extLst>
      <p:ext uri="{BB962C8B-B14F-4D97-AF65-F5344CB8AC3E}">
        <p14:creationId xmlns:p14="http://schemas.microsoft.com/office/powerpoint/2010/main" val="3557766723"/>
      </p:ext>
    </p:extLst>
  </p:cSld>
  <p:clrMapOvr>
    <a:masterClrMapping/>
  </p:clrMapOvr>
  <p:extLst>
    <p:ext uri="{DCECCB84-F9BA-43D5-87BE-67443E8EF086}">
      <p15:sldGuideLst xmlns:p15="http://schemas.microsoft.com/office/powerpoint/2012/main">
        <p15:guide id="1" orient="horz" pos="324">
          <p15:clr>
            <a:srgbClr val="FBAE40"/>
          </p15:clr>
        </p15:guide>
        <p15:guide id="2" pos="355">
          <p15:clr>
            <a:srgbClr val="FBAE40"/>
          </p15:clr>
        </p15:guide>
        <p15:guide id="3" orient="horz" pos="876">
          <p15:clr>
            <a:srgbClr val="FBAE40"/>
          </p15:clr>
        </p15:guide>
        <p15:guide id="4" pos="55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88606" y="1727162"/>
            <a:ext cx="10069597" cy="1808187"/>
          </a:xfrm>
        </p:spPr>
        <p:txBody>
          <a:bodyPr/>
          <a:lstStyle>
            <a:lvl1pPr>
              <a:defRPr>
                <a:latin typeface="Calibri" pitchFamily="34" charset="0"/>
              </a:defRPr>
            </a:lvl1pPr>
            <a:lvl2pPr marL="457200" indent="-228600">
              <a:defRPr sz="2400">
                <a:latin typeface="Calibri" pitchFamily="34" charset="0"/>
              </a:defRPr>
            </a:lvl2pPr>
            <a:lvl3pPr marL="685800" indent="-228600">
              <a:tabLst>
                <a:tab pos="633413" algn="l"/>
              </a:tabLst>
              <a:defRPr>
                <a:latin typeface="Calibri" pitchFamily="34" charset="0"/>
              </a:defRPr>
            </a:lvl3pPr>
            <a:lvl4pPr marL="862013" indent="-176213">
              <a:defRPr>
                <a:latin typeface="Calibri" pitchFamily="34" charset="0"/>
              </a:defRPr>
            </a:lvl4pPr>
            <a:lvl5pPr marL="519113" indent="166688">
              <a:defRPr>
                <a:latin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p:nvPr>
        </p:nvSpPr>
        <p:spPr>
          <a:xfrm>
            <a:off x="1088606" y="983093"/>
            <a:ext cx="10069597" cy="687686"/>
          </a:xfrm>
        </p:spPr>
        <p:txBody>
          <a:bodyPr/>
          <a:lstStyle>
            <a:lvl1pPr>
              <a:defRPr lang="en-US" sz="3600" spc="0" baseline="0" dirty="0">
                <a:solidFill>
                  <a:schemeClr val="accent1">
                    <a:lumMod val="75000"/>
                  </a:schemeClr>
                </a:solidFill>
                <a:latin typeface="Calibri" pitchFamily="34" charset="0"/>
                <a:ea typeface="+mj-ea"/>
                <a:cs typeface="Calibri" pitchFamily="34" charset="0"/>
              </a:defRPr>
            </a:lvl1pPr>
          </a:lstStyle>
          <a:p>
            <a:pPr lvl="0"/>
            <a:r>
              <a:rPr lang="en-US"/>
              <a:t>Click to edit Master title style</a:t>
            </a:r>
          </a:p>
        </p:txBody>
      </p:sp>
      <p:sp>
        <p:nvSpPr>
          <p:cNvPr id="4" name="Rectangle 4">
            <a:extLst>
              <a:ext uri="{FF2B5EF4-FFF2-40B4-BE49-F238E27FC236}">
                <a16:creationId xmlns:a16="http://schemas.microsoft.com/office/drawing/2014/main" id="{F39FFFBD-94A1-BC44-86BB-061A8F296DA6}"/>
              </a:ext>
            </a:extLst>
          </p:cNvPr>
          <p:cNvSpPr>
            <a:spLocks noGrp="1" noChangeArrowheads="1"/>
          </p:cNvSpPr>
          <p:nvPr>
            <p:ph type="sldNum" sz="quarter" idx="14"/>
          </p:nvPr>
        </p:nvSpPr>
        <p:spPr/>
        <p:txBody>
          <a:bodyPr/>
          <a:lstStyle>
            <a:lvl1pPr>
              <a:defRPr/>
            </a:lvl1pPr>
          </a:lstStyle>
          <a:p>
            <a:fld id="{57DEE338-FECC-BD41-9366-506DEEF549B2}" type="slidenum">
              <a:rPr lang="en-US" altLang="ja-JP"/>
              <a:pPr/>
              <a:t>‹#›</a:t>
            </a:fld>
            <a:endParaRPr lang="en-US" altLang="ja-JP"/>
          </a:p>
        </p:txBody>
      </p:sp>
    </p:spTree>
    <p:extLst>
      <p:ext uri="{BB962C8B-B14F-4D97-AF65-F5344CB8AC3E}">
        <p14:creationId xmlns:p14="http://schemas.microsoft.com/office/powerpoint/2010/main" val="16231689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6036" y="3"/>
            <a:ext cx="10350827" cy="1105644"/>
          </a:xfrm>
        </p:spPr>
        <p:txBody>
          <a:bodyPr/>
          <a:lstStyle>
            <a:lvl1pPr>
              <a:defRPr>
                <a:solidFill>
                  <a:schemeClr val="tx1"/>
                </a:solidFill>
              </a:defRPr>
            </a:lvl1pPr>
          </a:lstStyle>
          <a:p>
            <a:r>
              <a:rPr lang="en-CA"/>
              <a:t>Click to edit master title style</a:t>
            </a:r>
            <a:endParaRPr lang="en-US"/>
          </a:p>
        </p:txBody>
      </p:sp>
    </p:spTree>
    <p:extLst>
      <p:ext uri="{BB962C8B-B14F-4D97-AF65-F5344CB8AC3E}">
        <p14:creationId xmlns:p14="http://schemas.microsoft.com/office/powerpoint/2010/main" val="2801840342"/>
      </p:ext>
    </p:extLst>
  </p:cSld>
  <p:clrMapOvr>
    <a:masterClrMapping/>
  </p:clrMapOvr>
  <p:extLst>
    <p:ext uri="{DCECCB84-F9BA-43D5-87BE-67443E8EF086}">
      <p15:sldGuideLst xmlns:p15="http://schemas.microsoft.com/office/powerpoint/2012/main">
        <p15:guide id="1" orient="horz" pos="324">
          <p15:clr>
            <a:srgbClr val="FBAE40"/>
          </p15:clr>
        </p15:guide>
        <p15:guide id="2" pos="355">
          <p15:clr>
            <a:srgbClr val="FBAE40"/>
          </p15:clr>
        </p15:guide>
        <p15:guide id="3" orient="horz" pos="876">
          <p15:clr>
            <a:srgbClr val="FBAE40"/>
          </p15:clr>
        </p15:guide>
        <p15:guide id="4" pos="55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917E77-92F3-4975-9CE8-32D8FFA870EB}"/>
              </a:ext>
            </a:extLst>
          </p:cNvPr>
          <p:cNvSpPr>
            <a:spLocks noGrp="1"/>
          </p:cNvSpPr>
          <p:nvPr>
            <p:ph type="title"/>
          </p:nvPr>
        </p:nvSpPr>
        <p:spPr/>
        <p:txBody>
          <a:bodyPr/>
          <a:lstStyle>
            <a:lvl1pPr>
              <a:defRPr b="1">
                <a:solidFill>
                  <a:srgbClr val="2F5385"/>
                </a:solidFill>
              </a:defRPr>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47C949-0269-42B2-A2F7-3D36DC76134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FD413CD-38AE-4952-B639-89060E345AE2}"/>
              </a:ext>
            </a:extLst>
          </p:cNvPr>
          <p:cNvSpPr>
            <a:spLocks noGrp="1"/>
          </p:cNvSpPr>
          <p:nvPr>
            <p:ph type="dt" sz="half" idx="10"/>
          </p:nvPr>
        </p:nvSpPr>
        <p:spPr/>
        <p:txBody>
          <a:bodyPr/>
          <a:lstStyle/>
          <a:p>
            <a:fld id="{73D48B97-9C54-46A2-A6EA-B0ADFCB30966}" type="datetimeFigureOut">
              <a:rPr lang="it-IT" smtClean="0"/>
              <a:t>18/10/2022</a:t>
            </a:fld>
            <a:endParaRPr lang="it-IT"/>
          </a:p>
        </p:txBody>
      </p:sp>
      <p:sp>
        <p:nvSpPr>
          <p:cNvPr id="5" name="Segnaposto piè di pagina 4">
            <a:extLst>
              <a:ext uri="{FF2B5EF4-FFF2-40B4-BE49-F238E27FC236}">
                <a16:creationId xmlns:a16="http://schemas.microsoft.com/office/drawing/2014/main" id="{A009F7EA-EA8C-4301-B996-9D61F66BFEF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9357AC6-6872-47FF-B669-01945A68189E}"/>
              </a:ext>
            </a:extLst>
          </p:cNvPr>
          <p:cNvSpPr>
            <a:spLocks noGrp="1"/>
          </p:cNvSpPr>
          <p:nvPr>
            <p:ph type="sldNum" sz="quarter" idx="12"/>
          </p:nvPr>
        </p:nvSpPr>
        <p:spPr/>
        <p:txBody>
          <a:bodyPr/>
          <a:lstStyle/>
          <a:p>
            <a:fld id="{25BE1E29-F6E1-4DA0-A5A8-C62533E76997}" type="slidenum">
              <a:rPr lang="it-IT" smtClean="0"/>
              <a:t>‹#›</a:t>
            </a:fld>
            <a:endParaRPr lang="it-IT"/>
          </a:p>
        </p:txBody>
      </p:sp>
    </p:spTree>
    <p:extLst>
      <p:ext uri="{BB962C8B-B14F-4D97-AF65-F5344CB8AC3E}">
        <p14:creationId xmlns:p14="http://schemas.microsoft.com/office/powerpoint/2010/main" val="3778096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05E6-2CA6-3712-26D1-49D652DD369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770A080-BF8D-2800-49FC-8E42C911B2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BAAC6E9-1863-5E8F-DD36-10F6CF25883B}"/>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5" name="Footer Placeholder 4">
            <a:extLst>
              <a:ext uri="{FF2B5EF4-FFF2-40B4-BE49-F238E27FC236}">
                <a16:creationId xmlns:a16="http://schemas.microsoft.com/office/drawing/2014/main" id="{3FDFC277-9999-2D9F-BD59-58D15E510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A2F2C4-C4EF-B3DA-6D1D-BFC1625897FC}"/>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336244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1967-3D5C-0C8F-3030-1EED58589C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AD90E7F-1059-F656-52FD-17BC0EF445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61E774-6262-6755-AC28-DEC49517CDD1}"/>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5" name="Footer Placeholder 4">
            <a:extLst>
              <a:ext uri="{FF2B5EF4-FFF2-40B4-BE49-F238E27FC236}">
                <a16:creationId xmlns:a16="http://schemas.microsoft.com/office/drawing/2014/main" id="{3B32ADB0-029C-D511-F522-293BD4012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7D95B-A567-4B84-396E-F94F2653ACA6}"/>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550812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7F34-32C2-0682-160F-C9D6E221D71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146C926-8EFA-CACE-F4ED-52F22EFFDB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EE6794-D0F0-FA41-921D-07D80012ABB4}"/>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5" name="Footer Placeholder 4">
            <a:extLst>
              <a:ext uri="{FF2B5EF4-FFF2-40B4-BE49-F238E27FC236}">
                <a16:creationId xmlns:a16="http://schemas.microsoft.com/office/drawing/2014/main" id="{4A95D3B8-99F1-79ED-7B7D-8B69D2668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99ED6-BA72-C297-C5B8-C7D3C60727E8}"/>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164178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F4B86-AAD9-57FD-D7C4-902C8E45C6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DE2D8D-FF9C-ADE3-E082-7761A48F7CD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F93C156-A15D-DC6F-7BAD-350CCD49E8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78F555E-84BD-1BD6-9CA3-70B5D696F30B}"/>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6" name="Footer Placeholder 5">
            <a:extLst>
              <a:ext uri="{FF2B5EF4-FFF2-40B4-BE49-F238E27FC236}">
                <a16:creationId xmlns:a16="http://schemas.microsoft.com/office/drawing/2014/main" id="{EDFBB370-3477-4C9B-AB33-4F52C9A17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3D8E0-370F-9732-495D-AB2A595672E6}"/>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332868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n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65F1E5-45BF-A849-B615-5A7F1E0EB4E3}"/>
              </a:ext>
            </a:extLst>
          </p:cNvPr>
          <p:cNvSpPr/>
          <p:nvPr userDrawn="1"/>
        </p:nvSpPr>
        <p:spPr>
          <a:xfrm>
            <a:off x="0" y="0"/>
            <a:ext cx="12192000" cy="8691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F96A1FD-CB6B-EA49-951B-D8AC4F480914}"/>
              </a:ext>
            </a:extLst>
          </p:cNvPr>
          <p:cNvSpPr>
            <a:spLocks noGrp="1"/>
          </p:cNvSpPr>
          <p:nvPr>
            <p:ph type="ctrTitle" hasCustomPrompt="1"/>
          </p:nvPr>
        </p:nvSpPr>
        <p:spPr>
          <a:xfrm>
            <a:off x="515938" y="75123"/>
            <a:ext cx="9938915" cy="739263"/>
          </a:xfrm>
        </p:spPr>
        <p:txBody>
          <a:bodyPr anchor="ctr">
            <a:noAutofit/>
          </a:bodyPr>
          <a:lstStyle>
            <a:lvl1pPr algn="l">
              <a:lnSpc>
                <a:spcPct val="85000"/>
              </a:lnSpc>
              <a:defRPr sz="2400" b="1">
                <a:solidFill>
                  <a:schemeClr val="bg1"/>
                </a:solidFill>
                <a:latin typeface="+mn-lt"/>
              </a:defRPr>
            </a:lvl1pPr>
          </a:lstStyle>
          <a:p>
            <a:r>
              <a:rPr lang="en-US"/>
              <a:t>Click to edit headline text style</a:t>
            </a:r>
          </a:p>
        </p:txBody>
      </p:sp>
      <p:sp>
        <p:nvSpPr>
          <p:cNvPr id="8" name="Rectangle 7">
            <a:extLst>
              <a:ext uri="{FF2B5EF4-FFF2-40B4-BE49-F238E27FC236}">
                <a16:creationId xmlns:a16="http://schemas.microsoft.com/office/drawing/2014/main" id="{F344E6ED-D76A-0948-B60B-51AD9B99D49F}"/>
              </a:ext>
            </a:extLst>
          </p:cNvPr>
          <p:cNvSpPr/>
          <p:nvPr userDrawn="1"/>
        </p:nvSpPr>
        <p:spPr>
          <a:xfrm rot="10800000" flipH="1">
            <a:off x="-2" y="6803434"/>
            <a:ext cx="12191999" cy="70528"/>
          </a:xfrm>
          <a:prstGeom prst="rect">
            <a:avLst/>
          </a:prstGeom>
          <a:gradFill>
            <a:gsLst>
              <a:gs pos="100000">
                <a:schemeClr val="accent4"/>
              </a:gs>
              <a:gs pos="15000">
                <a:schemeClr val="accent3"/>
              </a:gs>
              <a:gs pos="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5FB5342-D8AA-4FA2-870D-AF36D6158B2B}"/>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7EA8F96A-5B0C-45D7-A5E6-7D341A2EBA73}"/>
              </a:ext>
            </a:extLst>
          </p:cNvPr>
          <p:cNvSpPr>
            <a:spLocks noGrp="1"/>
          </p:cNvSpPr>
          <p:nvPr>
            <p:ph type="sldNum" sz="quarter" idx="11"/>
          </p:nvPr>
        </p:nvSpPr>
        <p:spPr/>
        <p:txBody>
          <a:bodyPr/>
          <a:lstStyle/>
          <a:p>
            <a:fld id="{B98FAA3C-ACB9-481B-A6F5-AE484AF31F2C}" type="slidenum">
              <a:rPr lang="en-GB" smtClean="0"/>
              <a:pPr/>
              <a:t>‹#›</a:t>
            </a:fld>
            <a:endParaRPr lang="en-GB"/>
          </a:p>
        </p:txBody>
      </p:sp>
      <p:pic>
        <p:nvPicPr>
          <p:cNvPr id="9" name="Picture 8">
            <a:extLst>
              <a:ext uri="{FF2B5EF4-FFF2-40B4-BE49-F238E27FC236}">
                <a16:creationId xmlns:a16="http://schemas.microsoft.com/office/drawing/2014/main" id="{AE672736-C0D9-8741-AF81-C7BF9277BFF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11389472" y="-14759"/>
            <a:ext cx="691092" cy="898994"/>
          </a:xfrm>
          <a:prstGeom prst="rect">
            <a:avLst/>
          </a:prstGeom>
        </p:spPr>
      </p:pic>
    </p:spTree>
    <p:extLst>
      <p:ext uri="{BB962C8B-B14F-4D97-AF65-F5344CB8AC3E}">
        <p14:creationId xmlns:p14="http://schemas.microsoft.com/office/powerpoint/2010/main" val="427754367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777">
          <p15:clr>
            <a:srgbClr val="FBAE40"/>
          </p15:clr>
        </p15:guide>
        <p15:guide id="4" orient="horz" pos="550">
          <p15:clr>
            <a:srgbClr val="FBAE40"/>
          </p15:clr>
        </p15:guide>
        <p15:guide id="5" pos="325">
          <p15:clr>
            <a:srgbClr val="FBAE40"/>
          </p15:clr>
        </p15:guide>
        <p15:guide id="6" orient="horz" pos="3725">
          <p15:clr>
            <a:srgbClr val="FBAE40"/>
          </p15:clr>
        </p15:guide>
        <p15:guide id="7" pos="735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FB4-2946-4EFC-9396-9EE383218AC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52925CE-7AF3-9933-01B6-EEEAC0238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9D31588-EABD-495B-3974-9C47D06738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CC65E83-D970-2659-FBAA-811365F953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8843EA-6BF9-BBD0-BCFF-B41B15AB5BD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2281C65-B11F-FD78-6BA9-8FA47442F41C}"/>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8" name="Footer Placeholder 7">
            <a:extLst>
              <a:ext uri="{FF2B5EF4-FFF2-40B4-BE49-F238E27FC236}">
                <a16:creationId xmlns:a16="http://schemas.microsoft.com/office/drawing/2014/main" id="{C09649AD-FF05-D694-4354-05D7134069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F1850E-F77C-012D-503B-E8AB1C356C50}"/>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19788360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74A15-EB3F-1681-D070-616A4ABE02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873B1E7-51C8-8104-F333-54A952022799}"/>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4" name="Footer Placeholder 3">
            <a:extLst>
              <a:ext uri="{FF2B5EF4-FFF2-40B4-BE49-F238E27FC236}">
                <a16:creationId xmlns:a16="http://schemas.microsoft.com/office/drawing/2014/main" id="{CC83DB14-16B9-C57A-E86F-760F38DB51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69DFF3-884A-31AE-FF23-E47701D37FFC}"/>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535420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5D6B5C-5953-2A0D-30FE-3F5050D40C9A}"/>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3" name="Footer Placeholder 2">
            <a:extLst>
              <a:ext uri="{FF2B5EF4-FFF2-40B4-BE49-F238E27FC236}">
                <a16:creationId xmlns:a16="http://schemas.microsoft.com/office/drawing/2014/main" id="{7CEFB240-B298-6C7E-5CCE-44BC0D0FD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8D6CBD-B820-37F6-0A34-F78C17B567AF}"/>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1687180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A47F-9013-87E1-EA23-42A51169BA2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E242047-3438-063A-3129-7D095C30B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3865A75-FA15-A692-5C7B-BFB7415EB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F5089B-3408-2C9A-DFF4-7EF1EBB20F98}"/>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6" name="Footer Placeholder 5">
            <a:extLst>
              <a:ext uri="{FF2B5EF4-FFF2-40B4-BE49-F238E27FC236}">
                <a16:creationId xmlns:a16="http://schemas.microsoft.com/office/drawing/2014/main" id="{AE2E5646-C6AF-8C36-28AC-F0734437F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D5E52-CB03-7453-9DE6-61715F9900AE}"/>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2775052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DDF5-F198-A9DA-EEDE-CD717D29C8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7E04465-51DF-368F-EECB-A4E97D762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9B081E-F436-08D3-9F98-CBC4F8371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006C285-1C96-0819-8187-504055B7F9DE}"/>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6" name="Footer Placeholder 5">
            <a:extLst>
              <a:ext uri="{FF2B5EF4-FFF2-40B4-BE49-F238E27FC236}">
                <a16:creationId xmlns:a16="http://schemas.microsoft.com/office/drawing/2014/main" id="{2C867173-AD51-5F03-2D72-E66B6C100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6B1BD5-7175-A4A3-7D0C-5CDD7699FCC8}"/>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13345467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E6ED1-7D46-D0B3-349C-00BEFA99F5E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7BF5352-5028-631D-F9DE-BE974D2C55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0E4642-CCE5-B80B-55B7-8BAA0BD987E0}"/>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5" name="Footer Placeholder 4">
            <a:extLst>
              <a:ext uri="{FF2B5EF4-FFF2-40B4-BE49-F238E27FC236}">
                <a16:creationId xmlns:a16="http://schemas.microsoft.com/office/drawing/2014/main" id="{6C0C1AAA-D5D9-4822-A9FE-237E08E3B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5DDC1-9478-2F91-D064-A0B334421F54}"/>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22901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A97AE4-68C9-38E7-FED0-54BF62EBBFD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BEF5BB6-C3D1-627E-19A4-B2BBEA523E8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480BCC-EE6E-B5A5-4A38-FE34989AB10C}"/>
              </a:ext>
            </a:extLst>
          </p:cNvPr>
          <p:cNvSpPr>
            <a:spLocks noGrp="1"/>
          </p:cNvSpPr>
          <p:nvPr>
            <p:ph type="dt" sz="half" idx="10"/>
          </p:nvPr>
        </p:nvSpPr>
        <p:spPr/>
        <p:txBody>
          <a:bodyPr/>
          <a:lstStyle/>
          <a:p>
            <a:fld id="{3D9636EA-CC0C-4F42-AC77-3D6FF8CB1721}" type="datetimeFigureOut">
              <a:rPr lang="en-US" smtClean="0"/>
              <a:t>10/18/2022</a:t>
            </a:fld>
            <a:endParaRPr lang="en-US"/>
          </a:p>
        </p:txBody>
      </p:sp>
      <p:sp>
        <p:nvSpPr>
          <p:cNvPr id="5" name="Footer Placeholder 4">
            <a:extLst>
              <a:ext uri="{FF2B5EF4-FFF2-40B4-BE49-F238E27FC236}">
                <a16:creationId xmlns:a16="http://schemas.microsoft.com/office/drawing/2014/main" id="{6E8AE25A-ECD2-A2AC-8864-111D429DC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E5A2B-1EC9-0AE3-BB83-2AB231B2F64E}"/>
              </a:ext>
            </a:extLst>
          </p:cNvPr>
          <p:cNvSpPr>
            <a:spLocks noGrp="1"/>
          </p:cNvSpPr>
          <p:nvPr>
            <p:ph type="sldNum" sz="quarter" idx="12"/>
          </p:nvPr>
        </p:nvSpPr>
        <p:spPr/>
        <p:txBody>
          <a:bodyPr/>
          <a:lstStyle/>
          <a:p>
            <a:fld id="{CD935152-DCAE-3641-81DF-688E5408F64B}" type="slidenum">
              <a:rPr lang="en-US" smtClean="0"/>
              <a:t>‹#›</a:t>
            </a:fld>
            <a:endParaRPr lang="en-US"/>
          </a:p>
        </p:txBody>
      </p:sp>
    </p:spTree>
    <p:extLst>
      <p:ext uri="{BB962C8B-B14F-4D97-AF65-F5344CB8AC3E}">
        <p14:creationId xmlns:p14="http://schemas.microsoft.com/office/powerpoint/2010/main" val="92267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ABE3A-F435-44C0-8417-71CCA4D57ABD}" type="datetime1">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a:defRPr lang="en-US" smtClean="0"/>
            </a:lvl1pPr>
          </a:lstStyle>
          <a:p>
            <a:fld id="{3E9CD169-7D58-4DE5-A65D-2BE6DC7AD45A}" type="slidenum">
              <a:rPr lang="en-US" smtClean="0"/>
              <a:pPr/>
              <a:t>‹#›</a:t>
            </a:fld>
            <a:endParaRPr lang="en-US"/>
          </a:p>
        </p:txBody>
      </p:sp>
      <p:sp>
        <p:nvSpPr>
          <p:cNvPr id="9" name="Text Placeholder 8"/>
          <p:cNvSpPr>
            <a:spLocks noGrp="1"/>
          </p:cNvSpPr>
          <p:nvPr>
            <p:ph type="body" sz="quarter" idx="13" hasCustomPrompt="1"/>
          </p:nvPr>
        </p:nvSpPr>
        <p:spPr>
          <a:xfrm>
            <a:off x="901701" y="5791200"/>
            <a:ext cx="10883900" cy="400050"/>
          </a:xfrm>
        </p:spPr>
        <p:txBody>
          <a:bodyPr/>
          <a:lstStyle>
            <a:lvl1pPr marL="0" indent="0">
              <a:buNone/>
              <a:defRPr lang="en-US" sz="1000" kern="1200" baseline="0" dirty="0" smtClean="0">
                <a:solidFill>
                  <a:schemeClr val="tx2"/>
                </a:solidFill>
                <a:latin typeface="Calibri" charset="0"/>
                <a:ea typeface="Calibri" charset="0"/>
                <a:cs typeface="Calibri" charset="0"/>
              </a:defRPr>
            </a:lvl1pPr>
            <a:lvl2pPr>
              <a:defRPr lang="en-US" sz="1000" kern="1200" dirty="0" smtClean="0">
                <a:solidFill>
                  <a:schemeClr val="tx2"/>
                </a:solidFill>
                <a:latin typeface="+mn-lt"/>
                <a:ea typeface="+mn-ea"/>
                <a:cs typeface="+mn-cs"/>
              </a:defRPr>
            </a:lvl2pPr>
          </a:lstStyle>
          <a:p>
            <a:pPr lvl="0"/>
            <a:r>
              <a:rPr lang="en-US"/>
              <a:t>Click to edit definitions, footnotes or references                                                                                                                                                                                                              </a:t>
            </a:r>
          </a:p>
        </p:txBody>
      </p:sp>
      <p:pic>
        <p:nvPicPr>
          <p:cNvPr id="8" name="Picture 7" descr="A picture containing food&#10;&#10;Description automatically generated">
            <a:extLst>
              <a:ext uri="{FF2B5EF4-FFF2-40B4-BE49-F238E27FC236}">
                <a16:creationId xmlns:a16="http://schemas.microsoft.com/office/drawing/2014/main" id="{40396DB1-80A7-3248-9B0C-615453C9168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991542" y="5601600"/>
            <a:ext cx="2589569" cy="971550"/>
          </a:xfrm>
          <a:prstGeom prst="rect">
            <a:avLst/>
          </a:prstGeom>
        </p:spPr>
      </p:pic>
    </p:spTree>
    <p:extLst>
      <p:ext uri="{BB962C8B-B14F-4D97-AF65-F5344CB8AC3E}">
        <p14:creationId xmlns:p14="http://schemas.microsoft.com/office/powerpoint/2010/main" val="41545843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中面１">
    <p:bg>
      <p:bgPr>
        <a:solidFill>
          <a:schemeClr val="bg1"/>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6C772C4-06ED-9948-85A7-E2F86FCD473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940318" y="288334"/>
            <a:ext cx="1929646" cy="285797"/>
          </a:xfrm>
          <a:prstGeom prst="rect">
            <a:avLst/>
          </a:prstGeom>
        </p:spPr>
      </p:pic>
      <p:pic>
        <p:nvPicPr>
          <p:cNvPr id="15" name="図 14">
            <a:extLst>
              <a:ext uri="{FF2B5EF4-FFF2-40B4-BE49-F238E27FC236}">
                <a16:creationId xmlns:a16="http://schemas.microsoft.com/office/drawing/2014/main" id="{76E26330-1A30-BD43-9343-382CA17F3683}"/>
              </a:ext>
            </a:extLst>
          </p:cNvPr>
          <p:cNvPicPr>
            <a:picLocks noChangeAspect="1"/>
          </p:cNvPicPr>
          <p:nvPr userDrawn="1"/>
        </p:nvPicPr>
        <p:blipFill>
          <a:blip r:embed="rId3" cstate="screen">
            <a:alphaModFix/>
            <a:extLst>
              <a:ext uri="{28A0092B-C50C-407E-A947-70E740481C1C}">
                <a14:useLocalDpi xmlns:a14="http://schemas.microsoft.com/office/drawing/2010/main" val="0"/>
              </a:ext>
            </a:extLst>
          </a:blip>
          <a:stretch>
            <a:fillRect/>
          </a:stretch>
        </p:blipFill>
        <p:spPr>
          <a:xfrm>
            <a:off x="0" y="1"/>
            <a:ext cx="1696079" cy="1216877"/>
          </a:xfrm>
          <a:prstGeom prst="rect">
            <a:avLst/>
          </a:prstGeom>
        </p:spPr>
      </p:pic>
      <p:pic>
        <p:nvPicPr>
          <p:cNvPr id="12" name="図 11">
            <a:extLst>
              <a:ext uri="{FF2B5EF4-FFF2-40B4-BE49-F238E27FC236}">
                <a16:creationId xmlns:a16="http://schemas.microsoft.com/office/drawing/2014/main" id="{5E50A1FA-C15F-9544-A74B-747046345CB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9954351" y="5452201"/>
            <a:ext cx="2237649" cy="1405801"/>
          </a:xfrm>
          <a:prstGeom prst="rect">
            <a:avLst/>
          </a:prstGeom>
        </p:spPr>
      </p:pic>
      <p:sp>
        <p:nvSpPr>
          <p:cNvPr id="2" name="タイトル 1"/>
          <p:cNvSpPr>
            <a:spLocks noGrp="1"/>
          </p:cNvSpPr>
          <p:nvPr>
            <p:ph type="title" hasCustomPrompt="1"/>
          </p:nvPr>
        </p:nvSpPr>
        <p:spPr>
          <a:xfrm>
            <a:off x="662509" y="741914"/>
            <a:ext cx="10866991" cy="502938"/>
          </a:xfrm>
        </p:spPr>
        <p:txBody>
          <a:bodyPr wrap="none" anchor="ctr" anchorCtr="0">
            <a:normAutofit/>
          </a:bodyPr>
          <a:lstStyle>
            <a:lvl1pPr>
              <a:lnSpc>
                <a:spcPts val="2387"/>
              </a:lnSpc>
              <a:defRPr sz="2177" b="1">
                <a:solidFill>
                  <a:srgbClr val="23323B"/>
                </a:solidFill>
                <a:latin typeface="+mj-lt"/>
                <a:ea typeface="+mj-ea"/>
              </a:defRPr>
            </a:lvl1pPr>
          </a:lstStyle>
          <a:p>
            <a:r>
              <a:rPr kumimoji="1" lang="ja-JP" altLang="en-US"/>
              <a:t>中面タイトル </a:t>
            </a:r>
            <a:r>
              <a:rPr kumimoji="1" lang="en-US" altLang="ja-JP"/>
              <a:t>24pt</a:t>
            </a:r>
            <a:r>
              <a:rPr kumimoji="1" lang="ja-JP" altLang="en-US"/>
              <a:t>太字</a:t>
            </a:r>
            <a:r>
              <a:rPr kumimoji="1" lang="en-US" altLang="ja-JP"/>
              <a:t>(Meiryo</a:t>
            </a:r>
            <a:r>
              <a:rPr kumimoji="1" lang="ja-JP" altLang="en-US"/>
              <a:t> </a:t>
            </a:r>
            <a:r>
              <a:rPr kumimoji="1" lang="en-US" altLang="ja-JP"/>
              <a:t>UI</a:t>
            </a:r>
            <a:r>
              <a:rPr kumimoji="1" lang="ja-JP" altLang="en-US"/>
              <a:t> </a:t>
            </a:r>
            <a:r>
              <a:rPr kumimoji="1" lang="en-US" altLang="ja-JP"/>
              <a:t>or</a:t>
            </a:r>
            <a:r>
              <a:rPr kumimoji="1" lang="ja-JP" altLang="en-US"/>
              <a:t> </a:t>
            </a:r>
            <a:r>
              <a:rPr kumimoji="1" lang="en-US" altLang="ja-JP"/>
              <a:t>Arial)</a:t>
            </a:r>
            <a:endParaRPr kumimoji="1" lang="ja-JP" altLang="en-US"/>
          </a:p>
        </p:txBody>
      </p:sp>
      <p:sp>
        <p:nvSpPr>
          <p:cNvPr id="3" name="コンテンツ プレースホルダー 2"/>
          <p:cNvSpPr>
            <a:spLocks noGrp="1"/>
          </p:cNvSpPr>
          <p:nvPr>
            <p:ph sz="half" idx="1" hasCustomPrompt="1"/>
          </p:nvPr>
        </p:nvSpPr>
        <p:spPr>
          <a:xfrm>
            <a:off x="662509" y="1648659"/>
            <a:ext cx="10866991" cy="4325115"/>
          </a:xfrm>
        </p:spPr>
        <p:txBody>
          <a:bodyPr/>
          <a:lstStyle>
            <a:lvl1pPr marL="210926" indent="-210926" algn="l" rtl="0">
              <a:lnSpc>
                <a:spcPts val="2228"/>
              </a:lnSpc>
              <a:spcBef>
                <a:spcPts val="0"/>
              </a:spcBef>
              <a:spcAft>
                <a:spcPts val="0"/>
              </a:spcAft>
              <a:buClr>
                <a:srgbClr val="EB5504"/>
              </a:buClr>
              <a:buFont typeface="Wingdings" pitchFamily="2" charset="2"/>
              <a:buChar char="n"/>
              <a:defRPr sz="1633" baseline="0">
                <a:solidFill>
                  <a:srgbClr val="23323B"/>
                </a:solidFill>
                <a:latin typeface="+mn-lt"/>
                <a:ea typeface="+mn-ea"/>
              </a:defRPr>
            </a:lvl1pPr>
            <a:lvl2pPr marL="497634" marR="0" indent="-210926" algn="l" defTabSz="935831" rtl="0" eaLnBrk="1" fontAlgn="base" latinLnBrk="0" hangingPunct="1">
              <a:lnSpc>
                <a:spcPts val="2228"/>
              </a:lnSpc>
              <a:spcBef>
                <a:spcPts val="0"/>
              </a:spcBef>
              <a:spcAft>
                <a:spcPts val="0"/>
              </a:spcAft>
              <a:buClr>
                <a:srgbClr val="EB5504"/>
              </a:buClr>
              <a:buSzTx/>
              <a:buFont typeface="Wingdings" pitchFamily="2" charset="2"/>
              <a:buChar char="l"/>
              <a:tabLst/>
              <a:defRPr sz="1452">
                <a:solidFill>
                  <a:srgbClr val="23323B"/>
                </a:solidFill>
                <a:latin typeface="+mn-lt"/>
                <a:ea typeface="+mn-ea"/>
              </a:defRPr>
            </a:lvl2pPr>
            <a:lvl3pPr marL="937386" marR="0" indent="-227346" algn="l" defTabSz="935831" rtl="0" eaLnBrk="1" fontAlgn="base" latinLnBrk="0" hangingPunct="1">
              <a:lnSpc>
                <a:spcPts val="2228"/>
              </a:lnSpc>
              <a:spcBef>
                <a:spcPts val="0"/>
              </a:spcBef>
              <a:spcAft>
                <a:spcPts val="0"/>
              </a:spcAft>
              <a:buClr>
                <a:srgbClr val="EB5504"/>
              </a:buClr>
              <a:buSzTx/>
              <a:buFont typeface="Wingdings" pitchFamily="2" charset="2"/>
              <a:buChar char="l"/>
              <a:tabLst/>
              <a:defRPr sz="1273">
                <a:solidFill>
                  <a:srgbClr val="23323B"/>
                </a:solidFill>
                <a:latin typeface="+mn-lt"/>
                <a:ea typeface="+mn-ea"/>
              </a:defRPr>
            </a:lvl3pPr>
          </a:lstStyle>
          <a:p>
            <a:pPr lvl="0"/>
            <a:r>
              <a:rPr kumimoji="1" lang="ja-JP" altLang="en-US"/>
              <a:t>テキスト</a:t>
            </a:r>
            <a:r>
              <a:rPr kumimoji="1" lang="en-US" altLang="ja-JP"/>
              <a:t>18pt</a:t>
            </a:r>
            <a:r>
              <a:rPr kumimoji="1" lang="ja-JP" altLang="en-US"/>
              <a:t>（</a:t>
            </a:r>
            <a:r>
              <a:rPr kumimoji="1" lang="en-US" altLang="ja-JP"/>
              <a:t>Meiryo UI</a:t>
            </a:r>
            <a:r>
              <a:rPr kumimoji="1" lang="ja-JP" altLang="en-US"/>
              <a:t> </a:t>
            </a:r>
            <a:r>
              <a:rPr kumimoji="1" lang="en-US" altLang="ja-JP"/>
              <a:t>or Arial</a:t>
            </a:r>
            <a:r>
              <a:rPr kumimoji="1" lang="ja-JP" altLang="en-US"/>
              <a:t>）</a:t>
            </a:r>
            <a:endParaRPr kumimoji="1" lang="en-US" altLang="ja-JP"/>
          </a:p>
          <a:p>
            <a:pPr lvl="1"/>
            <a:r>
              <a:rPr kumimoji="1" lang="ja-JP" altLang="en-US"/>
              <a:t>テキスト</a:t>
            </a:r>
            <a:r>
              <a:rPr kumimoji="1" lang="en-US" altLang="ja-JP"/>
              <a:t>16pt</a:t>
            </a:r>
            <a:r>
              <a:rPr kumimoji="1" lang="ja-JP" altLang="en-US"/>
              <a:t>（</a:t>
            </a:r>
            <a:r>
              <a:rPr kumimoji="1" lang="en-US" altLang="ja-JP"/>
              <a:t>Meiryo UI or Arial</a:t>
            </a:r>
            <a:r>
              <a:rPr kumimoji="1" lang="ja-JP" altLang="en-US"/>
              <a:t>）</a:t>
            </a:r>
            <a:endParaRPr kumimoji="1" lang="en-US" altLang="ja-JP"/>
          </a:p>
          <a:p>
            <a:pPr marL="937386" marR="0" lvl="2" indent="-227346" algn="l" defTabSz="935831" rtl="0" eaLnBrk="1" fontAlgn="base" latinLnBrk="0" hangingPunct="1">
              <a:lnSpc>
                <a:spcPct val="100000"/>
              </a:lnSpc>
              <a:spcBef>
                <a:spcPct val="20000"/>
              </a:spcBef>
              <a:spcAft>
                <a:spcPct val="0"/>
              </a:spcAft>
              <a:buClr>
                <a:srgbClr val="EB5504"/>
              </a:buClr>
              <a:buSzTx/>
              <a:buFont typeface="Wingdings" pitchFamily="2" charset="2"/>
              <a:buChar char="l"/>
              <a:tabLst/>
              <a:defRPr/>
            </a:pPr>
            <a:r>
              <a:rPr kumimoji="1" lang="ja-JP" altLang="en-US"/>
              <a:t>テキスト</a:t>
            </a:r>
            <a:r>
              <a:rPr kumimoji="1" lang="en-US" altLang="ja-JP"/>
              <a:t>14pt</a:t>
            </a:r>
            <a:r>
              <a:rPr kumimoji="1" lang="ja-JP" altLang="en-US"/>
              <a:t>（</a:t>
            </a:r>
            <a:r>
              <a:rPr kumimoji="1" lang="en-US" altLang="ja-JP"/>
              <a:t>Meiryo UI or Arial</a:t>
            </a:r>
            <a:r>
              <a:rPr kumimoji="1" lang="ja-JP" altLang="en-US"/>
              <a:t>）</a:t>
            </a:r>
          </a:p>
          <a:p>
            <a:pPr lvl="0"/>
            <a:endParaRPr kumimoji="1" lang="ja-JP" altLang="en-US"/>
          </a:p>
        </p:txBody>
      </p:sp>
      <p:sp>
        <p:nvSpPr>
          <p:cNvPr id="17" name="フッター プレースホルダー 4">
            <a:extLst>
              <a:ext uri="{FF2B5EF4-FFF2-40B4-BE49-F238E27FC236}">
                <a16:creationId xmlns:a16="http://schemas.microsoft.com/office/drawing/2014/main" id="{7D5AD1AB-9390-4447-A328-3E385132F574}"/>
              </a:ext>
            </a:extLst>
          </p:cNvPr>
          <p:cNvSpPr txBox="1">
            <a:spLocks/>
          </p:cNvSpPr>
          <p:nvPr userDrawn="1"/>
        </p:nvSpPr>
        <p:spPr>
          <a:xfrm>
            <a:off x="554931" y="6542626"/>
            <a:ext cx="5064368" cy="214242"/>
          </a:xfrm>
          <a:prstGeom prst="rect">
            <a:avLst/>
          </a:prstGeom>
        </p:spPr>
        <p:txBody>
          <a:bodyPr vert="horz" lIns="72746" tIns="36373" rIns="72746" bIns="36373"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816">
                <a:solidFill>
                  <a:srgbClr val="23323B"/>
                </a:solidFill>
              </a:rPr>
              <a:t>© Kyowa Kirin Co., Ltd.</a:t>
            </a:r>
            <a:endParaRPr lang="ja-JP" altLang="en-US" sz="816">
              <a:solidFill>
                <a:srgbClr val="23323B"/>
              </a:solidFill>
            </a:endParaRPr>
          </a:p>
        </p:txBody>
      </p:sp>
      <p:sp>
        <p:nvSpPr>
          <p:cNvPr id="18" name="スライド番号プレースホルダー 6">
            <a:extLst>
              <a:ext uri="{FF2B5EF4-FFF2-40B4-BE49-F238E27FC236}">
                <a16:creationId xmlns:a16="http://schemas.microsoft.com/office/drawing/2014/main" id="{847A92C6-0C9C-3445-8EF2-8B0027A58956}"/>
              </a:ext>
            </a:extLst>
          </p:cNvPr>
          <p:cNvSpPr>
            <a:spLocks noGrp="1"/>
          </p:cNvSpPr>
          <p:nvPr>
            <p:ph type="sldNum" sz="quarter" idx="12"/>
          </p:nvPr>
        </p:nvSpPr>
        <p:spPr>
          <a:xfrm>
            <a:off x="11419305" y="6481709"/>
            <a:ext cx="618566" cy="365125"/>
          </a:xfrm>
        </p:spPr>
        <p:txBody>
          <a:bodyPr/>
          <a:lstStyle>
            <a:lvl1pPr>
              <a:defRPr>
                <a:solidFill>
                  <a:srgbClr val="23323B"/>
                </a:solidFill>
              </a:defRPr>
            </a:lvl1pPr>
          </a:lstStyle>
          <a:p>
            <a:fld id="{0D7883DE-91AE-4CC3-9AD8-6638EB19DD85}" type="slidenum">
              <a:rPr lang="ja-JP" altLang="en-US" smtClean="0"/>
              <a:pPr/>
              <a:t>‹#›</a:t>
            </a:fld>
            <a:endParaRPr lang="ja-JP" altLang="en-US"/>
          </a:p>
        </p:txBody>
      </p:sp>
      <p:sp>
        <p:nvSpPr>
          <p:cNvPr id="4" name="Rectangle 3">
            <a:extLst>
              <a:ext uri="{FF2B5EF4-FFF2-40B4-BE49-F238E27FC236}">
                <a16:creationId xmlns:a16="http://schemas.microsoft.com/office/drawing/2014/main" id="{753389BD-E3DD-4E9B-B541-45E2BB9ADD85}"/>
              </a:ext>
            </a:extLst>
          </p:cNvPr>
          <p:cNvSpPr/>
          <p:nvPr userDrawn="1"/>
        </p:nvSpPr>
        <p:spPr>
          <a:xfrm>
            <a:off x="2022076" y="6325982"/>
            <a:ext cx="8717604" cy="430887"/>
          </a:xfrm>
          <a:prstGeom prst="rect">
            <a:avLst/>
          </a:prstGeom>
        </p:spPr>
        <p:txBody>
          <a:bodyPr wrap="square">
            <a:spAutoFit/>
          </a:bodyPr>
          <a:lstStyle/>
          <a:p>
            <a:pPr algn="l"/>
            <a:endParaRPr lang="en-SG" sz="1100" b="0" i="0" u="none" strike="noStrike" baseline="0">
              <a:solidFill>
                <a:srgbClr val="000000"/>
              </a:solidFill>
              <a:latin typeface="Calibri" panose="020F0502020204030204" pitchFamily="34" charset="0"/>
            </a:endParaRPr>
          </a:p>
          <a:p>
            <a:r>
              <a:rPr lang="en-US" sz="1100" b="0" i="0" u="none" strike="noStrike" baseline="0">
                <a:solidFill>
                  <a:srgbClr val="000000"/>
                </a:solidFill>
                <a:latin typeface="Calibri" panose="020F0502020204030204" pitchFamily="34" charset="0"/>
              </a:rPr>
              <a:t> </a:t>
            </a:r>
            <a:r>
              <a:rPr lang="en-US" sz="900" b="0" i="1" u="none" strike="noStrike" baseline="0">
                <a:solidFill>
                  <a:srgbClr val="000000"/>
                </a:solidFill>
                <a:latin typeface="Calibri" panose="020F0502020204030204" pitchFamily="34" charset="0"/>
              </a:rPr>
              <a:t>©2021 KYOWA KIRIN ASIA PACIFIC PTE. LTD. CONFIDENTIAL AND PRIVILEGED - </a:t>
            </a:r>
            <a:r>
              <a:rPr lang="en-US" sz="900" b="1" i="1" u="none" strike="noStrike" baseline="0">
                <a:solidFill>
                  <a:srgbClr val="000000"/>
                </a:solidFill>
                <a:latin typeface="Calibri" panose="020F0502020204030204" pitchFamily="34" charset="0"/>
              </a:rPr>
              <a:t>FOR INTERNAL USE ONLY. </a:t>
            </a:r>
            <a:r>
              <a:rPr lang="en-US" sz="900" b="0" i="1" u="none" strike="noStrike" baseline="0">
                <a:solidFill>
                  <a:srgbClr val="000000"/>
                </a:solidFill>
                <a:latin typeface="Calibri" panose="020F0502020204030204" pitchFamily="34" charset="0"/>
              </a:rPr>
              <a:t>NOT FOR EXTERNAL DISTRIBUTION. </a:t>
            </a:r>
            <a:endParaRPr lang="en-SG" sz="900"/>
          </a:p>
        </p:txBody>
      </p:sp>
    </p:spTree>
    <p:extLst>
      <p:ext uri="{BB962C8B-B14F-4D97-AF65-F5344CB8AC3E}">
        <p14:creationId xmlns:p14="http://schemas.microsoft.com/office/powerpoint/2010/main" val="243674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DDFE-29B8-1C6C-1A9C-3473A8E6A04D}"/>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4723E1E5-0525-5BCD-0536-D040D8DF6A30}"/>
              </a:ext>
            </a:extLst>
          </p:cNvPr>
          <p:cNvSpPr>
            <a:spLocks noGrp="1"/>
          </p:cNvSpPr>
          <p:nvPr>
            <p:ph type="dt" sz="half" idx="10"/>
          </p:nvPr>
        </p:nvSpPr>
        <p:spPr/>
        <p:txBody>
          <a:bodyPr/>
          <a:lstStyle/>
          <a:p>
            <a:fld id="{7B9E433F-ECCE-48E0-B192-84BDAAFF3A2C}" type="datetimeFigureOut">
              <a:rPr lang="en-SG" smtClean="0"/>
              <a:t>18/10/2022</a:t>
            </a:fld>
            <a:endParaRPr lang="en-SG"/>
          </a:p>
        </p:txBody>
      </p:sp>
      <p:sp>
        <p:nvSpPr>
          <p:cNvPr id="4" name="Footer Placeholder 3">
            <a:extLst>
              <a:ext uri="{FF2B5EF4-FFF2-40B4-BE49-F238E27FC236}">
                <a16:creationId xmlns:a16="http://schemas.microsoft.com/office/drawing/2014/main" id="{21AC3277-972E-DF6B-2247-FF125E7D220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096658CE-BC4E-6412-A5F5-271A801E83CA}"/>
              </a:ext>
            </a:extLst>
          </p:cNvPr>
          <p:cNvSpPr>
            <a:spLocks noGrp="1"/>
          </p:cNvSpPr>
          <p:nvPr>
            <p:ph type="sldNum" sz="quarter" idx="12"/>
          </p:nvPr>
        </p:nvSpPr>
        <p:spPr/>
        <p:txBody>
          <a:bodyPr/>
          <a:lstStyle/>
          <a:p>
            <a:fld id="{756D10AF-440B-42FF-B91D-FC9608AA284A}" type="slidenum">
              <a:rPr lang="en-SG" smtClean="0"/>
              <a:t>‹#›</a:t>
            </a:fld>
            <a:endParaRPr lang="en-SG"/>
          </a:p>
        </p:txBody>
      </p:sp>
    </p:spTree>
    <p:extLst>
      <p:ext uri="{BB962C8B-B14F-4D97-AF65-F5344CB8AC3E}">
        <p14:creationId xmlns:p14="http://schemas.microsoft.com/office/powerpoint/2010/main" val="4157599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theme" Target="../theme/theme3.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8" Type="http://schemas.openxmlformats.org/officeDocument/2006/relationships/slideLayout" Target="../slideLayouts/slideLayout22.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AEA95-9369-284A-8B3D-15B23025DAD1}"/>
              </a:ext>
            </a:extLst>
          </p:cNvPr>
          <p:cNvSpPr>
            <a:spLocks noGrp="1"/>
          </p:cNvSpPr>
          <p:nvPr>
            <p:ph type="title"/>
          </p:nvPr>
        </p:nvSpPr>
        <p:spPr>
          <a:xfrm>
            <a:off x="516834" y="365125"/>
            <a:ext cx="11159227" cy="1325563"/>
          </a:xfrm>
          <a:prstGeom prst="rect">
            <a:avLst/>
          </a:prstGeom>
        </p:spPr>
        <p:txBody>
          <a:bodyPr vert="horz" lIns="0" tIns="0" rIns="0" bIns="0" rtlCol="0" anchor="b" anchorCtr="0">
            <a:normAutofit/>
          </a:bodyPr>
          <a:lstStyle/>
          <a:p>
            <a:r>
              <a:rPr lang="ja-JP" altLang="en-US"/>
              <a:t>マスター タイトルの書式設定</a:t>
            </a:r>
            <a:endParaRPr lang="en-US"/>
          </a:p>
        </p:txBody>
      </p:sp>
      <p:sp>
        <p:nvSpPr>
          <p:cNvPr id="3" name="Text Placeholder 2">
            <a:extLst>
              <a:ext uri="{FF2B5EF4-FFF2-40B4-BE49-F238E27FC236}">
                <a16:creationId xmlns:a16="http://schemas.microsoft.com/office/drawing/2014/main" id="{C52C3F90-3526-5F4F-80B7-5BAAE8E1B9BE}"/>
              </a:ext>
            </a:extLst>
          </p:cNvPr>
          <p:cNvSpPr>
            <a:spLocks noGrp="1"/>
          </p:cNvSpPr>
          <p:nvPr>
            <p:ph type="body" idx="1"/>
          </p:nvPr>
        </p:nvSpPr>
        <p:spPr>
          <a:xfrm>
            <a:off x="516834" y="1825625"/>
            <a:ext cx="11159227" cy="2362062"/>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43AF508-3E32-964B-9DF0-1E810A68AE37}"/>
              </a:ext>
            </a:extLst>
          </p:cNvPr>
          <p:cNvSpPr txBox="1"/>
          <p:nvPr userDrawn="1"/>
        </p:nvSpPr>
        <p:spPr>
          <a:xfrm>
            <a:off x="516833" y="4373217"/>
            <a:ext cx="4240697" cy="861392"/>
          </a:xfrm>
          <a:prstGeom prst="rect">
            <a:avLst/>
          </a:prstGeom>
        </p:spPr>
        <p:txBody>
          <a:bodyPr vert="horz" wrap="square" lIns="0" tIns="0" rIns="0" bIns="0" rtlCol="0" anchor="t" anchorCtr="0">
            <a:normAutofit/>
          </a:bodyPr>
          <a:lstStyle/>
          <a:p>
            <a:pPr marL="0" indent="0" algn="l">
              <a:buClr>
                <a:schemeClr val="accent1"/>
              </a:buClr>
              <a:buFont typeface="Arial" panose="020B0604020202020204" pitchFamily="34" charset="0"/>
              <a:buNone/>
            </a:pPr>
            <a:endParaRPr lang="en-US" sz="2000">
              <a:solidFill>
                <a:schemeClr val="accent5"/>
              </a:solidFill>
            </a:endParaRPr>
          </a:p>
        </p:txBody>
      </p:sp>
      <p:sp>
        <p:nvSpPr>
          <p:cNvPr id="8" name="Footer Placeholder 7">
            <a:extLst>
              <a:ext uri="{FF2B5EF4-FFF2-40B4-BE49-F238E27FC236}">
                <a16:creationId xmlns:a16="http://schemas.microsoft.com/office/drawing/2014/main" id="{D551E06A-ED55-40CC-8F3D-79C4A6B305EC}"/>
              </a:ext>
            </a:extLst>
          </p:cNvPr>
          <p:cNvSpPr>
            <a:spLocks noGrp="1"/>
          </p:cNvSpPr>
          <p:nvPr>
            <p:ph type="ftr" sz="quarter" idx="3"/>
          </p:nvPr>
        </p:nvSpPr>
        <p:spPr>
          <a:xfrm>
            <a:off x="516833" y="6173787"/>
            <a:ext cx="11159227" cy="365125"/>
          </a:xfrm>
          <a:prstGeom prst="rect">
            <a:avLst/>
          </a:prstGeom>
        </p:spPr>
        <p:txBody>
          <a:bodyPr vert="horz" lIns="91440" tIns="45720" rIns="91440" bIns="45720" rtlCol="0" anchor="b"/>
          <a:lstStyle>
            <a:lvl1pPr algn="l">
              <a:defRPr sz="1000">
                <a:solidFill>
                  <a:schemeClr val="tx1"/>
                </a:solidFill>
              </a:defRPr>
            </a:lvl1pPr>
          </a:lstStyle>
          <a:p>
            <a:endParaRPr lang="en-GB"/>
          </a:p>
        </p:txBody>
      </p:sp>
      <p:sp>
        <p:nvSpPr>
          <p:cNvPr id="9" name="Slide Number Placeholder 8">
            <a:extLst>
              <a:ext uri="{FF2B5EF4-FFF2-40B4-BE49-F238E27FC236}">
                <a16:creationId xmlns:a16="http://schemas.microsoft.com/office/drawing/2014/main" id="{141684D7-3BCA-43BA-A2FF-CD6616E19265}"/>
              </a:ext>
            </a:extLst>
          </p:cNvPr>
          <p:cNvSpPr>
            <a:spLocks noGrp="1"/>
          </p:cNvSpPr>
          <p:nvPr>
            <p:ph type="sldNum" sz="quarter" idx="4"/>
          </p:nvPr>
        </p:nvSpPr>
        <p:spPr>
          <a:xfrm>
            <a:off x="9333807" y="6356349"/>
            <a:ext cx="2743200" cy="365125"/>
          </a:xfrm>
          <a:prstGeom prst="rect">
            <a:avLst/>
          </a:prstGeom>
        </p:spPr>
        <p:txBody>
          <a:bodyPr vert="horz" lIns="91440" tIns="45720" rIns="91440" bIns="45720" rtlCol="0" anchor="ctr"/>
          <a:lstStyle>
            <a:lvl1pPr algn="r">
              <a:defRPr sz="1000">
                <a:solidFill>
                  <a:schemeClr val="tx1"/>
                </a:solidFill>
              </a:defRPr>
            </a:lvl1pPr>
          </a:lstStyle>
          <a:p>
            <a:fld id="{9B719558-9BAA-4F8E-B0AF-6B1496E01513}" type="slidenum">
              <a:rPr lang="en-GB" smtClean="0"/>
              <a:pPr/>
              <a:t>‹#›</a:t>
            </a:fld>
            <a:endParaRPr lang="en-GB"/>
          </a:p>
        </p:txBody>
      </p:sp>
    </p:spTree>
    <p:extLst>
      <p:ext uri="{BB962C8B-B14F-4D97-AF65-F5344CB8AC3E}">
        <p14:creationId xmlns:p14="http://schemas.microsoft.com/office/powerpoint/2010/main" val="2976481142"/>
      </p:ext>
    </p:extLst>
  </p:cSld>
  <p:clrMap bg1="lt1" tx1="dk1" bg2="lt2" tx2="dk2" accent1="accent1" accent2="accent2" accent3="accent3" accent4="accent4" accent5="accent5" accent6="accent6" hlink="hlink" folHlink="folHlink"/>
  <p:sldLayoutIdLst>
    <p:sldLayoutId id="2147483654" r:id="rId1"/>
    <p:sldLayoutId id="2147483678" r:id="rId2"/>
    <p:sldLayoutId id="2147483682" r:id="rId3"/>
    <p:sldLayoutId id="2147483683" r:id="rId4"/>
  </p:sldLayoutIdLst>
  <p:hf hdr="0" dt="0"/>
  <p:txStyles>
    <p:titleStyle>
      <a:lvl1pPr algn="l" defTabSz="914400" rtl="0" eaLnBrk="1" latinLnBrk="0" hangingPunct="1">
        <a:lnSpc>
          <a:spcPct val="90000"/>
        </a:lnSpc>
        <a:spcBef>
          <a:spcPct val="0"/>
        </a:spcBef>
        <a:buNone/>
        <a:defRPr kumimoji="1" sz="24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kumimoji="1" sz="2400" kern="1200">
          <a:solidFill>
            <a:schemeClr val="accent5"/>
          </a:solidFill>
          <a:latin typeface="+mn-lt"/>
          <a:ea typeface="+mn-ea"/>
          <a:cs typeface="+mn-cs"/>
        </a:defRPr>
      </a:lvl1pPr>
      <a:lvl2pPr marL="800100" indent="-342900" algn="l" defTabSz="914400" rtl="0" eaLnBrk="1" latinLnBrk="0" hangingPunct="1">
        <a:lnSpc>
          <a:spcPct val="90000"/>
        </a:lnSpc>
        <a:spcBef>
          <a:spcPts val="500"/>
        </a:spcBef>
        <a:buClr>
          <a:schemeClr val="accent1"/>
        </a:buClr>
        <a:buFont typeface="Cambria Math" panose="02040503050406030204" pitchFamily="18" charset="0"/>
        <a:buChar char="⎯"/>
        <a:defRPr kumimoji="1" sz="20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Courier New" panose="02070309020205020404" pitchFamily="49" charset="0"/>
        <a:buChar char="o"/>
        <a:defRPr kumimoji="1" sz="18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itchFamily="2" charset="2"/>
        <a:buChar char="§"/>
        <a:defRPr kumimoji="1"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kumimoji="1" sz="16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7AEA95-9369-284A-8B3D-15B23025DAD1}"/>
              </a:ext>
            </a:extLst>
          </p:cNvPr>
          <p:cNvSpPr>
            <a:spLocks noGrp="1"/>
          </p:cNvSpPr>
          <p:nvPr>
            <p:ph type="title"/>
          </p:nvPr>
        </p:nvSpPr>
        <p:spPr>
          <a:xfrm>
            <a:off x="516834" y="365125"/>
            <a:ext cx="11159227" cy="1325563"/>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C52C3F90-3526-5F4F-80B7-5BAAE8E1B9BE}"/>
              </a:ext>
            </a:extLst>
          </p:cNvPr>
          <p:cNvSpPr>
            <a:spLocks noGrp="1"/>
          </p:cNvSpPr>
          <p:nvPr>
            <p:ph type="body" idx="1"/>
          </p:nvPr>
        </p:nvSpPr>
        <p:spPr>
          <a:xfrm>
            <a:off x="516834" y="1825625"/>
            <a:ext cx="11159227" cy="2362062"/>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943AF508-3E32-964B-9DF0-1E810A68AE37}"/>
              </a:ext>
            </a:extLst>
          </p:cNvPr>
          <p:cNvSpPr txBox="1"/>
          <p:nvPr userDrawn="1"/>
        </p:nvSpPr>
        <p:spPr>
          <a:xfrm>
            <a:off x="516833" y="4373217"/>
            <a:ext cx="4240697" cy="861392"/>
          </a:xfrm>
          <a:prstGeom prst="rect">
            <a:avLst/>
          </a:prstGeom>
        </p:spPr>
        <p:txBody>
          <a:bodyPr vert="horz" wrap="square" lIns="0" tIns="0" rIns="0" bIns="0" rtlCol="0" anchor="t" anchorCtr="0">
            <a:normAutofit/>
          </a:bodyPr>
          <a:lstStyle/>
          <a:p>
            <a:pPr marL="0" indent="0" algn="l">
              <a:buClr>
                <a:schemeClr val="accent1"/>
              </a:buClr>
              <a:buFont typeface="Arial" panose="020B0604020202020204" pitchFamily="34" charset="0"/>
              <a:buNone/>
            </a:pPr>
            <a:endParaRPr lang="en-US" sz="2000">
              <a:solidFill>
                <a:schemeClr val="accent5"/>
              </a:solidFill>
            </a:endParaRPr>
          </a:p>
        </p:txBody>
      </p:sp>
      <p:sp>
        <p:nvSpPr>
          <p:cNvPr id="7" name="Footer Placeholder 6">
            <a:extLst>
              <a:ext uri="{FF2B5EF4-FFF2-40B4-BE49-F238E27FC236}">
                <a16:creationId xmlns:a16="http://schemas.microsoft.com/office/drawing/2014/main" id="{AD9FDC83-0387-49C1-851A-3396546147DF}"/>
              </a:ext>
            </a:extLst>
          </p:cNvPr>
          <p:cNvSpPr>
            <a:spLocks noGrp="1"/>
          </p:cNvSpPr>
          <p:nvPr>
            <p:ph type="ftr" sz="quarter" idx="3"/>
          </p:nvPr>
        </p:nvSpPr>
        <p:spPr>
          <a:xfrm>
            <a:off x="516833" y="6096000"/>
            <a:ext cx="11159227" cy="579437"/>
          </a:xfrm>
          <a:prstGeom prst="rect">
            <a:avLst/>
          </a:prstGeom>
        </p:spPr>
        <p:txBody>
          <a:bodyPr vert="horz" lIns="91440" tIns="45720" rIns="91440" bIns="45720" rtlCol="0" anchor="b"/>
          <a:lstStyle>
            <a:lvl1pPr algn="l">
              <a:defRPr sz="1000">
                <a:solidFill>
                  <a:schemeClr val="tx1"/>
                </a:solidFill>
              </a:defRPr>
            </a:lvl1pPr>
          </a:lstStyle>
          <a:p>
            <a:endParaRPr lang="en-GB"/>
          </a:p>
        </p:txBody>
      </p:sp>
      <p:sp>
        <p:nvSpPr>
          <p:cNvPr id="8" name="Slide Number Placeholder 7">
            <a:extLst>
              <a:ext uri="{FF2B5EF4-FFF2-40B4-BE49-F238E27FC236}">
                <a16:creationId xmlns:a16="http://schemas.microsoft.com/office/drawing/2014/main" id="{0458E3FF-5B21-4C47-860D-0783D53D7DD7}"/>
              </a:ext>
            </a:extLst>
          </p:cNvPr>
          <p:cNvSpPr>
            <a:spLocks noGrp="1"/>
          </p:cNvSpPr>
          <p:nvPr>
            <p:ph type="sldNum" sz="quarter" idx="4"/>
          </p:nvPr>
        </p:nvSpPr>
        <p:spPr>
          <a:xfrm>
            <a:off x="9277350" y="6379368"/>
            <a:ext cx="2743200" cy="365125"/>
          </a:xfrm>
          <a:prstGeom prst="rect">
            <a:avLst/>
          </a:prstGeom>
        </p:spPr>
        <p:txBody>
          <a:bodyPr vert="horz" lIns="91440" tIns="45720" rIns="91440" bIns="45720" rtlCol="0" anchor="ctr"/>
          <a:lstStyle>
            <a:lvl1pPr algn="r">
              <a:defRPr sz="1000">
                <a:solidFill>
                  <a:schemeClr val="tx1"/>
                </a:solidFill>
              </a:defRPr>
            </a:lvl1pPr>
          </a:lstStyle>
          <a:p>
            <a:fld id="{B98FAA3C-ACB9-481B-A6F5-AE484AF31F2C}" type="slidenum">
              <a:rPr lang="en-GB" smtClean="0"/>
              <a:pPr/>
              <a:t>‹#›</a:t>
            </a:fld>
            <a:endParaRPr lang="en-GB"/>
          </a:p>
        </p:txBody>
      </p:sp>
    </p:spTree>
    <p:extLst>
      <p:ext uri="{BB962C8B-B14F-4D97-AF65-F5344CB8AC3E}">
        <p14:creationId xmlns:p14="http://schemas.microsoft.com/office/powerpoint/2010/main" val="2700934829"/>
      </p:ext>
    </p:extLst>
  </p:cSld>
  <p:clrMap bg1="lt1" tx1="dk1" bg2="lt2" tx2="dk2" accent1="accent1" accent2="accent2" accent3="accent3" accent4="accent4" accent5="accent5" accent6="accent6" hlink="hlink" folHlink="folHlink"/>
  <p:sldLayoutIdLst>
    <p:sldLayoutId id="2147483681" r:id="rId1"/>
    <p:sldLayoutId id="2147483679" r:id="rId2"/>
    <p:sldLayoutId id="2147483684" r:id="rId3"/>
    <p:sldLayoutId id="2147483685" r:id="rId4"/>
    <p:sldLayoutId id="2147483686" r:id="rId5"/>
    <p:sldLayoutId id="2147483687" r:id="rId6"/>
    <p:sldLayoutId id="2147483688" r:id="rId7"/>
    <p:sldLayoutId id="2147483689" r:id="rId8"/>
    <p:sldLayoutId id="2147483690" r:id="rId9"/>
    <p:sldLayoutId id="2147483745" r:id="rId10"/>
  </p:sldLayoutIdLst>
  <p:hf hdr="0" dt="0"/>
  <p:txStyles>
    <p:titleStyle>
      <a:lvl1pPr algn="l" defTabSz="914400" rtl="0" eaLnBrk="1" latinLnBrk="0" hangingPunct="1">
        <a:lnSpc>
          <a:spcPct val="90000"/>
        </a:lnSpc>
        <a:spcBef>
          <a:spcPct val="0"/>
        </a:spcBef>
        <a:buNone/>
        <a:defRPr sz="24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400" kern="1200">
          <a:solidFill>
            <a:schemeClr val="accent5"/>
          </a:solidFill>
          <a:latin typeface="+mn-lt"/>
          <a:ea typeface="+mn-ea"/>
          <a:cs typeface="+mn-cs"/>
        </a:defRPr>
      </a:lvl1pPr>
      <a:lvl2pPr marL="800100" indent="-342900" algn="l" defTabSz="914400" rtl="0" eaLnBrk="1" latinLnBrk="0" hangingPunct="1">
        <a:lnSpc>
          <a:spcPct val="90000"/>
        </a:lnSpc>
        <a:spcBef>
          <a:spcPts val="500"/>
        </a:spcBef>
        <a:buClr>
          <a:schemeClr val="accent3"/>
        </a:buClr>
        <a:buFont typeface="Cambria Math" panose="02040503050406030204" pitchFamily="18" charset="0"/>
        <a:buChar char="⎯"/>
        <a:defRPr sz="2000" kern="1200">
          <a:solidFill>
            <a:schemeClr val="accent5"/>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Courier New" panose="02070309020205020404" pitchFamily="49" charset="0"/>
        <a:buChar char="o"/>
        <a:defRPr sz="1800" kern="1200">
          <a:solidFill>
            <a:schemeClr val="accent5"/>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600" kern="1200">
          <a:solidFill>
            <a:schemeClr val="accent5"/>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accent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1052736"/>
            <a:ext cx="10801350" cy="469056"/>
          </a:xfrm>
          <a:prstGeom prst="rect">
            <a:avLst/>
          </a:prstGeom>
        </p:spPr>
        <p:txBody>
          <a:bodyPr vert="horz" lIns="0" tIns="0" rIns="0" bIns="0" rtlCol="0" anchor="ctr">
            <a:normAutofit/>
          </a:bodyPr>
          <a:lstStyle/>
          <a:p>
            <a:r>
              <a:rPr lang="en-US"/>
              <a:t>[Title]</a:t>
            </a:r>
            <a:endParaRPr lang="en-AU"/>
          </a:p>
        </p:txBody>
      </p:sp>
      <p:sp>
        <p:nvSpPr>
          <p:cNvPr id="6" name="Footer Placeholder 4"/>
          <p:cNvSpPr>
            <a:spLocks noGrp="1"/>
          </p:cNvSpPr>
          <p:nvPr>
            <p:ph type="ftr" sz="quarter" idx="3"/>
          </p:nvPr>
        </p:nvSpPr>
        <p:spPr>
          <a:xfrm>
            <a:off x="695326" y="6519171"/>
            <a:ext cx="3360109" cy="240219"/>
          </a:xfrm>
          <a:prstGeom prst="rect">
            <a:avLst/>
          </a:prstGeom>
        </p:spPr>
        <p:txBody>
          <a:bodyPr vert="horz" lIns="0" tIns="0" rIns="0" bIns="0" rtlCol="0" anchor="ctr"/>
          <a:lstStyle>
            <a:lvl1pPr algn="l">
              <a:defRPr sz="800" b="0">
                <a:solidFill>
                  <a:schemeClr val="tx1"/>
                </a:solidFill>
              </a:defRPr>
            </a:lvl1pPr>
          </a:lstStyle>
          <a:p>
            <a:r>
              <a:rPr lang="en-AU"/>
              <a:t>[Presentation Title] | [Date]</a:t>
            </a:r>
          </a:p>
        </p:txBody>
      </p:sp>
      <p:sp>
        <p:nvSpPr>
          <p:cNvPr id="7" name="Slide Number Placeholder 5"/>
          <p:cNvSpPr>
            <a:spLocks noGrp="1"/>
          </p:cNvSpPr>
          <p:nvPr>
            <p:ph type="sldNum" sz="quarter" idx="4"/>
          </p:nvPr>
        </p:nvSpPr>
        <p:spPr>
          <a:xfrm>
            <a:off x="11208568" y="6519171"/>
            <a:ext cx="288032" cy="240219"/>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a:p>
        </p:txBody>
      </p:sp>
      <p:sp>
        <p:nvSpPr>
          <p:cNvPr id="4" name="Text Placeholder 3">
            <a:extLst>
              <a:ext uri="{FF2B5EF4-FFF2-40B4-BE49-F238E27FC236}">
                <a16:creationId xmlns:a16="http://schemas.microsoft.com/office/drawing/2014/main" id="{BDF8D2AE-3583-4708-BD46-43C743300E11}"/>
              </a:ext>
            </a:extLst>
          </p:cNvPr>
          <p:cNvSpPr>
            <a:spLocks noGrp="1"/>
          </p:cNvSpPr>
          <p:nvPr>
            <p:ph type="body" idx="1"/>
          </p:nvPr>
        </p:nvSpPr>
        <p:spPr>
          <a:xfrm>
            <a:off x="695326" y="1700213"/>
            <a:ext cx="10801349" cy="460851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3" name="Date Placeholder 2">
            <a:extLst>
              <a:ext uri="{FF2B5EF4-FFF2-40B4-BE49-F238E27FC236}">
                <a16:creationId xmlns:a16="http://schemas.microsoft.com/office/drawing/2014/main" id="{3BDB83A3-A276-43C3-9F27-2B380C4149A9}"/>
              </a:ext>
            </a:extLst>
          </p:cNvPr>
          <p:cNvSpPr>
            <a:spLocks noGrp="1"/>
          </p:cNvSpPr>
          <p:nvPr>
            <p:ph type="dt" sz="half" idx="2"/>
          </p:nvPr>
        </p:nvSpPr>
        <p:spPr>
          <a:xfrm>
            <a:off x="695324" y="151134"/>
            <a:ext cx="3360109" cy="288000"/>
          </a:xfrm>
          <a:prstGeom prst="rect">
            <a:avLst/>
          </a:prstGeom>
        </p:spPr>
        <p:txBody>
          <a:bodyPr vert="horz" lIns="0" tIns="0" rIns="0" bIns="0" rtlCol="0" anchor="t"/>
          <a:lstStyle>
            <a:lvl1pPr algn="l">
              <a:lnSpc>
                <a:spcPct val="80000"/>
              </a:lnSpc>
              <a:defRPr sz="1000">
                <a:solidFill>
                  <a:schemeClr val="bg1"/>
                </a:solidFill>
              </a:defRPr>
            </a:lvl1pPr>
          </a:lstStyle>
          <a:p>
            <a:r>
              <a:rPr lang="en-US"/>
              <a:t>[Entity Name]</a:t>
            </a:r>
            <a:endParaRPr lang="en-AU"/>
          </a:p>
        </p:txBody>
      </p:sp>
      <p:sp>
        <p:nvSpPr>
          <p:cNvPr id="9" name="TextBox 8">
            <a:extLst>
              <a:ext uri="{FF2B5EF4-FFF2-40B4-BE49-F238E27FC236}">
                <a16:creationId xmlns:a16="http://schemas.microsoft.com/office/drawing/2014/main" id="{CB7DFD9D-2931-49B5-A376-9D4B93C4960C}"/>
              </a:ext>
            </a:extLst>
          </p:cNvPr>
          <p:cNvSpPr txBox="1"/>
          <p:nvPr userDrawn="1"/>
        </p:nvSpPr>
        <p:spPr>
          <a:xfrm>
            <a:off x="8096810" y="6518190"/>
            <a:ext cx="2391677" cy="241200"/>
          </a:xfrm>
          <a:prstGeom prst="rect">
            <a:avLst/>
          </a:prstGeom>
          <a:noFill/>
        </p:spPr>
        <p:txBody>
          <a:bodyPr wrap="square" lIns="0" tIns="0" rIns="0" bIns="0" rtlCol="0" anchor="ctr">
            <a:noAutofit/>
          </a:bodyPr>
          <a:lstStyle/>
          <a:p>
            <a:r>
              <a:rPr lang="en-AU" sz="800"/>
              <a:t>CRICOS code 00025B</a:t>
            </a:r>
          </a:p>
        </p:txBody>
      </p:sp>
    </p:spTree>
    <p:extLst>
      <p:ext uri="{BB962C8B-B14F-4D97-AF65-F5344CB8AC3E}">
        <p14:creationId xmlns:p14="http://schemas.microsoft.com/office/powerpoint/2010/main" val="1577570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6" orient="horz" pos="3974">
          <p15:clr>
            <a:srgbClr val="F26B43"/>
          </p15:clr>
        </p15:guide>
        <p15:guide id="7" orient="horz" pos="663">
          <p15:clr>
            <a:srgbClr val="F26B43"/>
          </p15:clr>
        </p15:guide>
        <p15:guide id="9" pos="3961">
          <p15:clr>
            <a:srgbClr val="F26B43"/>
          </p15:clr>
        </p15:guide>
        <p15:guide id="10" pos="3719">
          <p15:clr>
            <a:srgbClr val="F26B43"/>
          </p15:clr>
        </p15:guide>
        <p15:guide id="11" orient="horz" pos="4110">
          <p15:clr>
            <a:srgbClr val="F26B43"/>
          </p15:clr>
        </p15:guide>
        <p15:guide id="13" pos="7242">
          <p15:clr>
            <a:srgbClr val="F26B43"/>
          </p15:clr>
        </p15:guide>
        <p15:guide id="14" orient="horz" pos="981">
          <p15:clr>
            <a:srgbClr val="F26B43"/>
          </p15:clr>
        </p15:guide>
        <p15:guide id="15" pos="2772">
          <p15:clr>
            <a:srgbClr val="F26B43"/>
          </p15:clr>
        </p15:guide>
        <p15:guide id="16" pos="2570">
          <p15:clr>
            <a:srgbClr val="F26B43"/>
          </p15:clr>
        </p15:guide>
        <p15:guide id="17" pos="5110">
          <p15:clr>
            <a:srgbClr val="F26B43"/>
          </p15:clr>
        </p15:guide>
        <p15:guide id="18" pos="4908">
          <p15:clr>
            <a:srgbClr val="F26B43"/>
          </p15:clr>
        </p15:guide>
        <p15:guide id="19" orient="horz" pos="107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3BF06-12EB-CCB4-D574-817EF3B526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2D176B-ACB9-B894-2071-06D135D65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0E86C4-D860-8FA2-15AD-7B0BEE2BD3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9636EA-CC0C-4F42-AC77-3D6FF8CB1721}" type="datetimeFigureOut">
              <a:rPr lang="en-US" smtClean="0"/>
              <a:t>10/18/2022</a:t>
            </a:fld>
            <a:endParaRPr lang="en-US"/>
          </a:p>
        </p:txBody>
      </p:sp>
      <p:sp>
        <p:nvSpPr>
          <p:cNvPr id="5" name="Footer Placeholder 4">
            <a:extLst>
              <a:ext uri="{FF2B5EF4-FFF2-40B4-BE49-F238E27FC236}">
                <a16:creationId xmlns:a16="http://schemas.microsoft.com/office/drawing/2014/main" id="{9AD69CDF-D38B-7379-04DA-7DFA39919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C223DD-41D4-5B38-EA95-D9F83410FF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5152-DCAE-3641-81DF-688E5408F64B}" type="slidenum">
              <a:rPr lang="en-US" smtClean="0"/>
              <a:t>‹#›</a:t>
            </a:fld>
            <a:endParaRPr lang="en-US"/>
          </a:p>
        </p:txBody>
      </p:sp>
    </p:spTree>
    <p:extLst>
      <p:ext uri="{BB962C8B-B14F-4D97-AF65-F5344CB8AC3E}">
        <p14:creationId xmlns:p14="http://schemas.microsoft.com/office/powerpoint/2010/main" val="353280840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9.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9.xml"/><Relationship Id="rId5" Type="http://schemas.openxmlformats.org/officeDocument/2006/relationships/image" Target="../media/image35.pn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9.xml"/><Relationship Id="rId5" Type="http://schemas.openxmlformats.org/officeDocument/2006/relationships/image" Target="../media/image35.pn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49.xml"/><Relationship Id="rId6" Type="http://schemas.openxmlformats.org/officeDocument/2006/relationships/image" Target="../media/image44.png"/><Relationship Id="rId5" Type="http://schemas.openxmlformats.org/officeDocument/2006/relationships/image" Target="../media/image43.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9.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7.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5.xml"/><Relationship Id="rId5" Type="http://schemas.openxmlformats.org/officeDocument/2006/relationships/hyperlink" Target="mailto:pv.kkau.2r@kyowakirin.com" TargetMode="External"/><Relationship Id="rId4" Type="http://schemas.openxmlformats.org/officeDocument/2006/relationships/hyperlink" Target="https://www.kyowakirin.com/australia/index.html"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www.kyowakirin.com/australia" TargetMode="External"/><Relationship Id="rId2" Type="http://schemas.openxmlformats.org/officeDocument/2006/relationships/hyperlink" Target="https://www.ebs.tga.gov.au/ebs/picmi/picmirepository.nsf/PICMI?OpenForm&amp;t=PI&amp;q=crysvita&amp;r=/"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683082-34C8-6246-AE37-81E9548C0530}"/>
              </a:ext>
            </a:extLst>
          </p:cNvPr>
          <p:cNvSpPr>
            <a:spLocks noGrp="1"/>
          </p:cNvSpPr>
          <p:nvPr>
            <p:ph type="title"/>
          </p:nvPr>
        </p:nvSpPr>
        <p:spPr>
          <a:xfrm>
            <a:off x="372502" y="2898701"/>
            <a:ext cx="11647701" cy="1275751"/>
          </a:xfrm>
        </p:spPr>
        <p:txBody>
          <a:bodyPr>
            <a:normAutofit fontScale="90000"/>
          </a:bodyPr>
          <a:lstStyle/>
          <a:p>
            <a:pPr algn="ctr"/>
            <a:r>
              <a:rPr lang="en-US" altLang="ja-JP" sz="5300">
                <a:solidFill>
                  <a:schemeClr val="accent1"/>
                </a:solidFill>
                <a:ea typeface="+mn-ea"/>
                <a:cs typeface="+mn-cs"/>
              </a:rPr>
              <a:t>Introducing a new era in</a:t>
            </a:r>
            <a:br>
              <a:rPr lang="en-US" altLang="ja-JP" sz="5300">
                <a:solidFill>
                  <a:schemeClr val="accent1"/>
                </a:solidFill>
                <a:ea typeface="+mn-ea"/>
                <a:cs typeface="+mn-cs"/>
              </a:rPr>
            </a:br>
            <a:r>
              <a:rPr lang="en-US" altLang="ja-JP" sz="5300">
                <a:solidFill>
                  <a:schemeClr val="accent1"/>
                </a:solidFill>
                <a:ea typeface="+mn-ea"/>
                <a:cs typeface="+mn-cs"/>
              </a:rPr>
              <a:t>the management of XLH</a:t>
            </a:r>
            <a:r>
              <a:rPr lang="en-US" altLang="ja-JP" sz="5300" baseline="30000">
                <a:solidFill>
                  <a:schemeClr val="accent1"/>
                </a:solidFill>
                <a:ea typeface="+mn-ea"/>
                <a:cs typeface="+mn-cs"/>
              </a:rPr>
              <a:t>1</a:t>
            </a:r>
            <a:br>
              <a:rPr lang="en-US" altLang="ja-JP" sz="3600" baseline="30000"/>
            </a:br>
            <a:br>
              <a:rPr lang="en-US" altLang="ja-JP" sz="3600" baseline="30000"/>
            </a:br>
            <a:br>
              <a:rPr lang="en-US" altLang="ja-JP" sz="3600" baseline="30000"/>
            </a:br>
            <a:r>
              <a:rPr lang="en-US" altLang="ja-JP" sz="3100"/>
              <a:t>ANZBMS-MEPSA-ANZORS 2022</a:t>
            </a:r>
            <a:br>
              <a:rPr lang="en-US" altLang="ja-JP" sz="3100"/>
            </a:br>
            <a:r>
              <a:rPr lang="en-US" altLang="ja-JP" sz="3100"/>
              <a:t>Kyowa Kirin Australia Lunchtime Symposium</a:t>
            </a:r>
            <a:br>
              <a:rPr lang="en-US" altLang="ja-JP" sz="3100"/>
            </a:br>
            <a:r>
              <a:rPr lang="en-US" altLang="ja-JP" sz="3100"/>
              <a:t>Wednesday 3rd August</a:t>
            </a:r>
            <a:endParaRPr lang="en-US" sz="3600"/>
          </a:p>
        </p:txBody>
      </p:sp>
      <p:sp>
        <p:nvSpPr>
          <p:cNvPr id="8" name="TextBox 7">
            <a:extLst>
              <a:ext uri="{FF2B5EF4-FFF2-40B4-BE49-F238E27FC236}">
                <a16:creationId xmlns:a16="http://schemas.microsoft.com/office/drawing/2014/main" id="{7BBD9509-C0F8-4F0A-B5F0-A70FE376544B}"/>
              </a:ext>
            </a:extLst>
          </p:cNvPr>
          <p:cNvSpPr txBox="1"/>
          <p:nvPr/>
        </p:nvSpPr>
        <p:spPr>
          <a:xfrm>
            <a:off x="8185958" y="6565406"/>
            <a:ext cx="3942311" cy="215444"/>
          </a:xfrm>
          <a:prstGeom prst="rect">
            <a:avLst/>
          </a:prstGeom>
          <a:noFill/>
        </p:spPr>
        <p:txBody>
          <a:bodyPr wrap="square">
            <a:spAutoFit/>
          </a:bodyPr>
          <a:lstStyle/>
          <a:p>
            <a:pPr algn="r"/>
            <a:r>
              <a:rPr lang="en-US" sz="800" b="1" i="0" u="none" strike="noStrike" baseline="0">
                <a:solidFill>
                  <a:schemeClr val="bg1"/>
                </a:solidFill>
                <a:latin typeface="Kaleko105RoundW01-Bold"/>
              </a:rPr>
              <a:t>Reference: 1. </a:t>
            </a:r>
            <a:r>
              <a:rPr lang="en-US" sz="800" b="0" i="0" u="none" strike="noStrike" baseline="0">
                <a:solidFill>
                  <a:schemeClr val="bg1"/>
                </a:solidFill>
                <a:latin typeface="Kaleko105RoundW01-Book"/>
              </a:rPr>
              <a:t>Collins, J. Journal of Bone and Mineral Research, 2018;23(8):1381–1382</a:t>
            </a:r>
            <a:endParaRPr lang="en-SG">
              <a:solidFill>
                <a:schemeClr val="bg1"/>
              </a:solidFill>
            </a:endParaRPr>
          </a:p>
        </p:txBody>
      </p:sp>
    </p:spTree>
    <p:extLst>
      <p:ext uri="{BB962C8B-B14F-4D97-AF65-F5344CB8AC3E}">
        <p14:creationId xmlns:p14="http://schemas.microsoft.com/office/powerpoint/2010/main" val="398288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FB18FF98-A1F0-F973-82A9-BDEB7D9A6289}"/>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val="0"/>
              </a:ext>
            </a:extLst>
          </a:blip>
          <a:stretch/>
        </p:blipFill>
        <p:spPr>
          <a:xfrm>
            <a:off x="996719" y="1233489"/>
            <a:ext cx="10198561" cy="5022789"/>
          </a:xfrm>
          <a:prstGeom prst="rect">
            <a:avLst/>
          </a:prstGeom>
          <a:noFill/>
        </p:spPr>
      </p:pic>
      <p:sp>
        <p:nvSpPr>
          <p:cNvPr id="10" name="Title 2">
            <a:extLst>
              <a:ext uri="{FF2B5EF4-FFF2-40B4-BE49-F238E27FC236}">
                <a16:creationId xmlns:a16="http://schemas.microsoft.com/office/drawing/2014/main" id="{3351A410-AAB7-C3B7-9DA4-431CEAF7ED7B}"/>
              </a:ext>
            </a:extLst>
          </p:cNvPr>
          <p:cNvSpPr>
            <a:spLocks noGrp="1"/>
          </p:cNvSpPr>
          <p:nvPr>
            <p:ph type="title"/>
          </p:nvPr>
        </p:nvSpPr>
        <p:spPr>
          <a:xfrm>
            <a:off x="1929749" y="114231"/>
            <a:ext cx="8332500" cy="487491"/>
          </a:xfrm>
        </p:spPr>
        <p:txBody>
          <a:bodyPr>
            <a:normAutofit/>
          </a:bodyPr>
          <a:lstStyle/>
          <a:p>
            <a:r>
              <a:rPr lang="en-US" sz="2800" b="1">
                <a:latin typeface="Arial Narrow" panose="020B0604020202020204" pitchFamily="34" charset="0"/>
                <a:cs typeface="Arial Narrow" panose="020B0604020202020204" pitchFamily="34" charset="0"/>
              </a:rPr>
              <a:t>Elevated FGF-23 Levels May Be Primary or Secondary</a:t>
            </a:r>
          </a:p>
        </p:txBody>
      </p:sp>
    </p:spTree>
    <p:extLst>
      <p:ext uri="{BB962C8B-B14F-4D97-AF65-F5344CB8AC3E}">
        <p14:creationId xmlns:p14="http://schemas.microsoft.com/office/powerpoint/2010/main" val="3778816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 y="-1"/>
            <a:ext cx="12192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TextBox 1"/>
          <p:cNvSpPr txBox="1"/>
          <p:nvPr/>
        </p:nvSpPr>
        <p:spPr>
          <a:xfrm>
            <a:off x="1120233" y="352311"/>
            <a:ext cx="2029530" cy="584775"/>
          </a:xfrm>
          <a:prstGeom prst="rect">
            <a:avLst/>
          </a:prstGeom>
          <a:noFill/>
        </p:spPr>
        <p:txBody>
          <a:bodyPr wrap="none" rtlCol="0">
            <a:spAutoFit/>
          </a:bodyPr>
          <a:lstStyle/>
          <a:p>
            <a:r>
              <a:rPr lang="en-US" sz="3200">
                <a:solidFill>
                  <a:srgbClr val="FFFF00"/>
                </a:solidFill>
                <a:latin typeface="Calibri"/>
                <a:cs typeface="Calibri"/>
              </a:rPr>
              <a:t>Thank You!</a:t>
            </a:r>
          </a:p>
        </p:txBody>
      </p:sp>
      <p:sp>
        <p:nvSpPr>
          <p:cNvPr id="5" name="TextBox 4"/>
          <p:cNvSpPr txBox="1"/>
          <p:nvPr/>
        </p:nvSpPr>
        <p:spPr>
          <a:xfrm>
            <a:off x="1703513" y="2627620"/>
            <a:ext cx="2061975" cy="369332"/>
          </a:xfrm>
          <a:prstGeom prst="rect">
            <a:avLst/>
          </a:prstGeom>
          <a:noFill/>
        </p:spPr>
        <p:txBody>
          <a:bodyPr wrap="none" rtlCol="0">
            <a:spAutoFit/>
          </a:bodyPr>
          <a:lstStyle/>
          <a:p>
            <a:r>
              <a:rPr lang="en-US" b="1">
                <a:solidFill>
                  <a:schemeClr val="tx2"/>
                </a:solidFill>
                <a:latin typeface="Calibri" charset="0"/>
                <a:ea typeface="Calibri" charset="0"/>
                <a:cs typeface="Calibri" charset="0"/>
              </a:rPr>
              <a:t>Acknowledgements</a:t>
            </a:r>
          </a:p>
        </p:txBody>
      </p:sp>
      <p:pic>
        <p:nvPicPr>
          <p:cNvPr id="6" name="Picture 3" descr="A group of people posing for the camera&#10;&#10;Description automatically generated">
            <a:extLst>
              <a:ext uri="{FF2B5EF4-FFF2-40B4-BE49-F238E27FC236}">
                <a16:creationId xmlns:a16="http://schemas.microsoft.com/office/drawing/2014/main" id="{16EE4454-1A8F-0748-8B6D-0423BCC7D95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658936"/>
            <a:ext cx="6299526" cy="419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071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184AC0-2313-40F9-873B-A4025BC073E1}"/>
              </a:ext>
            </a:extLst>
          </p:cNvPr>
          <p:cNvSpPr>
            <a:spLocks noGrp="1"/>
          </p:cNvSpPr>
          <p:nvPr>
            <p:ph type="ctrTitle"/>
          </p:nvPr>
        </p:nvSpPr>
        <p:spPr/>
        <p:txBody>
          <a:bodyPr/>
          <a:lstStyle/>
          <a:p>
            <a:r>
              <a:rPr lang="en-GB"/>
              <a:t>Agenda</a:t>
            </a:r>
          </a:p>
        </p:txBody>
      </p:sp>
      <p:sp>
        <p:nvSpPr>
          <p:cNvPr id="6" name="TextBox 5">
            <a:extLst>
              <a:ext uri="{FF2B5EF4-FFF2-40B4-BE49-F238E27FC236}">
                <a16:creationId xmlns:a16="http://schemas.microsoft.com/office/drawing/2014/main" id="{BA8440A8-4C3F-4179-8E70-34A65BB9DFAF}"/>
              </a:ext>
            </a:extLst>
          </p:cNvPr>
          <p:cNvSpPr txBox="1"/>
          <p:nvPr/>
        </p:nvSpPr>
        <p:spPr>
          <a:xfrm>
            <a:off x="5723792" y="1608992"/>
            <a:ext cx="3754316" cy="2488223"/>
          </a:xfrm>
          <a:prstGeom prst="rect">
            <a:avLst/>
          </a:prstGeom>
        </p:spPr>
        <p:txBody>
          <a:bodyPr vert="horz" wrap="square" lIns="0" tIns="0" rIns="0" bIns="0" rtlCol="0" anchor="t" anchorCtr="0">
            <a:noAutofit/>
          </a:bodyPr>
          <a:lstStyle/>
          <a:p>
            <a:pPr algn="l">
              <a:buClr>
                <a:schemeClr val="accent1"/>
              </a:buClr>
            </a:pPr>
            <a:endParaRPr lang="en-GB" sz="2000">
              <a:solidFill>
                <a:schemeClr val="accent5"/>
              </a:solidFill>
            </a:endParaRPr>
          </a:p>
        </p:txBody>
      </p:sp>
      <p:sp>
        <p:nvSpPr>
          <p:cNvPr id="8" name="Slide Number Placeholder 7">
            <a:extLst>
              <a:ext uri="{FF2B5EF4-FFF2-40B4-BE49-F238E27FC236}">
                <a16:creationId xmlns:a16="http://schemas.microsoft.com/office/drawing/2014/main" id="{78711F4A-E786-449D-9080-158C1506625C}"/>
              </a:ext>
            </a:extLst>
          </p:cNvPr>
          <p:cNvSpPr>
            <a:spLocks noGrp="1"/>
          </p:cNvSpPr>
          <p:nvPr>
            <p:ph type="sldNum" sz="quarter" idx="11"/>
          </p:nvPr>
        </p:nvSpPr>
        <p:spPr/>
        <p:txBody>
          <a:bodyPr/>
          <a:lstStyle/>
          <a:p>
            <a:fld id="{B98FAA3C-ACB9-481B-A6F5-AE484AF31F2C}" type="slidenum">
              <a:rPr lang="en-GB" smtClean="0"/>
              <a:pPr/>
              <a:t>12</a:t>
            </a:fld>
            <a:endParaRPr lang="en-GB"/>
          </a:p>
        </p:txBody>
      </p:sp>
      <p:graphicFrame>
        <p:nvGraphicFramePr>
          <p:cNvPr id="10" name="Table 10">
            <a:extLst>
              <a:ext uri="{FF2B5EF4-FFF2-40B4-BE49-F238E27FC236}">
                <a16:creationId xmlns:a16="http://schemas.microsoft.com/office/drawing/2014/main" id="{443B2E8D-13CB-492F-8CBD-FE1C69BC4124}"/>
              </a:ext>
            </a:extLst>
          </p:cNvPr>
          <p:cNvGraphicFramePr>
            <a:graphicFrameLocks noGrp="1"/>
          </p:cNvGraphicFramePr>
          <p:nvPr>
            <p:ph idx="1"/>
          </p:nvPr>
        </p:nvGraphicFramePr>
        <p:xfrm>
          <a:off x="1038773" y="1121704"/>
          <a:ext cx="10114453" cy="5004777"/>
        </p:xfrm>
        <a:graphic>
          <a:graphicData uri="http://schemas.openxmlformats.org/drawingml/2006/table">
            <a:tbl>
              <a:tblPr firstRow="1" bandRow="1">
                <a:tableStyleId>{F2DE63D5-997A-4646-A377-4702673A728D}</a:tableStyleId>
              </a:tblPr>
              <a:tblGrid>
                <a:gridCol w="1098211">
                  <a:extLst>
                    <a:ext uri="{9D8B030D-6E8A-4147-A177-3AD203B41FA5}">
                      <a16:colId xmlns:a16="http://schemas.microsoft.com/office/drawing/2014/main" val="2480530361"/>
                    </a:ext>
                  </a:extLst>
                </a:gridCol>
                <a:gridCol w="4737641">
                  <a:extLst>
                    <a:ext uri="{9D8B030D-6E8A-4147-A177-3AD203B41FA5}">
                      <a16:colId xmlns:a16="http://schemas.microsoft.com/office/drawing/2014/main" val="1246450148"/>
                    </a:ext>
                  </a:extLst>
                </a:gridCol>
                <a:gridCol w="4278601">
                  <a:extLst>
                    <a:ext uri="{9D8B030D-6E8A-4147-A177-3AD203B41FA5}">
                      <a16:colId xmlns:a16="http://schemas.microsoft.com/office/drawing/2014/main" val="1981149033"/>
                    </a:ext>
                  </a:extLst>
                </a:gridCol>
              </a:tblGrid>
              <a:tr h="452172">
                <a:tc>
                  <a:txBody>
                    <a:bodyPr/>
                    <a:lstStyle/>
                    <a:p>
                      <a:pPr algn="l" fontAlgn="b"/>
                      <a:r>
                        <a:rPr lang="en-AU" sz="1600" b="1" i="0" u="none" strike="noStrike">
                          <a:solidFill>
                            <a:schemeClr val="bg1"/>
                          </a:solidFill>
                          <a:effectLst/>
                          <a:latin typeface="+mn-lt"/>
                        </a:rPr>
                        <a:t>Time</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Topic</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Speaker/Chair</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extLst>
                  <a:ext uri="{0D108BD9-81ED-4DB2-BD59-A6C34878D82A}">
                    <a16:rowId xmlns:a16="http://schemas.microsoft.com/office/drawing/2014/main" val="1050332090"/>
                  </a:ext>
                </a:extLst>
              </a:tr>
              <a:tr h="272011">
                <a:tc gridSpan="3">
                  <a:txBody>
                    <a:bodyPr/>
                    <a:lstStyle/>
                    <a:p>
                      <a:pPr marL="72000"/>
                      <a:r>
                        <a:rPr lang="en-SG" sz="1600" b="1" i="0" u="none" strike="noStrike" kern="1200" baseline="0">
                          <a:solidFill>
                            <a:schemeClr val="bg1"/>
                          </a:solidFill>
                          <a:latin typeface="+mn-lt"/>
                          <a:ea typeface="+mn-ea"/>
                          <a:cs typeface="+mn-cs"/>
                        </a:rPr>
                        <a:t>Topic 1: Welcome </a:t>
                      </a:r>
                      <a:endParaRPr lang="en-SG" sz="1600" b="0" i="0" u="none" strike="noStrike" kern="1200" baseline="0">
                        <a:solidFill>
                          <a:schemeClr val="bg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algn="l" fontAlgn="t"/>
                      <a:r>
                        <a:rPr lang="en-SG" sz="1400" b="0" i="0" u="none" strike="noStrike">
                          <a:solidFill>
                            <a:srgbClr val="000000"/>
                          </a:solidFill>
                          <a:effectLst/>
                          <a:latin typeface="+mn-lt"/>
                        </a:rPr>
                        <a:t>Welcome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8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6140612"/>
                  </a:ext>
                </a:extLst>
              </a:tr>
              <a:tr h="533796">
                <a:tc>
                  <a:txBody>
                    <a:bodyPr/>
                    <a:lstStyle/>
                    <a:p>
                      <a:pPr marL="72000"/>
                      <a:r>
                        <a:rPr lang="en-SG" sz="1600" b="0" i="0" u="none" strike="noStrike" kern="1200" baseline="0">
                          <a:solidFill>
                            <a:schemeClr val="tx1"/>
                          </a:solidFill>
                          <a:latin typeface="+mn-lt"/>
                          <a:ea typeface="+mn-ea"/>
                          <a:cs typeface="+mn-cs"/>
                        </a:rPr>
                        <a:t>1:40pm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Welcome from the sponsor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Tiffany BAMFORD</a:t>
                      </a:r>
                    </a:p>
                    <a:p>
                      <a:pPr marL="72000"/>
                      <a:r>
                        <a:rPr lang="en-SG" sz="1600" b="0" i="0" u="none" strike="noStrike" kern="1200" baseline="0">
                          <a:solidFill>
                            <a:schemeClr val="tx1"/>
                          </a:solidFill>
                          <a:latin typeface="+mn-lt"/>
                          <a:ea typeface="+mn-ea"/>
                          <a:cs typeface="+mn-cs"/>
                        </a:rPr>
                        <a:t>KKAU Medical Affairs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962693302"/>
                  </a:ext>
                </a:extLst>
              </a:tr>
              <a:tr h="533796">
                <a:tc>
                  <a:txBody>
                    <a:bodyPr/>
                    <a:lstStyle/>
                    <a:p>
                      <a:pPr marL="72000"/>
                      <a:r>
                        <a:rPr lang="en-SG" sz="1600" b="0" i="0" u="none" strike="noStrike" kern="1200" baseline="0">
                          <a:solidFill>
                            <a:schemeClr val="tx1"/>
                          </a:solidFill>
                          <a:latin typeface="+mn-lt"/>
                          <a:ea typeface="+mn-ea"/>
                          <a:cs typeface="+mn-cs"/>
                        </a:rPr>
                        <a:t>1:43pm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Introductions &amp; learning objectives from the Chair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a:t>
                      </a:r>
                    </a:p>
                    <a:p>
                      <a:pPr marL="72000"/>
                      <a:r>
                        <a:rPr lang="en-SG" sz="1600" b="0" i="0" u="none" strike="noStrike" kern="1200" baseline="0">
                          <a:solidFill>
                            <a:schemeClr val="tx1"/>
                          </a:solidFill>
                          <a:latin typeface="+mn-lt"/>
                          <a:ea typeface="+mn-ea"/>
                          <a:cs typeface="+mn-cs"/>
                        </a:rPr>
                        <a:t>Monash Health</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1414296219"/>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2: X-Linked Hypophosphataemia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Sales onboarding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31882287"/>
                  </a:ext>
                </a:extLst>
              </a:tr>
              <a:tr h="533796">
                <a:tc>
                  <a:txBody>
                    <a:bodyPr/>
                    <a:lstStyle/>
                    <a:p>
                      <a:pPr marL="72000" algn="l" defTabSz="914400" rtl="0" eaLnBrk="1" fontAlgn="t" latinLnBrk="0" hangingPunct="1"/>
                      <a:r>
                        <a:rPr lang="en-SG" sz="1600" b="0" i="0" u="none" strike="noStrike" kern="1200" baseline="0">
                          <a:solidFill>
                            <a:schemeClr val="tx1"/>
                          </a:solidFill>
                          <a:latin typeface="+mn-lt"/>
                          <a:ea typeface="+mn-ea"/>
                          <a:cs typeface="+mn-cs"/>
                        </a:rPr>
                        <a:t>1:45pm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XLH: Looking back, looking forward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Prof Craig MUNNS (Speaker) </a:t>
                      </a:r>
                    </a:p>
                    <a:p>
                      <a:pPr marL="72000" algn="l" defTabSz="914400" rtl="0" eaLnBrk="1" latinLnBrk="0" hangingPunct="1"/>
                      <a:r>
                        <a:rPr lang="en-US"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177693467"/>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3: Introducing CRYSVITA® (burosumab) - a new treatment option for XLH</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Medical update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03971964"/>
                  </a:ext>
                </a:extLst>
              </a:tr>
              <a:tr h="533796">
                <a:tc>
                  <a:txBody>
                    <a:bodyPr/>
                    <a:lstStyle/>
                    <a:p>
                      <a:pPr marL="72000"/>
                      <a:r>
                        <a:rPr lang="en-SG" sz="1600" b="0" i="0" u="none" strike="noStrike" kern="1200" baseline="0">
                          <a:solidFill>
                            <a:schemeClr val="tx1"/>
                          </a:solidFill>
                          <a:latin typeface="+mn-lt"/>
                          <a:ea typeface="+mn-ea"/>
                          <a:cs typeface="+mn-cs"/>
                        </a:rPr>
                        <a:t>1:50pm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t>
                      </a:r>
                      <a:r>
                        <a:rPr lang="en-US" sz="1600" b="0" i="0" u="none" strike="noStrike" kern="1200" baseline="0" err="1">
                          <a:solidFill>
                            <a:schemeClr val="tx1"/>
                          </a:solidFill>
                          <a:latin typeface="+mn-lt"/>
                          <a:ea typeface="+mn-ea"/>
                          <a:cs typeface="+mn-cs"/>
                        </a:rPr>
                        <a:t>paediatrics</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Craig MUNNS (Speaker)</a:t>
                      </a:r>
                    </a:p>
                    <a:p>
                      <a:pPr marL="72000" algn="l" defTabSz="914400" rtl="0" eaLnBrk="1" fontAlgn="t" latinLnBrk="0" hangingPunct="1"/>
                      <a:endParaRPr lang="en-US"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157387568"/>
                  </a:ext>
                </a:extLst>
              </a:tr>
              <a:tr h="533796">
                <a:tc>
                  <a:txBody>
                    <a:bodyPr/>
                    <a:lstStyle/>
                    <a:p>
                      <a:pPr marL="72000"/>
                      <a:r>
                        <a:rPr lang="en-SG" sz="1600" b="0" i="0" u="none" strike="noStrike" kern="1200" baseline="0">
                          <a:solidFill>
                            <a:schemeClr val="tx1"/>
                          </a:solidFill>
                          <a:latin typeface="+mn-lt"/>
                          <a:ea typeface="+mn-ea"/>
                          <a:cs typeface="+mn-cs"/>
                        </a:rPr>
                        <a:t>1:58p</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adults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Syndia LAZARUS (Speaker) </a:t>
                      </a:r>
                    </a:p>
                    <a:p>
                      <a:pPr marL="72000"/>
                      <a:r>
                        <a:rPr lang="en-SG"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821696015"/>
                  </a:ext>
                </a:extLst>
              </a:tr>
              <a:tr h="795581">
                <a:tc>
                  <a:txBody>
                    <a:bodyPr/>
                    <a:lstStyle/>
                    <a:p>
                      <a:pPr marL="72000"/>
                      <a:r>
                        <a:rPr lang="en-SG" sz="1600" b="0" i="0" u="none" strike="noStrike" kern="1200" baseline="0">
                          <a:solidFill>
                            <a:schemeClr val="tx1"/>
                          </a:solidFill>
                          <a:latin typeface="+mn-lt"/>
                          <a:ea typeface="+mn-ea"/>
                          <a:cs typeface="+mn-cs"/>
                        </a:rPr>
                        <a:t>2:06pm</a:t>
                      </a:r>
                      <a:endParaRPr lang="en-SG"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Panel Discussion </a:t>
                      </a:r>
                    </a:p>
                    <a:p>
                      <a:pPr marL="72000"/>
                      <a:r>
                        <a:rPr lang="en-US" sz="1600" b="0" i="0" u="none" strike="noStrike" kern="1200" baseline="0">
                          <a:solidFill>
                            <a:schemeClr val="tx1"/>
                          </a:solidFill>
                          <a:latin typeface="+mn-lt"/>
                          <a:ea typeface="+mn-ea"/>
                          <a:cs typeface="+mn-cs"/>
                        </a:rPr>
                        <a:t>The practical use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Australia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 </a:t>
                      </a:r>
                    </a:p>
                    <a:p>
                      <a:pPr marL="72000"/>
                      <a:r>
                        <a:rPr lang="en-SG" sz="1600" b="0" i="0" u="none" strike="noStrike" kern="1200" baseline="0">
                          <a:solidFill>
                            <a:schemeClr val="tx1"/>
                          </a:solidFill>
                          <a:latin typeface="+mn-lt"/>
                          <a:ea typeface="+mn-ea"/>
                          <a:cs typeface="+mn-cs"/>
                        </a:rPr>
                        <a:t>Prof Craig MUNNS (Panellist) </a:t>
                      </a:r>
                    </a:p>
                    <a:p>
                      <a:pPr marL="72000"/>
                      <a:r>
                        <a:rPr lang="en-SG" sz="1600" b="0" i="0" u="none" strike="noStrike" kern="1200" baseline="0">
                          <a:solidFill>
                            <a:schemeClr val="tx1"/>
                          </a:solidFill>
                          <a:latin typeface="+mn-lt"/>
                          <a:ea typeface="+mn-ea"/>
                          <a:cs typeface="+mn-cs"/>
                        </a:rPr>
                        <a:t>Dr Syndia LAZARUS (Panellist)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745131477"/>
                  </a:ext>
                </a:extLst>
              </a:tr>
              <a:tr h="272011">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2:18pm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Close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Prof Peter EBELING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A"/>
                    </a:solidFill>
                  </a:tcPr>
                </a:tc>
                <a:extLst>
                  <a:ext uri="{0D108BD9-81ED-4DB2-BD59-A6C34878D82A}">
                    <a16:rowId xmlns:a16="http://schemas.microsoft.com/office/drawing/2014/main" val="592262238"/>
                  </a:ext>
                </a:extLst>
              </a:tr>
            </a:tbl>
          </a:graphicData>
        </a:graphic>
      </p:graphicFrame>
    </p:spTree>
    <p:extLst>
      <p:ext uri="{BB962C8B-B14F-4D97-AF65-F5344CB8AC3E}">
        <p14:creationId xmlns:p14="http://schemas.microsoft.com/office/powerpoint/2010/main" val="1084956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necktie, suit&#10;&#10;Description automatically generated">
            <a:extLst>
              <a:ext uri="{FF2B5EF4-FFF2-40B4-BE49-F238E27FC236}">
                <a16:creationId xmlns:a16="http://schemas.microsoft.com/office/drawing/2014/main" id="{0B084C24-204E-18CF-2930-9BBC2E8DE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629" y="1522743"/>
            <a:ext cx="4946691" cy="4299988"/>
          </a:xfrm>
          <a:prstGeom prst="rect">
            <a:avLst/>
          </a:prstGeom>
        </p:spPr>
      </p:pic>
      <p:sp>
        <p:nvSpPr>
          <p:cNvPr id="6" name="Title 5">
            <a:extLst>
              <a:ext uri="{FF2B5EF4-FFF2-40B4-BE49-F238E27FC236}">
                <a16:creationId xmlns:a16="http://schemas.microsoft.com/office/drawing/2014/main" id="{888088CD-B5AA-CCA4-9E69-88B31C40A81E}"/>
              </a:ext>
            </a:extLst>
          </p:cNvPr>
          <p:cNvSpPr>
            <a:spLocks noGrp="1"/>
          </p:cNvSpPr>
          <p:nvPr>
            <p:ph type="ctrTitle"/>
          </p:nvPr>
        </p:nvSpPr>
        <p:spPr/>
        <p:txBody>
          <a:bodyPr/>
          <a:lstStyle/>
          <a:p>
            <a:r>
              <a:rPr lang="en-US"/>
              <a:t>Introducing…</a:t>
            </a:r>
            <a:endParaRPr lang="en-SG"/>
          </a:p>
        </p:txBody>
      </p:sp>
      <p:sp>
        <p:nvSpPr>
          <p:cNvPr id="8" name="TextBox 7">
            <a:extLst>
              <a:ext uri="{FF2B5EF4-FFF2-40B4-BE49-F238E27FC236}">
                <a16:creationId xmlns:a16="http://schemas.microsoft.com/office/drawing/2014/main" id="{4D1DB0DA-13D5-6293-18B3-C9081033987B}"/>
              </a:ext>
            </a:extLst>
          </p:cNvPr>
          <p:cNvSpPr txBox="1"/>
          <p:nvPr/>
        </p:nvSpPr>
        <p:spPr>
          <a:xfrm>
            <a:off x="6931343" y="2305615"/>
            <a:ext cx="4724362" cy="2246769"/>
          </a:xfrm>
          <a:prstGeom prst="rect">
            <a:avLst/>
          </a:prstGeom>
          <a:noFill/>
        </p:spPr>
        <p:txBody>
          <a:bodyPr wrap="square">
            <a:spAutoFit/>
          </a:bodyPr>
          <a:lstStyle/>
          <a:p>
            <a:r>
              <a:rPr lang="en-AU" sz="2000">
                <a:effectLst/>
                <a:ea typeface="Times New Roman" panose="02020603050405020304" pitchFamily="18" charset="0"/>
              </a:rPr>
              <a:t>Professor Craig Munns </a:t>
            </a:r>
            <a:br>
              <a:rPr lang="en-AU" sz="2000">
                <a:effectLst/>
                <a:ea typeface="Times New Roman" panose="02020603050405020304" pitchFamily="18" charset="0"/>
              </a:rPr>
            </a:br>
            <a:r>
              <a:rPr lang="en-AU" sz="2000">
                <a:effectLst/>
                <a:ea typeface="Times New Roman" panose="02020603050405020304" pitchFamily="18" charset="0"/>
              </a:rPr>
              <a:t>Head, Mayne Academy of Paediatrics;</a:t>
            </a:r>
            <a:br>
              <a:rPr lang="en-AU" sz="2000">
                <a:effectLst/>
                <a:ea typeface="Times New Roman" panose="02020603050405020304" pitchFamily="18" charset="0"/>
              </a:rPr>
            </a:br>
            <a:r>
              <a:rPr lang="en-AU" sz="2000">
                <a:effectLst/>
                <a:ea typeface="Times New Roman" panose="02020603050405020304" pitchFamily="18" charset="0"/>
              </a:rPr>
              <a:t>Director, Child Health Research Centre, The University of Queensland</a:t>
            </a:r>
            <a:r>
              <a:rPr lang="en-AU" sz="2000">
                <a:ea typeface="Times New Roman" panose="02020603050405020304" pitchFamily="18" charset="0"/>
              </a:rPr>
              <a:t>;</a:t>
            </a:r>
            <a:endParaRPr lang="en-AU" sz="2000">
              <a:effectLst/>
              <a:ea typeface="Times New Roman" panose="02020603050405020304" pitchFamily="18" charset="0"/>
            </a:endParaRPr>
          </a:p>
          <a:p>
            <a:r>
              <a:rPr lang="en-AU" sz="2000">
                <a:effectLst/>
                <a:ea typeface="Times New Roman" panose="02020603050405020304" pitchFamily="18" charset="0"/>
              </a:rPr>
              <a:t>Senior Medical Officer,</a:t>
            </a:r>
          </a:p>
          <a:p>
            <a:r>
              <a:rPr lang="en-AU" sz="2000">
                <a:effectLst/>
                <a:ea typeface="Times New Roman" panose="02020603050405020304" pitchFamily="18" charset="0"/>
              </a:rPr>
              <a:t>Department of Endocrinology at Queensland Children’s Hospital</a:t>
            </a:r>
            <a:endParaRPr lang="en-SG" sz="2000"/>
          </a:p>
        </p:txBody>
      </p:sp>
    </p:spTree>
    <p:extLst>
      <p:ext uri="{BB962C8B-B14F-4D97-AF65-F5344CB8AC3E}">
        <p14:creationId xmlns:p14="http://schemas.microsoft.com/office/powerpoint/2010/main" val="399400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2987-6E68-47E6-931F-15CD6EAC4FB8}"/>
              </a:ext>
            </a:extLst>
          </p:cNvPr>
          <p:cNvSpPr>
            <a:spLocks noGrp="1"/>
          </p:cNvSpPr>
          <p:nvPr>
            <p:ph type="title"/>
          </p:nvPr>
        </p:nvSpPr>
        <p:spPr>
          <a:xfrm>
            <a:off x="695325" y="1700808"/>
            <a:ext cx="10738247" cy="1296144"/>
          </a:xfrm>
        </p:spPr>
        <p:txBody>
          <a:bodyPr/>
          <a:lstStyle/>
          <a:p>
            <a:pPr algn="ctr"/>
            <a:r>
              <a:rPr lang="en-SG" sz="4400"/>
              <a:t>XLH: Looking Back, Looking Forward</a:t>
            </a:r>
            <a:br>
              <a:rPr lang="en-SG" sz="4400"/>
            </a:br>
            <a:endParaRPr lang="en-AU" sz="3200"/>
          </a:p>
        </p:txBody>
      </p:sp>
      <p:sp>
        <p:nvSpPr>
          <p:cNvPr id="6" name="Text Placeholder 3">
            <a:extLst>
              <a:ext uri="{FF2B5EF4-FFF2-40B4-BE49-F238E27FC236}">
                <a16:creationId xmlns:a16="http://schemas.microsoft.com/office/drawing/2014/main" id="{92B65328-6C51-4F16-B61D-400841DFFCB1}"/>
              </a:ext>
            </a:extLst>
          </p:cNvPr>
          <p:cNvSpPr txBox="1">
            <a:spLocks/>
          </p:cNvSpPr>
          <p:nvPr/>
        </p:nvSpPr>
        <p:spPr>
          <a:xfrm>
            <a:off x="847698" y="2841983"/>
            <a:ext cx="10747200" cy="2675249"/>
          </a:xfrm>
          <a:prstGeom prst="rect">
            <a:avLst/>
          </a:prstGeom>
        </p:spPr>
        <p:txBody>
          <a:bodyPr vert="horz" lIns="0" tIns="0" rIns="0" bIns="0" rtlCol="0">
            <a:normAutofit/>
          </a:bodyPr>
          <a:lstStyle>
            <a:lvl1pPr marL="0" indent="0" algn="l" defTabSz="914400" rtl="0" eaLnBrk="1" latinLnBrk="0" hangingPunct="1">
              <a:lnSpc>
                <a:spcPts val="3240"/>
              </a:lnSpc>
              <a:spcBef>
                <a:spcPts val="300"/>
              </a:spcBef>
              <a:spcAft>
                <a:spcPts val="300"/>
              </a:spcAft>
              <a:buClr>
                <a:schemeClr val="tx1"/>
              </a:buClr>
              <a:buFont typeface="Arial" panose="020B0604020202020204" pitchFamily="34" charset="0"/>
              <a:buNone/>
              <a:defRPr lang="en-US" sz="2700" kern="1200">
                <a:solidFill>
                  <a:schemeClr val="bg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3240"/>
              </a:lnSpc>
              <a:spcBef>
                <a:spcPts val="300"/>
              </a:spcBef>
              <a:spcAft>
                <a:spcPts val="300"/>
              </a:spcAft>
              <a:buClr>
                <a:prstClr val="black"/>
              </a:buClr>
              <a:buSzTx/>
              <a:buFont typeface="Arial" panose="020B0604020202020204" pitchFamily="34" charset="0"/>
              <a:buNone/>
              <a:tabLst/>
              <a:defRPr/>
            </a:pPr>
            <a:endParaRPr kumimoji="0" lang="en-AU" sz="2700" b="0" i="0" u="none" strike="noStrike" kern="1200" cap="none" spc="0" normalizeH="0" baseline="0" noProof="0">
              <a:ln>
                <a:noFill/>
              </a:ln>
              <a:solidFill>
                <a:srgbClr val="44546A">
                  <a:lumMod val="20000"/>
                  <a:lumOff val="80000"/>
                </a:srgbClr>
              </a:solidFill>
              <a:effectLst/>
              <a:uLnTx/>
              <a:uFillTx/>
              <a:latin typeface="Arial"/>
              <a:ea typeface="+mn-ea"/>
              <a:cs typeface="+mn-cs"/>
            </a:endParaRPr>
          </a:p>
          <a:p>
            <a:pPr marL="0" marR="0" lvl="0" indent="0" algn="l" defTabSz="914400" rtl="0" eaLnBrk="1" fontAlgn="auto" latinLnBrk="0" hangingPunct="1">
              <a:lnSpc>
                <a:spcPts val="3240"/>
              </a:lnSpc>
              <a:spcBef>
                <a:spcPts val="300"/>
              </a:spcBef>
              <a:spcAft>
                <a:spcPts val="300"/>
              </a:spcAft>
              <a:buClr>
                <a:prstClr val="black"/>
              </a:buClr>
              <a:buSzTx/>
              <a:buFont typeface="Arial" panose="020B0604020202020204" pitchFamily="34" charset="0"/>
              <a:buNone/>
              <a:tabLst/>
              <a:defRPr/>
            </a:pP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Prof Craig Munns</a:t>
            </a:r>
          </a:p>
          <a:p>
            <a:pPr marL="0" marR="0" lvl="0" indent="0" algn="l" defTabSz="914400" rtl="0" eaLnBrk="1" fontAlgn="auto" latinLnBrk="0" hangingPunct="1">
              <a:lnSpc>
                <a:spcPct val="100000"/>
              </a:lnSpc>
              <a:spcBef>
                <a:spcPts val="300"/>
              </a:spcBef>
              <a:spcAft>
                <a:spcPts val="300"/>
              </a:spcAft>
              <a:buClr>
                <a:prstClr val="black"/>
              </a:buClr>
              <a:buSzTx/>
              <a:buFont typeface="Arial" panose="020B0604020202020204" pitchFamily="34" charset="0"/>
              <a:buNone/>
              <a:tabLst/>
              <a:defRPr/>
            </a:pP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Head, Mayne Academy of Paediatrics</a:t>
            </a:r>
          </a:p>
          <a:p>
            <a:pPr marL="0" marR="0" lvl="0" indent="0" algn="l" defTabSz="914400" rtl="0" eaLnBrk="1" fontAlgn="auto" latinLnBrk="0" hangingPunct="1">
              <a:lnSpc>
                <a:spcPct val="100000"/>
              </a:lnSpc>
              <a:spcBef>
                <a:spcPts val="300"/>
              </a:spcBef>
              <a:spcAft>
                <a:spcPts val="300"/>
              </a:spcAft>
              <a:buClr>
                <a:prstClr val="black"/>
              </a:buClr>
              <a:buSzTx/>
              <a:buFont typeface="Arial" panose="020B0604020202020204" pitchFamily="34" charset="0"/>
              <a:buNone/>
              <a:tabLst/>
              <a:defRPr/>
            </a:pP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Director, Child Health Research Centre</a:t>
            </a:r>
            <a:b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b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Paediatric Endocrinologist, QCH</a:t>
            </a:r>
          </a:p>
          <a:p>
            <a:pPr marL="0" marR="0" lvl="0" indent="0" algn="l" defTabSz="914400" rtl="0" eaLnBrk="1" fontAlgn="auto" latinLnBrk="0" hangingPunct="1">
              <a:lnSpc>
                <a:spcPts val="3240"/>
              </a:lnSpc>
              <a:spcBef>
                <a:spcPts val="300"/>
              </a:spcBef>
              <a:spcAft>
                <a:spcPts val="300"/>
              </a:spcAft>
              <a:buClr>
                <a:prstClr val="black"/>
              </a:buClr>
              <a:buSzTx/>
              <a:buFont typeface="Arial" panose="020B0604020202020204" pitchFamily="34" charset="0"/>
              <a:buNone/>
              <a:tabLst/>
              <a:defRPr/>
            </a:pPr>
            <a:endParaRPr kumimoji="0" lang="en-AU" sz="2700" b="0" i="0" u="none" strike="noStrike" kern="1200" cap="none" spc="0" normalizeH="0" baseline="0" noProof="0">
              <a:ln>
                <a:noFill/>
              </a:ln>
              <a:solidFill>
                <a:srgbClr val="44546A">
                  <a:lumMod val="20000"/>
                  <a:lumOff val="80000"/>
                </a:srgbClr>
              </a:solidFill>
              <a:effectLst/>
              <a:uLnTx/>
              <a:uFillTx/>
              <a:latin typeface="Arial"/>
              <a:ea typeface="+mn-ea"/>
              <a:cs typeface="+mn-cs"/>
            </a:endParaRPr>
          </a:p>
        </p:txBody>
      </p:sp>
      <p:pic>
        <p:nvPicPr>
          <p:cNvPr id="8" name="Picture 4" descr="See the source image">
            <a:extLst>
              <a:ext uri="{FF2B5EF4-FFF2-40B4-BE49-F238E27FC236}">
                <a16:creationId xmlns:a16="http://schemas.microsoft.com/office/drawing/2014/main" id="{3245CD37-A68B-466B-9C77-9ABFDC784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312" y="131458"/>
            <a:ext cx="2736304" cy="101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44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ED424-9164-4E7C-0B78-A8F6C07F3A64}"/>
              </a:ext>
            </a:extLst>
          </p:cNvPr>
          <p:cNvSpPr>
            <a:spLocks noGrp="1"/>
          </p:cNvSpPr>
          <p:nvPr>
            <p:ph type="ctrTitle"/>
          </p:nvPr>
        </p:nvSpPr>
        <p:spPr/>
        <p:txBody>
          <a:bodyPr/>
          <a:lstStyle/>
          <a:p>
            <a:r>
              <a:rPr lang="en-US"/>
              <a:t>General speaker disclaimer</a:t>
            </a:r>
            <a:endParaRPr lang="en-SG"/>
          </a:p>
        </p:txBody>
      </p:sp>
      <p:sp>
        <p:nvSpPr>
          <p:cNvPr id="6" name="Content Placeholder 5">
            <a:extLst>
              <a:ext uri="{FF2B5EF4-FFF2-40B4-BE49-F238E27FC236}">
                <a16:creationId xmlns:a16="http://schemas.microsoft.com/office/drawing/2014/main" id="{D32B9D99-959E-B098-894D-0390F8A28E33}"/>
              </a:ext>
            </a:extLst>
          </p:cNvPr>
          <p:cNvSpPr>
            <a:spLocks noGrp="1"/>
          </p:cNvSpPr>
          <p:nvPr>
            <p:ph idx="1"/>
          </p:nvPr>
        </p:nvSpPr>
        <p:spPr/>
        <p:txBody>
          <a:bodyPr/>
          <a:lstStyle/>
          <a:p>
            <a:r>
              <a:rPr lang="en-US"/>
              <a:t>The content presented by each speaker is their own work and has not been influenced by employees of Kyowa Kirin Australia.</a:t>
            </a:r>
          </a:p>
          <a:p>
            <a:r>
              <a:rPr lang="en-US"/>
              <a:t>Speakers have received an honorarium for the preparation and presentation of their work.</a:t>
            </a:r>
          </a:p>
          <a:p>
            <a:r>
              <a:rPr lang="en-US"/>
              <a:t>Kyowa Kirin Australia does not expect payment for services to be an inducement for the Speaker to prescribe, supply, administer, recommend, purchase, pay for, reimburse, </a:t>
            </a:r>
            <a:r>
              <a:rPr lang="en-US" err="1"/>
              <a:t>authorise</a:t>
            </a:r>
            <a:r>
              <a:rPr lang="en-US"/>
              <a:t>, approve, sell or supply any product or services of the Company and the Speaker agrees that this this honorarium does not constitute an illegal inducement of any kind.</a:t>
            </a:r>
            <a:endParaRPr lang="en-SG"/>
          </a:p>
        </p:txBody>
      </p:sp>
      <p:sp>
        <p:nvSpPr>
          <p:cNvPr id="3" name="Footer Placeholder 2">
            <a:extLst>
              <a:ext uri="{FF2B5EF4-FFF2-40B4-BE49-F238E27FC236}">
                <a16:creationId xmlns:a16="http://schemas.microsoft.com/office/drawing/2014/main" id="{61381A01-C834-DB3F-4242-51DFB76BB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91349"/>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48B5BF16-FF41-E426-1588-ED9F3285109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FAA3C-ACB9-481B-A6F5-AE484AF31F2C}" type="slidenum">
              <a:rPr kumimoji="0" lang="en-GB" sz="1000" b="0" i="0" u="none" strike="noStrike" kern="1200" cap="none" spc="0" normalizeH="0" baseline="0" noProof="0" smtClean="0">
                <a:ln>
                  <a:noFill/>
                </a:ln>
                <a:solidFill>
                  <a:srgbClr val="191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a:ln>
                <a:noFill/>
              </a:ln>
              <a:solidFill>
                <a:srgbClr val="191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8457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1AED59-1534-4921-AD20-402A6D186E67}"/>
              </a:ext>
            </a:extLst>
          </p:cNvPr>
          <p:cNvSpPr>
            <a:spLocks noGrp="1"/>
          </p:cNvSpPr>
          <p:nvPr>
            <p:ph type="title"/>
          </p:nvPr>
        </p:nvSpPr>
        <p:spPr/>
        <p:txBody>
          <a:bodyPr/>
          <a:lstStyle/>
          <a:p>
            <a:r>
              <a:rPr lang="en-AU"/>
              <a:t>Disclosures</a:t>
            </a:r>
          </a:p>
        </p:txBody>
      </p:sp>
      <p:sp>
        <p:nvSpPr>
          <p:cNvPr id="12" name="Footer Placeholder 11">
            <a:extLst>
              <a:ext uri="{FF2B5EF4-FFF2-40B4-BE49-F238E27FC236}">
                <a16:creationId xmlns:a16="http://schemas.microsoft.com/office/drawing/2014/main" id="{CB670E92-3AA9-4614-A780-E00910D9E0C9}"/>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99928975-3756-4BBC-BEBB-3A2C0F663EE9}"/>
              </a:ext>
            </a:extLst>
          </p:cNvPr>
          <p:cNvSpPr>
            <a:spLocks noGrp="1"/>
          </p:cNvSpPr>
          <p:nvPr>
            <p:ph sz="quarter" idx="10"/>
          </p:nvPr>
        </p:nvSpPr>
        <p:spPr>
          <a:xfrm>
            <a:off x="662271" y="1877752"/>
            <a:ext cx="10801350" cy="4608512"/>
          </a:xfrm>
        </p:spPr>
        <p:txBody>
          <a:bodyPr/>
          <a:lstStyle/>
          <a:p>
            <a:pPr>
              <a:buClr>
                <a:schemeClr val="bg2"/>
              </a:buClr>
              <a:buFont typeface="Arial" panose="020B0604020202020204" pitchFamily="34" charset="0"/>
              <a:buChar char="•"/>
            </a:pPr>
            <a:r>
              <a:rPr lang="en-US"/>
              <a:t>Research funding </a:t>
            </a:r>
          </a:p>
          <a:p>
            <a:pPr lvl="1">
              <a:buClr>
                <a:schemeClr val="bg2"/>
              </a:buClr>
              <a:buFont typeface="Arial" panose="020B0604020202020204" pitchFamily="34" charset="0"/>
              <a:buChar char="•"/>
            </a:pPr>
            <a:r>
              <a:rPr lang="en-US"/>
              <a:t>Kyowa Kirin International, Plc.</a:t>
            </a:r>
          </a:p>
          <a:p>
            <a:pPr lvl="1">
              <a:buClr>
                <a:schemeClr val="bg2"/>
              </a:buClr>
              <a:buFont typeface="Arial" panose="020B0604020202020204" pitchFamily="34" charset="0"/>
              <a:buChar char="•"/>
            </a:pPr>
            <a:r>
              <a:rPr lang="en-US"/>
              <a:t>Ultragenyx Pharmaceutical, Inc.</a:t>
            </a:r>
          </a:p>
          <a:p>
            <a:pPr marL="173038" lvl="1" indent="0">
              <a:buClr>
                <a:schemeClr val="bg2"/>
              </a:buClr>
              <a:buNone/>
            </a:pPr>
            <a:endParaRPr lang="en-US"/>
          </a:p>
          <a:p>
            <a:pPr>
              <a:buClr>
                <a:schemeClr val="bg2"/>
              </a:buClr>
              <a:buFont typeface="Arial" panose="020B0604020202020204" pitchFamily="34" charset="0"/>
              <a:buChar char="•"/>
            </a:pPr>
            <a:r>
              <a:rPr lang="en-US"/>
              <a:t>Consultant </a:t>
            </a:r>
          </a:p>
          <a:p>
            <a:pPr lvl="1">
              <a:buClr>
                <a:schemeClr val="bg2"/>
              </a:buClr>
              <a:buFont typeface="Arial" panose="020B0604020202020204" pitchFamily="34" charset="0"/>
              <a:buChar char="•"/>
            </a:pPr>
            <a:r>
              <a:rPr lang="en-US"/>
              <a:t>Kyowa Kirin International, Plc.</a:t>
            </a:r>
          </a:p>
          <a:p>
            <a:endParaRPr lang="en-AU"/>
          </a:p>
        </p:txBody>
      </p:sp>
      <p:sp>
        <p:nvSpPr>
          <p:cNvPr id="9" name="Date Placeholder 6">
            <a:extLst>
              <a:ext uri="{FF2B5EF4-FFF2-40B4-BE49-F238E27FC236}">
                <a16:creationId xmlns:a16="http://schemas.microsoft.com/office/drawing/2014/main" id="{60242610-11CA-4496-BD90-09D433AAD896}"/>
              </a:ext>
            </a:extLst>
          </p:cNvPr>
          <p:cNvSpPr>
            <a:spLocks noGrp="1"/>
          </p:cNvSpPr>
          <p:nvPr>
            <p:ph type="dt" sz="half" idx="2"/>
          </p:nvPr>
        </p:nvSpPr>
        <p:spPr>
          <a:xfrm>
            <a:off x="695325" y="151136"/>
            <a:ext cx="3384549" cy="241200"/>
          </a:xfrm>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4808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23404C-6179-4CAC-BE2F-A47B198CB048}"/>
              </a:ext>
            </a:extLst>
          </p:cNvPr>
          <p:cNvSpPr>
            <a:spLocks noGrp="1"/>
          </p:cNvSpPr>
          <p:nvPr>
            <p:ph type="title"/>
          </p:nvPr>
        </p:nvSpPr>
        <p:spPr>
          <a:xfrm>
            <a:off x="695326" y="871712"/>
            <a:ext cx="10801350" cy="469056"/>
          </a:xfrm>
        </p:spPr>
        <p:txBody>
          <a:bodyPr/>
          <a:lstStyle/>
          <a:p>
            <a:r>
              <a:rPr lang="en-AU"/>
              <a:t>Outline</a:t>
            </a:r>
          </a:p>
        </p:txBody>
      </p:sp>
      <p:sp>
        <p:nvSpPr>
          <p:cNvPr id="6" name="Slide Number Placeholder 5">
            <a:extLst>
              <a:ext uri="{FF2B5EF4-FFF2-40B4-BE49-F238E27FC236}">
                <a16:creationId xmlns:a16="http://schemas.microsoft.com/office/drawing/2014/main" id="{C5E47654-9825-4E39-8FF3-95AD5F6E8761}"/>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Date Placeholder 6">
            <a:extLst>
              <a:ext uri="{FF2B5EF4-FFF2-40B4-BE49-F238E27FC236}">
                <a16:creationId xmlns:a16="http://schemas.microsoft.com/office/drawing/2014/main" id="{BA915335-8954-46C9-978F-10D336640CAF}"/>
              </a:ext>
            </a:extLst>
          </p:cNvPr>
          <p:cNvSpPr>
            <a:spLocks noGrp="1"/>
          </p:cNvSpPr>
          <p:nvPr>
            <p:ph type="dt" sz="half" idx="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5E3ABE6A-4BD8-4A81-B206-5D57197EFFF2}"/>
              </a:ext>
            </a:extLst>
          </p:cNvPr>
          <p:cNvSpPr txBox="1">
            <a:spLocks/>
          </p:cNvSpPr>
          <p:nvPr/>
        </p:nvSpPr>
        <p:spPr>
          <a:xfrm>
            <a:off x="838200" y="1521792"/>
            <a:ext cx="10515600" cy="4655171"/>
          </a:xfrm>
          <a:prstGeom prst="rect">
            <a:avLst/>
          </a:prstGeom>
        </p:spPr>
        <p:txBody>
          <a:bodyPr>
            <a:normAutofit/>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SG" sz="1800" b="0" i="0" u="none" strike="noStrike" kern="1200" cap="none" spc="0" normalizeH="0" baseline="0" noProof="0">
                <a:ln>
                  <a:noFill/>
                </a:ln>
                <a:solidFill>
                  <a:prstClr val="black"/>
                </a:solidFill>
                <a:effectLst/>
                <a:uLnTx/>
                <a:uFillTx/>
                <a:latin typeface="Arial"/>
                <a:ea typeface="+mn-ea"/>
                <a:cs typeface="+mn-cs"/>
              </a:rPr>
              <a:t>XLH: Looking Back, Looking Forward</a:t>
            </a:r>
            <a:endParaRPr kumimoji="0" lang="en-AU" sz="18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History of X-linked Hypophosphataemia</a:t>
            </a:r>
          </a:p>
          <a:p>
            <a:pPr marL="285750" marR="0" lvl="0" indent="-28575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CRYSVITA</a:t>
            </a:r>
            <a:r>
              <a:rPr kumimoji="0" lang="en-AU" sz="1800" b="0" i="0" u="none" strike="noStrike" kern="1200" cap="none" spc="0" normalizeH="0" baseline="30000" noProof="0">
                <a:ln>
                  <a:noFill/>
                </a:ln>
                <a:solidFill>
                  <a:prstClr val="black"/>
                </a:solidFill>
                <a:effectLst/>
                <a:uLnTx/>
                <a:uFillTx/>
                <a:latin typeface="Arial"/>
                <a:ea typeface="+mn-ea"/>
                <a:cs typeface="+mn-cs"/>
              </a:rPr>
              <a:t>®</a:t>
            </a:r>
            <a:r>
              <a:rPr kumimoji="0" lang="en-AU" sz="1800" b="0" i="0" u="none" strike="noStrike" kern="1200" cap="none" spc="0" normalizeH="0" baseline="0" noProof="0">
                <a:ln>
                  <a:noFill/>
                </a:ln>
                <a:solidFill>
                  <a:prstClr val="black"/>
                </a:solidFill>
                <a:effectLst/>
                <a:uLnTx/>
                <a:uFillTx/>
                <a:latin typeface="Arial"/>
                <a:ea typeface="+mn-ea"/>
                <a:cs typeface="+mn-cs"/>
              </a:rPr>
              <a:t> (FGF23 antibody)</a:t>
            </a:r>
          </a:p>
          <a:p>
            <a:pPr marL="285750" marR="0" lvl="0" indent="-28575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Gene therapy</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SG" sz="1800" b="0" i="0" u="none" strike="noStrike" kern="1200" cap="none" spc="0" normalizeH="0" baseline="0" noProof="0">
                <a:ln>
                  <a:noFill/>
                </a:ln>
                <a:solidFill>
                  <a:prstClr val="black"/>
                </a:solidFill>
                <a:effectLst/>
                <a:uLnTx/>
                <a:uFillTx/>
                <a:latin typeface="Arial"/>
                <a:ea typeface="+mn-ea"/>
                <a:cs typeface="+mn-cs"/>
              </a:rPr>
              <a:t>The Safety and Efficacy of CRYSVITA® in Paediatrics </a:t>
            </a:r>
          </a:p>
          <a:p>
            <a:pPr marL="285750" marR="0" lvl="0" indent="-28575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Case of X-linked Hypophosphataemic Rickets</a:t>
            </a:r>
          </a:p>
          <a:p>
            <a:pPr marL="285750" marR="0" lvl="0" indent="-28575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Phase 3 study in children</a:t>
            </a:r>
          </a:p>
          <a:p>
            <a:pPr marL="285750" marR="0" lvl="0" indent="-28575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Extension study</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a:p>
            <a:pPr marL="360000" marR="0" lvl="2" indent="-179388" algn="l" defTabSz="914400" rtl="0" eaLnBrk="1" fontAlgn="auto" latinLnBrk="0" hangingPunct="1">
              <a:lnSpc>
                <a:spcPct val="110000"/>
              </a:lnSpc>
              <a:spcBef>
                <a:spcPts val="200"/>
              </a:spcBef>
              <a:spcAft>
                <a:spcPts val="200"/>
              </a:spcAft>
              <a:buClr>
                <a:srgbClr val="51247A"/>
              </a:buClr>
              <a:buSzTx/>
              <a:buFont typeface="Arial" panose="020B0604020202020204" pitchFamily="34" charset="0"/>
              <a:buChar char="­"/>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ooter Placeholder 11">
            <a:extLst>
              <a:ext uri="{FF2B5EF4-FFF2-40B4-BE49-F238E27FC236}">
                <a16:creationId xmlns:a16="http://schemas.microsoft.com/office/drawing/2014/main" id="{8E00B033-2F02-4F87-A843-B511116DF071}"/>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Tree>
    <p:extLst>
      <p:ext uri="{BB962C8B-B14F-4D97-AF65-F5344CB8AC3E}">
        <p14:creationId xmlns:p14="http://schemas.microsoft.com/office/powerpoint/2010/main" val="3535459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D0A2E3-1BB1-42A7-B7F0-C7FE98FA1FA5}"/>
              </a:ext>
            </a:extLst>
          </p:cNvPr>
          <p:cNvSpPr>
            <a:spLocks noGrp="1"/>
          </p:cNvSpPr>
          <p:nvPr>
            <p:ph type="title"/>
          </p:nvPr>
        </p:nvSpPr>
        <p:spPr/>
        <p:txBody>
          <a:bodyPr/>
          <a:lstStyle/>
          <a:p>
            <a:r>
              <a:rPr lang="en-AU"/>
              <a:t>X-Linked Hypophosphataemia</a:t>
            </a:r>
          </a:p>
        </p:txBody>
      </p:sp>
      <p:sp>
        <p:nvSpPr>
          <p:cNvPr id="6" name="Slide Number Placeholder 5">
            <a:extLst>
              <a:ext uri="{FF2B5EF4-FFF2-40B4-BE49-F238E27FC236}">
                <a16:creationId xmlns:a16="http://schemas.microsoft.com/office/drawing/2014/main" id="{43C09A58-E24E-482C-A39D-38D64119D4EF}"/>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Date Placeholder 6">
            <a:extLst>
              <a:ext uri="{FF2B5EF4-FFF2-40B4-BE49-F238E27FC236}">
                <a16:creationId xmlns:a16="http://schemas.microsoft.com/office/drawing/2014/main" id="{6CDFD632-2C95-4084-857D-D2616B82D9FB}"/>
              </a:ext>
            </a:extLst>
          </p:cNvPr>
          <p:cNvSpPr>
            <a:spLocks noGrp="1"/>
          </p:cNvSpPr>
          <p:nvPr>
            <p:ph type="dt" sz="half" idx="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Content Placeholder 2">
            <a:extLst>
              <a:ext uri="{FF2B5EF4-FFF2-40B4-BE49-F238E27FC236}">
                <a16:creationId xmlns:a16="http://schemas.microsoft.com/office/drawing/2014/main" id="{E6E8604A-723B-41A8-9602-2332FA569FC4}"/>
              </a:ext>
            </a:extLst>
          </p:cNvPr>
          <p:cNvSpPr txBox="1">
            <a:spLocks/>
          </p:cNvSpPr>
          <p:nvPr/>
        </p:nvSpPr>
        <p:spPr>
          <a:xfrm>
            <a:off x="606034" y="1729385"/>
            <a:ext cx="11101137" cy="4939975"/>
          </a:xfrm>
          <a:prstGeom prst="rect">
            <a:avLst/>
          </a:prstGeom>
        </p:spPr>
        <p:txBody>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Most common genetic </a:t>
            </a:r>
            <a:r>
              <a:rPr kumimoji="0" lang="en-AU" sz="1800" b="0" i="0" u="none" strike="noStrike" kern="1200" cap="none" spc="0" normalizeH="0" baseline="0" noProof="0" err="1">
                <a:ln>
                  <a:noFill/>
                </a:ln>
                <a:solidFill>
                  <a:prstClr val="black"/>
                </a:solidFill>
                <a:effectLst/>
                <a:uLnTx/>
                <a:uFillTx/>
                <a:latin typeface="Arial"/>
                <a:ea typeface="+mn-ea"/>
                <a:cs typeface="+mn-cs"/>
              </a:rPr>
              <a:t>hypophosphataemia</a:t>
            </a:r>
            <a:r>
              <a:rPr kumimoji="0" lang="en-AU" sz="1800" b="0" i="0" u="none" strike="noStrike" kern="1200" cap="none" spc="0" normalizeH="0" baseline="0" noProof="0">
                <a:ln>
                  <a:noFill/>
                </a:ln>
                <a:solidFill>
                  <a:prstClr val="black"/>
                </a:solidFill>
                <a:effectLst/>
                <a:uLnTx/>
                <a:uFillTx/>
                <a:latin typeface="Arial"/>
                <a:ea typeface="+mn-ea"/>
                <a:cs typeface="+mn-cs"/>
              </a:rPr>
              <a:t> – 1:20,000-25,000</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X-linked dominant</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Frequently sporadic</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sz="1800" b="0" i="0" u="none" strike="noStrike" kern="1200" cap="none" spc="0" normalizeH="0" baseline="0" noProof="0">
                <a:ln>
                  <a:noFill/>
                </a:ln>
                <a:effectLst/>
                <a:uLnTx/>
                <a:uFillTx/>
                <a:latin typeface="Arial"/>
                <a:ea typeface="+mn-ea"/>
                <a:cs typeface="+mn-cs"/>
              </a:rPr>
              <a:t>Inactivating mutations in </a:t>
            </a:r>
            <a:r>
              <a:rPr kumimoji="0" lang="en-AU" sz="1800" b="0" i="1" u="none" strike="noStrike" kern="1200" cap="none" spc="0" normalizeH="0" baseline="0" noProof="0">
                <a:ln>
                  <a:noFill/>
                </a:ln>
                <a:effectLst/>
                <a:uLnTx/>
                <a:uFillTx/>
                <a:latin typeface="Arial"/>
                <a:ea typeface="+mn-ea"/>
                <a:cs typeface="+mn-cs"/>
              </a:rPr>
              <a:t>PHEX</a:t>
            </a:r>
          </a:p>
        </p:txBody>
      </p:sp>
      <p:sp>
        <p:nvSpPr>
          <p:cNvPr id="9" name="TextBox 8">
            <a:extLst>
              <a:ext uri="{FF2B5EF4-FFF2-40B4-BE49-F238E27FC236}">
                <a16:creationId xmlns:a16="http://schemas.microsoft.com/office/drawing/2014/main" id="{9547DCF0-7035-4129-B71B-F9DC48BB5C63}"/>
              </a:ext>
            </a:extLst>
          </p:cNvPr>
          <p:cNvSpPr txBox="1"/>
          <p:nvPr/>
        </p:nvSpPr>
        <p:spPr>
          <a:xfrm>
            <a:off x="2387599" y="3468624"/>
            <a:ext cx="7832847" cy="23698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2000" b="0" i="0" u="none" strike="noStrike" kern="1200" cap="none" spc="0" normalizeH="0" baseline="0" noProof="0">
                <a:ln>
                  <a:noFill/>
                </a:ln>
                <a:effectLst/>
                <a:uLnTx/>
                <a:uFillTx/>
                <a:latin typeface="Arial"/>
                <a:ea typeface="+mn-ea"/>
                <a:cs typeface="+mn-cs"/>
              </a:rPr>
              <a:t>Biochemistry:</a:t>
            </a: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effectLst/>
                <a:uLnTx/>
                <a:uFillTx/>
                <a:latin typeface="Arial"/>
                <a:ea typeface="+mn-ea"/>
                <a:cs typeface="+mn-cs"/>
              </a:rPr>
              <a:t>Low serum phosphate</a:t>
            </a: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effectLst/>
                <a:uLnTx/>
                <a:uFillTx/>
                <a:latin typeface="Arial"/>
                <a:ea typeface="+mn-ea"/>
                <a:cs typeface="+mn-cs"/>
              </a:rPr>
              <a:t>Elevated Alkaline Phosphatase</a:t>
            </a: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effectLst/>
                <a:uLnTx/>
                <a:uFillTx/>
                <a:latin typeface="Arial"/>
                <a:ea typeface="+mn-ea"/>
                <a:cs typeface="+mn-cs"/>
              </a:rPr>
              <a:t>Reduced TMP/GFR </a:t>
            </a:r>
            <a:r>
              <a:rPr kumimoji="0" lang="en-US" altLang="ja-JP" sz="1400" b="0" i="0" u="none" strike="noStrike" kern="1200" cap="none" spc="0" normalizeH="0" baseline="0" noProof="0">
                <a:ln>
                  <a:noFill/>
                </a:ln>
                <a:solidFill>
                  <a:prstClr val="black"/>
                </a:solidFill>
                <a:effectLst/>
                <a:uLnTx/>
                <a:uFillTx/>
                <a:latin typeface="Arial"/>
                <a:ea typeface="+mn-ea"/>
                <a:cs typeface="+mn-cs"/>
              </a:rPr>
              <a:t>(</a:t>
            </a:r>
            <a:r>
              <a:rPr kumimoji="0" lang="en-AU" altLang="en-US" sz="1400" b="0" i="0" u="none" strike="noStrike" kern="1200" cap="none" spc="0" normalizeH="0" baseline="0" noProof="0">
                <a:ln>
                  <a:noFill/>
                </a:ln>
                <a:solidFill>
                  <a:prstClr val="black"/>
                </a:solidFill>
                <a:effectLst/>
                <a:uLnTx/>
                <a:uFillTx/>
                <a:latin typeface="Arial"/>
                <a:ea typeface="+mn-ea"/>
                <a:cs typeface="+mn-cs"/>
              </a:rPr>
              <a:t>tubular threshold maximum for phosphate) </a:t>
            </a:r>
            <a:endParaRPr kumimoji="0" lang="en-AU" altLang="en-US" sz="1600" b="0" i="0" u="none" strike="noStrike" kern="1200" cap="none" spc="0" normalizeH="0" baseline="0" noProof="0">
              <a:ln>
                <a:noFill/>
              </a:ln>
              <a:solidFill>
                <a:prstClr val="black"/>
              </a:solidFill>
              <a:effectLst/>
              <a:uLnTx/>
              <a:uFillTx/>
              <a:latin typeface="Arial"/>
              <a:ea typeface="+mn-ea"/>
              <a:cs typeface="+mn-cs"/>
            </a:endParaRP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solidFill>
                  <a:prstClr val="black"/>
                </a:solidFill>
                <a:effectLst/>
                <a:uLnTx/>
                <a:uFillTx/>
                <a:latin typeface="Arial"/>
                <a:ea typeface="+mn-ea"/>
                <a:cs typeface="+mn-cs"/>
              </a:rPr>
              <a:t>Normal </a:t>
            </a:r>
            <a:r>
              <a:rPr kumimoji="0" lang="en-US" altLang="ja-JP" sz="1100" b="0" i="0" u="none" strike="noStrike" kern="1200" cap="none" spc="0" normalizeH="0" baseline="0" noProof="0">
                <a:ln>
                  <a:noFill/>
                </a:ln>
                <a:solidFill>
                  <a:prstClr val="white">
                    <a:lumMod val="65000"/>
                  </a:prstClr>
                </a:solidFill>
                <a:effectLst/>
                <a:uLnTx/>
                <a:uFillTx/>
                <a:latin typeface="Arial"/>
                <a:ea typeface="+mn-ea"/>
                <a:cs typeface="+mn-cs"/>
              </a:rPr>
              <a:t>(mild elevation) </a:t>
            </a:r>
            <a:r>
              <a:rPr kumimoji="0" lang="en-US" altLang="ja-JP" sz="1600" b="0" i="0" u="none" strike="noStrike" kern="1200" cap="none" spc="0" normalizeH="0" baseline="0" noProof="0">
                <a:ln>
                  <a:noFill/>
                </a:ln>
                <a:solidFill>
                  <a:prstClr val="black"/>
                </a:solidFill>
                <a:effectLst/>
                <a:uLnTx/>
                <a:uFillTx/>
                <a:latin typeface="Arial"/>
                <a:ea typeface="+mn-ea"/>
                <a:cs typeface="+mn-cs"/>
              </a:rPr>
              <a:t>Parathyroid Hormone</a:t>
            </a: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solidFill>
                  <a:prstClr val="black"/>
                </a:solidFill>
                <a:effectLst/>
                <a:uLnTx/>
                <a:uFillTx/>
                <a:latin typeface="Arial"/>
                <a:ea typeface="+mn-ea"/>
                <a:cs typeface="+mn-cs"/>
              </a:rPr>
              <a:t>Normal serum calcium</a:t>
            </a: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solidFill>
                  <a:prstClr val="black"/>
                </a:solidFill>
                <a:effectLst/>
                <a:uLnTx/>
                <a:uFillTx/>
                <a:latin typeface="Arial"/>
                <a:ea typeface="+mn-ea"/>
                <a:cs typeface="+mn-cs"/>
              </a:rPr>
              <a:t>Normal 25 Hydroxy Vitamin D</a:t>
            </a: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solidFill>
                  <a:prstClr val="black"/>
                </a:solidFill>
                <a:effectLst/>
                <a:uLnTx/>
                <a:uFillTx/>
                <a:latin typeface="Arial"/>
                <a:ea typeface="+mn-ea"/>
                <a:cs typeface="+mn-cs"/>
              </a:rPr>
              <a:t>Low - normal 1-25(OH)</a:t>
            </a:r>
            <a:r>
              <a:rPr kumimoji="0" lang="en-US" altLang="ja-JP" sz="1600" b="0" i="0" u="none" strike="noStrike" kern="1200" cap="none" spc="0" normalizeH="0" baseline="-25000" noProof="0">
                <a:ln>
                  <a:noFill/>
                </a:ln>
                <a:solidFill>
                  <a:prstClr val="black"/>
                </a:solidFill>
                <a:effectLst/>
                <a:uLnTx/>
                <a:uFillTx/>
                <a:latin typeface="Arial"/>
                <a:ea typeface="+mn-ea"/>
                <a:cs typeface="+mn-cs"/>
              </a:rPr>
              <a:t>2</a:t>
            </a:r>
            <a:r>
              <a:rPr kumimoji="0" lang="en-US" altLang="ja-JP" sz="1600" b="0" i="0" u="none" strike="noStrike" kern="1200" cap="none" spc="0" normalizeH="0" baseline="0" noProof="0">
                <a:ln>
                  <a:noFill/>
                </a:ln>
                <a:solidFill>
                  <a:prstClr val="black"/>
                </a:solidFill>
                <a:effectLst/>
                <a:uLnTx/>
                <a:uFillTx/>
                <a:latin typeface="Arial"/>
                <a:ea typeface="+mn-ea"/>
                <a:cs typeface="+mn-cs"/>
              </a:rPr>
              <a:t>D</a:t>
            </a:r>
          </a:p>
          <a:p>
            <a:pPr marL="457200" marR="0" lvl="1" indent="0" algn="l" defTabSz="914400" rtl="0" eaLnBrk="1" fontAlgn="auto" latinLnBrk="0" hangingPunct="1">
              <a:lnSpc>
                <a:spcPct val="100000"/>
              </a:lnSpc>
              <a:spcBef>
                <a:spcPct val="0"/>
              </a:spcBef>
              <a:spcAft>
                <a:spcPts val="0"/>
              </a:spcAft>
              <a:buClr>
                <a:srgbClr val="E62645"/>
              </a:buClr>
              <a:buSzTx/>
              <a:buFont typeface="Arial" panose="020B0604020202020204" pitchFamily="34" charset="0"/>
              <a:buChar char="•"/>
              <a:tabLst/>
              <a:defRPr/>
            </a:pPr>
            <a:r>
              <a:rPr kumimoji="0" lang="en-US" altLang="ja-JP" sz="1600" b="0" i="0" u="none" strike="noStrike" kern="1200" cap="none" spc="0" normalizeH="0" baseline="0" noProof="0">
                <a:ln>
                  <a:noFill/>
                </a:ln>
                <a:effectLst/>
                <a:uLnTx/>
                <a:uFillTx/>
                <a:latin typeface="Arial"/>
                <a:ea typeface="+mn-ea"/>
                <a:cs typeface="+mn-cs"/>
              </a:rPr>
              <a:t>Elevated or Inappropriately Normal FGF23</a:t>
            </a:r>
            <a:endParaRPr kumimoji="0" lang="en-US" sz="1600" b="0" i="0" u="none" strike="noStrike" kern="1200" cap="none" spc="0" normalizeH="0" baseline="0" noProof="0">
              <a:ln>
                <a:noFill/>
              </a:ln>
              <a:effectLst/>
              <a:uLnTx/>
              <a:uFillTx/>
              <a:latin typeface="Arial"/>
              <a:ea typeface="+mn-ea"/>
              <a:cs typeface="+mn-cs"/>
            </a:endParaRPr>
          </a:p>
        </p:txBody>
      </p:sp>
      <p:sp>
        <p:nvSpPr>
          <p:cNvPr id="10" name="Text Box 8">
            <a:extLst>
              <a:ext uri="{FF2B5EF4-FFF2-40B4-BE49-F238E27FC236}">
                <a16:creationId xmlns:a16="http://schemas.microsoft.com/office/drawing/2014/main" id="{B6192E56-9A22-4EB7-AFB1-23E3ADF2427B}"/>
              </a:ext>
            </a:extLst>
          </p:cNvPr>
          <p:cNvSpPr txBox="1">
            <a:spLocks noChangeArrowheads="1"/>
          </p:cNvSpPr>
          <p:nvPr/>
        </p:nvSpPr>
        <p:spPr bwMode="auto">
          <a:xfrm>
            <a:off x="7365364" y="5954331"/>
            <a:ext cx="48958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Arial" charset="0"/>
                <a:ea typeface="ＭＳ Ｐゴシック" charset="0"/>
                <a:cs typeface="+mn-cs"/>
              </a:rPr>
              <a:t>Hyp</a:t>
            </a:r>
            <a:r>
              <a:rPr kumimoji="0" lang="en-US" sz="1400" b="0" i="0" u="none" strike="noStrike" kern="1200" cap="none" spc="0" normalizeH="0" baseline="0" noProof="0">
                <a:ln>
                  <a:noFill/>
                </a:ln>
                <a:solidFill>
                  <a:prstClr val="black"/>
                </a:solidFill>
                <a:effectLst/>
                <a:uLnTx/>
                <a:uFillTx/>
                <a:latin typeface="Arial" charset="0"/>
                <a:ea typeface="ＭＳ Ｐゴシック" charset="0"/>
                <a:cs typeface="+mn-cs"/>
              </a:rPr>
              <a:t> Consortium, </a:t>
            </a:r>
            <a:r>
              <a:rPr kumimoji="0" lang="en-US" sz="1400" b="0" i="1" u="none" strike="noStrike" kern="1200" cap="none" spc="0" normalizeH="0" baseline="0" noProof="0">
                <a:ln>
                  <a:noFill/>
                </a:ln>
                <a:solidFill>
                  <a:prstClr val="black"/>
                </a:solidFill>
                <a:effectLst/>
                <a:uLnTx/>
                <a:uFillTx/>
                <a:latin typeface="Arial" charset="0"/>
                <a:ea typeface="ＭＳ Ｐゴシック" charset="0"/>
                <a:cs typeface="+mn-cs"/>
              </a:rPr>
              <a:t>Nat Genet</a:t>
            </a:r>
            <a:r>
              <a:rPr kumimoji="0" lang="en-US" sz="1400" b="0" i="0" u="none" strike="noStrike" kern="1200" cap="none" spc="0" normalizeH="0" baseline="0" noProof="0">
                <a:ln>
                  <a:noFill/>
                </a:ln>
                <a:solidFill>
                  <a:prstClr val="black"/>
                </a:solidFill>
                <a:effectLst/>
                <a:uLnTx/>
                <a:uFillTx/>
                <a:latin typeface="Arial" charset="0"/>
                <a:ea typeface="ＭＳ Ｐゴシック" charset="0"/>
                <a:cs typeface="+mn-cs"/>
              </a:rPr>
              <a:t>, 1995;11.</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prstClr val="black"/>
                </a:solidFill>
                <a:effectLst/>
                <a:uLnTx/>
                <a:uFillTx/>
                <a:latin typeface="Arial" charset="0"/>
                <a:ea typeface="ＭＳ Ｐゴシック" charset="0"/>
                <a:cs typeface="+mn-cs"/>
              </a:rPr>
              <a:t>Imel</a:t>
            </a:r>
            <a:r>
              <a:rPr kumimoji="0" lang="en-US" sz="1400" b="0" i="0" u="none" strike="noStrike" kern="1200" cap="none" spc="0" normalizeH="0" baseline="0" noProof="0">
                <a:ln>
                  <a:noFill/>
                </a:ln>
                <a:solidFill>
                  <a:prstClr val="black"/>
                </a:solidFill>
                <a:effectLst/>
                <a:uLnTx/>
                <a:uFillTx/>
                <a:latin typeface="Arial" charset="0"/>
                <a:ea typeface="ＭＳ Ｐゴシック" charset="0"/>
                <a:cs typeface="+mn-cs"/>
              </a:rPr>
              <a:t> et al, </a:t>
            </a:r>
            <a:r>
              <a:rPr kumimoji="0" lang="en-US" sz="1400" b="0" i="1" u="none" strike="noStrike" kern="1200" cap="none" spc="0" normalizeH="0" baseline="0" noProof="0">
                <a:ln>
                  <a:noFill/>
                </a:ln>
                <a:solidFill>
                  <a:prstClr val="black"/>
                </a:solidFill>
                <a:effectLst/>
                <a:uLnTx/>
                <a:uFillTx/>
                <a:latin typeface="Arial" charset="0"/>
                <a:ea typeface="ＭＳ Ｐゴシック" charset="0"/>
                <a:cs typeface="+mn-cs"/>
              </a:rPr>
              <a:t>JBMR Plus</a:t>
            </a:r>
            <a:r>
              <a:rPr kumimoji="0" lang="en-US" sz="1400" b="0" i="0" u="none" strike="noStrike" kern="1200" cap="none" spc="0" normalizeH="0" baseline="0" noProof="0">
                <a:ln>
                  <a:noFill/>
                </a:ln>
                <a:solidFill>
                  <a:prstClr val="black"/>
                </a:solidFill>
                <a:effectLst/>
                <a:uLnTx/>
                <a:uFillTx/>
                <a:latin typeface="Arial" charset="0"/>
                <a:ea typeface="ＭＳ Ｐゴシック" charset="0"/>
                <a:cs typeface="+mn-cs"/>
              </a:rPr>
              <a:t>, 2019;Aug.</a:t>
            </a:r>
          </a:p>
        </p:txBody>
      </p:sp>
      <p:sp>
        <p:nvSpPr>
          <p:cNvPr id="12" name="Footer Placeholder 11">
            <a:extLst>
              <a:ext uri="{FF2B5EF4-FFF2-40B4-BE49-F238E27FC236}">
                <a16:creationId xmlns:a16="http://schemas.microsoft.com/office/drawing/2014/main" id="{4D7DE938-7168-4A73-A826-9C55880E5617}"/>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
        <p:nvSpPr>
          <p:cNvPr id="11" name="Rectangle 10">
            <a:extLst>
              <a:ext uri="{FF2B5EF4-FFF2-40B4-BE49-F238E27FC236}">
                <a16:creationId xmlns:a16="http://schemas.microsoft.com/office/drawing/2014/main" id="{4BC89AA2-CCF7-2D73-B892-184F18E96130}"/>
              </a:ext>
            </a:extLst>
          </p:cNvPr>
          <p:cNvSpPr/>
          <p:nvPr/>
        </p:nvSpPr>
        <p:spPr>
          <a:xfrm>
            <a:off x="8036032" y="6549357"/>
            <a:ext cx="1195890" cy="231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649950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28A203B-1FBD-4AAB-85F9-3D17E83AE2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349501"/>
            <a:ext cx="7841952"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5">
            <a:extLst>
              <a:ext uri="{FF2B5EF4-FFF2-40B4-BE49-F238E27FC236}">
                <a16:creationId xmlns:a16="http://schemas.microsoft.com/office/drawing/2014/main" id="{414054AF-A1AB-4118-86B5-896CF673B53C}"/>
              </a:ext>
            </a:extLst>
          </p:cNvPr>
          <p:cNvSpPr txBox="1">
            <a:spLocks noChangeArrowheads="1"/>
          </p:cNvSpPr>
          <p:nvPr/>
        </p:nvSpPr>
        <p:spPr bwMode="auto">
          <a:xfrm>
            <a:off x="4656667" y="2420938"/>
            <a:ext cx="3860800" cy="4000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44546A">
                    <a:lumMod val="50000"/>
                  </a:srgbClr>
                </a:solidFill>
                <a:effectLst/>
                <a:uLnTx/>
                <a:uFillTx/>
                <a:latin typeface="Tahoma" pitchFamily="34" charset="0"/>
                <a:ea typeface="+mn-ea"/>
                <a:cs typeface="+mn-cs"/>
              </a:rPr>
              <a:t>Renal Tubular Cell</a:t>
            </a:r>
          </a:p>
        </p:txBody>
      </p:sp>
      <p:sp>
        <p:nvSpPr>
          <p:cNvPr id="4" name="Content Placeholder 3">
            <a:extLst>
              <a:ext uri="{FF2B5EF4-FFF2-40B4-BE49-F238E27FC236}">
                <a16:creationId xmlns:a16="http://schemas.microsoft.com/office/drawing/2014/main" id="{D2E936C3-5BFC-47E9-8A5B-4E21CFBE2227}"/>
              </a:ext>
            </a:extLst>
          </p:cNvPr>
          <p:cNvSpPr txBox="1">
            <a:spLocks/>
          </p:cNvSpPr>
          <p:nvPr/>
        </p:nvSpPr>
        <p:spPr>
          <a:xfrm>
            <a:off x="431800" y="836613"/>
            <a:ext cx="10972800" cy="1676400"/>
          </a:xfrm>
          <a:prstGeom prst="rect">
            <a:avLst/>
          </a:prstGeom>
        </p:spPr>
        <p:txBody>
          <a:bodyPr vert="horz" lIns="0" tIns="0" rIns="0" bIns="0" rtlCol="0">
            <a:normAutofit/>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AU" altLang="ja-JP" sz="2000" b="0" i="1" u="none" strike="noStrike" kern="1200" cap="none" spc="0" normalizeH="0" baseline="0" noProof="0">
                <a:ln>
                  <a:noFill/>
                </a:ln>
                <a:solidFill>
                  <a:prstClr val="black"/>
                </a:solidFill>
                <a:effectLst/>
                <a:uLnTx/>
                <a:uFillTx/>
                <a:latin typeface="Arial"/>
                <a:ea typeface="+mn-ea"/>
                <a:cs typeface="+mn-cs"/>
              </a:rPr>
              <a:t>PHEX</a:t>
            </a:r>
            <a:r>
              <a:rPr kumimoji="0" lang="en-AU" altLang="ja-JP" sz="2000" b="0" i="0" u="none" strike="noStrike" kern="1200" cap="none" spc="0" normalizeH="0" baseline="0" noProof="0">
                <a:ln>
                  <a:noFill/>
                </a:ln>
                <a:solidFill>
                  <a:prstClr val="black"/>
                </a:solidFill>
                <a:effectLst/>
                <a:uLnTx/>
                <a:uFillTx/>
                <a:latin typeface="Arial"/>
                <a:ea typeface="+mn-ea"/>
                <a:cs typeface="+mn-cs"/>
              </a:rPr>
              <a:t> mutation leads to excessive FGF23</a:t>
            </a:r>
          </a:p>
          <a:p>
            <a:pPr marL="180000" marR="0" lvl="1" indent="-179388"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ja-JP" sz="1800" b="0" i="0" u="none" strike="noStrike" kern="1200" cap="none" spc="0" normalizeH="0" baseline="0" noProof="0">
                <a:ln>
                  <a:noFill/>
                </a:ln>
                <a:solidFill>
                  <a:prstClr val="black"/>
                </a:solidFill>
                <a:effectLst/>
                <a:uLnTx/>
                <a:uFillTx/>
                <a:latin typeface="Arial"/>
                <a:ea typeface="+mn-ea"/>
                <a:cs typeface="+mn-cs"/>
              </a:rPr>
              <a:t>↓ Renal tubular phosphate reabsorption (decreased NaPi2) </a:t>
            </a:r>
          </a:p>
          <a:p>
            <a:pPr marL="180000" marR="0" lvl="1" indent="-179388"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ja-JP" sz="1800" b="0" i="0" u="none" strike="noStrike" kern="1200" cap="none" spc="0" normalizeH="0" baseline="0" noProof="0">
                <a:ln>
                  <a:noFill/>
                </a:ln>
                <a:solidFill>
                  <a:prstClr val="black"/>
                </a:solidFill>
                <a:effectLst/>
                <a:uLnTx/>
                <a:uFillTx/>
                <a:latin typeface="Arial"/>
                <a:ea typeface="+mn-ea"/>
                <a:cs typeface="+mn-cs"/>
              </a:rPr>
              <a:t>↓ Activation of 1,25(OH)</a:t>
            </a:r>
            <a:r>
              <a:rPr kumimoji="0" lang="en-AU" altLang="ja-JP" sz="1800" b="0" i="0" u="none" strike="noStrike" kern="1200" cap="none" spc="0" normalizeH="0" baseline="-25000" noProof="0">
                <a:ln>
                  <a:noFill/>
                </a:ln>
                <a:solidFill>
                  <a:prstClr val="black"/>
                </a:solidFill>
                <a:effectLst/>
                <a:uLnTx/>
                <a:uFillTx/>
                <a:latin typeface="Arial"/>
                <a:ea typeface="+mn-ea"/>
                <a:cs typeface="+mn-cs"/>
              </a:rPr>
              <a:t>2</a:t>
            </a:r>
            <a:r>
              <a:rPr kumimoji="0" lang="en-AU" altLang="ja-JP" sz="1800" b="0" i="0" u="none" strike="noStrike" kern="1200" cap="none" spc="0" normalizeH="0" baseline="0" noProof="0">
                <a:ln>
                  <a:noFill/>
                </a:ln>
                <a:solidFill>
                  <a:prstClr val="black"/>
                </a:solidFill>
                <a:effectLst/>
                <a:uLnTx/>
                <a:uFillTx/>
                <a:latin typeface="Arial"/>
                <a:ea typeface="+mn-ea"/>
                <a:cs typeface="+mn-cs"/>
              </a:rPr>
              <a:t>D (decreased 1</a:t>
            </a:r>
            <a:r>
              <a:rPr kumimoji="0" lang="en-AU" altLang="ja-JP" sz="1800" b="0" i="0" u="none" strike="noStrike" kern="1200" cap="none" spc="0" normalizeH="0" baseline="0" noProof="0">
                <a:ln>
                  <a:noFill/>
                </a:ln>
                <a:solidFill>
                  <a:prstClr val="black"/>
                </a:solidFill>
                <a:effectLst/>
                <a:uLnTx/>
                <a:uFillTx/>
                <a:latin typeface="Symbol" pitchFamily="2" charset="2"/>
                <a:ea typeface="+mn-ea"/>
                <a:cs typeface="+mn-cs"/>
              </a:rPr>
              <a:t>a</a:t>
            </a:r>
            <a:r>
              <a:rPr kumimoji="0" lang="en-AU" altLang="ja-JP" sz="1800" b="0" i="0" u="none" strike="noStrike" kern="1200" cap="none" spc="0" normalizeH="0" baseline="0" noProof="0">
                <a:ln>
                  <a:noFill/>
                </a:ln>
                <a:solidFill>
                  <a:prstClr val="black"/>
                </a:solidFill>
                <a:effectLst/>
                <a:uLnTx/>
                <a:uFillTx/>
                <a:latin typeface="Arial"/>
                <a:ea typeface="+mn-ea"/>
                <a:cs typeface="+mn-cs"/>
              </a:rPr>
              <a:t>-OHase)</a:t>
            </a:r>
          </a:p>
          <a:p>
            <a:pPr marL="180000" marR="0" lvl="1" indent="-179388"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ja-JP" sz="1800" b="0" i="0" u="none" strike="noStrike" kern="1200" cap="none" spc="0" normalizeH="0" baseline="0" noProof="0">
                <a:ln>
                  <a:noFill/>
                </a:ln>
                <a:solidFill>
                  <a:prstClr val="black"/>
                </a:solidFill>
                <a:effectLst/>
                <a:uLnTx/>
                <a:uFillTx/>
                <a:latin typeface="Arial"/>
                <a:ea typeface="+mn-ea"/>
                <a:cs typeface="+mn-cs"/>
              </a:rPr>
              <a:t>↓ Serum phosphate</a:t>
            </a:r>
          </a:p>
          <a:p>
            <a:pPr marL="180000" marR="0" lvl="1" indent="-179388"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endParaRPr kumimoji="0" lang="en-AU" altLang="ja-JP"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endParaRPr kumimoji="0" lang="en-AU" altLang="ja-JP"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Slide Number Placeholder 6">
            <a:extLst>
              <a:ext uri="{FF2B5EF4-FFF2-40B4-BE49-F238E27FC236}">
                <a16:creationId xmlns:a16="http://schemas.microsoft.com/office/drawing/2014/main" id="{36BC0CD7-4833-4F16-A542-10B55F24B192}"/>
              </a:ext>
            </a:extLst>
          </p:cNvPr>
          <p:cNvSpPr txBox="1">
            <a:spLocks/>
          </p:cNvSpPr>
          <p:nvPr/>
        </p:nvSpPr>
        <p:spPr bwMode="auto">
          <a:xfrm>
            <a:off x="8737600" y="6356351"/>
            <a:ext cx="284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anose="020B0604020202020204" pitchFamily="34" charset="0"/>
              <a:buChar char="•"/>
              <a:defRPr kumimoji="1" sz="3200" kern="1200">
                <a:solidFill>
                  <a:schemeClr val="tx1"/>
                </a:solidFill>
                <a:latin typeface="Calibri" panose="020F0502020204030204" pitchFamily="34" charset="0"/>
                <a:ea typeface="ＭＳ Ｐゴシック" panose="020B0600070205080204" pitchFamily="34"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34" charset="-128"/>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4A08CCF-A994-014B-B499-2A9BEC75F807}" type="slidenum">
              <a:rPr kumimoji="1" lang="en-US" altLang="ja-JP"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914400" rtl="0" eaLnBrk="1" fontAlgn="auto" latinLnBrk="0" hangingPunct="1">
                <a:lnSpc>
                  <a:spcPct val="100000"/>
                </a:lnSpc>
                <a:spcBef>
                  <a:spcPct val="0"/>
                </a:spcBef>
                <a:spcAft>
                  <a:spcPts val="0"/>
                </a:spcAft>
                <a:buClrTx/>
                <a:buSzTx/>
                <a:buFontTx/>
                <a:buNone/>
                <a:tabLst/>
                <a:defRPr/>
              </a:pPr>
              <a:t>19</a:t>
            </a:fld>
            <a:endParaRPr kumimoji="1" lang="en-US" altLang="ja-JP"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6" name="Rectangle 25">
            <a:extLst>
              <a:ext uri="{FF2B5EF4-FFF2-40B4-BE49-F238E27FC236}">
                <a16:creationId xmlns:a16="http://schemas.microsoft.com/office/drawing/2014/main" id="{9274BD13-2C08-4183-95A5-E970B5F6FB3D}"/>
              </a:ext>
            </a:extLst>
          </p:cNvPr>
          <p:cNvSpPr>
            <a:spLocks noChangeArrowheads="1"/>
          </p:cNvSpPr>
          <p:nvPr/>
        </p:nvSpPr>
        <p:spPr bwMode="auto">
          <a:xfrm>
            <a:off x="191344" y="66675"/>
            <a:ext cx="11967542" cy="647700"/>
          </a:xfrm>
          <a:prstGeom prst="rect">
            <a:avLst/>
          </a:prstGeom>
          <a:solidFill>
            <a:schemeClr val="bg1"/>
          </a:solidFill>
          <a:ln w="9525">
            <a:noFill/>
            <a:miter lim="800000"/>
            <a:headEnd/>
            <a:tailEnd/>
          </a:ln>
        </p:spPr>
        <p:txBody>
          <a:bodyPr lIns="99934" tIns="49965" rIns="99934" bIns="49965" anchor="ctr"/>
          <a:lstStyle/>
          <a:p>
            <a:pPr marL="0" marR="0" lvl="0" indent="0" algn="ctr" defTabSz="992084"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Arial"/>
                <a:ea typeface="HGS創英角ｺﾞｼｯｸUB" pitchFamily="50" charset="-128"/>
                <a:cs typeface="+mn-cs"/>
              </a:rPr>
              <a:t>　</a:t>
            </a:r>
            <a:r>
              <a:rPr kumimoji="0" lang="en-AU" altLang="ja-JP" sz="3600" b="0" i="1" u="none" strike="noStrike" kern="1200" cap="none" spc="0" normalizeH="0" baseline="0" noProof="0">
                <a:ln>
                  <a:noFill/>
                </a:ln>
                <a:solidFill>
                  <a:srgbClr val="51247A"/>
                </a:solidFill>
                <a:effectLst/>
                <a:uLnTx/>
                <a:uFillTx/>
                <a:latin typeface="Arial"/>
                <a:ea typeface="+mn-ea"/>
                <a:cs typeface="+mn-cs"/>
              </a:rPr>
              <a:t>PHEX</a:t>
            </a:r>
            <a:r>
              <a:rPr kumimoji="0" lang="en-AU" altLang="ja-JP" sz="3600" b="0" i="0" u="none" strike="noStrike" kern="1200" cap="none" spc="0" normalizeH="0" baseline="0" noProof="0">
                <a:ln>
                  <a:noFill/>
                </a:ln>
                <a:solidFill>
                  <a:srgbClr val="51247A"/>
                </a:solidFill>
                <a:effectLst/>
                <a:uLnTx/>
                <a:uFillTx/>
                <a:latin typeface="Arial"/>
                <a:ea typeface="+mn-ea"/>
                <a:cs typeface="+mn-cs"/>
              </a:rPr>
              <a:t>, </a:t>
            </a:r>
            <a:r>
              <a:rPr kumimoji="0" lang="en-US" altLang="ja-JP" sz="3600" b="0" i="0" u="none" strike="noStrike" kern="1200" cap="none" spc="0" normalizeH="0" baseline="0" noProof="0">
                <a:ln>
                  <a:noFill/>
                </a:ln>
                <a:solidFill>
                  <a:srgbClr val="51247A"/>
                </a:solidFill>
                <a:effectLst/>
                <a:uLnTx/>
                <a:uFillTx/>
                <a:latin typeface="Arial"/>
                <a:ea typeface="+mn-ea"/>
                <a:cs typeface="+mn-cs"/>
              </a:rPr>
              <a:t>FGF23 and XLH : mechanism of action</a:t>
            </a:r>
            <a:endParaRPr kumimoji="0" lang="ja-JP" altLang="en-US" sz="3600" b="0" i="0" u="none" strike="noStrike" kern="1200" cap="none" spc="0" normalizeH="0" baseline="0" noProof="0">
              <a:ln>
                <a:noFill/>
              </a:ln>
              <a:solidFill>
                <a:srgbClr val="51247A"/>
              </a:solidFill>
              <a:effectLst/>
              <a:uLnTx/>
              <a:uFillTx/>
              <a:latin typeface="Arial"/>
              <a:ea typeface="+mn-ea"/>
              <a:cs typeface="+mn-cs"/>
            </a:endParaRPr>
          </a:p>
        </p:txBody>
      </p:sp>
      <p:sp>
        <p:nvSpPr>
          <p:cNvPr id="7" name="Text Box 8">
            <a:extLst>
              <a:ext uri="{FF2B5EF4-FFF2-40B4-BE49-F238E27FC236}">
                <a16:creationId xmlns:a16="http://schemas.microsoft.com/office/drawing/2014/main" id="{BB325727-CB48-4739-95F7-2EECEEADFFB4}"/>
              </a:ext>
            </a:extLst>
          </p:cNvPr>
          <p:cNvSpPr txBox="1">
            <a:spLocks noChangeArrowheads="1"/>
          </p:cNvSpPr>
          <p:nvPr/>
        </p:nvSpPr>
        <p:spPr bwMode="auto">
          <a:xfrm>
            <a:off x="7464153" y="1916832"/>
            <a:ext cx="26642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ＭＳ Ｐゴシック" charset="0"/>
                <a:cs typeface="+mn-cs"/>
              </a:rPr>
              <a:t>Imel et al, </a:t>
            </a:r>
            <a:r>
              <a:rPr kumimoji="0" lang="en-US" sz="1400" b="0" i="1" u="none" strike="noStrike" kern="1200" cap="none" spc="0" normalizeH="0" baseline="0" noProof="0">
                <a:ln>
                  <a:noFill/>
                </a:ln>
                <a:solidFill>
                  <a:prstClr val="black"/>
                </a:solidFill>
                <a:effectLst/>
                <a:uLnTx/>
                <a:uFillTx/>
                <a:latin typeface="Arial" charset="0"/>
                <a:ea typeface="ＭＳ Ｐゴシック" charset="0"/>
                <a:cs typeface="+mn-cs"/>
              </a:rPr>
              <a:t>ICE/ENDO 2014</a:t>
            </a:r>
            <a:r>
              <a:rPr kumimoji="0" lang="en-US" sz="1400" b="0" i="0" u="none" strike="noStrike" kern="1200" cap="none" spc="0" normalizeH="0" baseline="0" noProof="0">
                <a:ln>
                  <a:noFill/>
                </a:ln>
                <a:solidFill>
                  <a:prstClr val="black"/>
                </a:solidFill>
                <a:effectLst/>
                <a:uLnTx/>
                <a:uFillTx/>
                <a:latin typeface="Arial" charset="0"/>
                <a:ea typeface="ＭＳ Ｐゴシック" charset="0"/>
                <a:cs typeface="+mn-cs"/>
              </a:rPr>
              <a:t>.</a:t>
            </a:r>
          </a:p>
        </p:txBody>
      </p:sp>
    </p:spTree>
    <p:extLst>
      <p:ext uri="{BB962C8B-B14F-4D97-AF65-F5344CB8AC3E}">
        <p14:creationId xmlns:p14="http://schemas.microsoft.com/office/powerpoint/2010/main" val="2458841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72B9-E379-4711-83E8-FBEE7A8E58DA}"/>
              </a:ext>
            </a:extLst>
          </p:cNvPr>
          <p:cNvSpPr>
            <a:spLocks noGrp="1"/>
          </p:cNvSpPr>
          <p:nvPr>
            <p:ph type="title"/>
          </p:nvPr>
        </p:nvSpPr>
        <p:spPr/>
        <p:txBody>
          <a:bodyPr/>
          <a:lstStyle/>
          <a:p>
            <a:r>
              <a:rPr lang="en-US"/>
              <a:t>DISCLAIMER</a:t>
            </a:r>
            <a:endParaRPr lang="en-SG"/>
          </a:p>
        </p:txBody>
      </p:sp>
      <p:sp>
        <p:nvSpPr>
          <p:cNvPr id="4" name="Slide Number Placeholder 3">
            <a:extLst>
              <a:ext uri="{FF2B5EF4-FFF2-40B4-BE49-F238E27FC236}">
                <a16:creationId xmlns:a16="http://schemas.microsoft.com/office/drawing/2014/main" id="{3304773A-071F-4411-90AD-FB3A312B4011}"/>
              </a:ext>
            </a:extLst>
          </p:cNvPr>
          <p:cNvSpPr>
            <a:spLocks noGrp="1"/>
          </p:cNvSpPr>
          <p:nvPr>
            <p:ph type="sldNum" sz="quarter" idx="12"/>
          </p:nvPr>
        </p:nvSpPr>
        <p:spPr/>
        <p:txBody>
          <a:bodyPr/>
          <a:lstStyle/>
          <a:p>
            <a:fld id="{0D7883DE-91AE-4CC3-9AD8-6638EB19DD85}" type="slidenum">
              <a:rPr lang="ja-JP" altLang="en-US" smtClean="0"/>
              <a:pPr/>
              <a:t>2</a:t>
            </a:fld>
            <a:endParaRPr lang="ja-JP" altLang="en-US"/>
          </a:p>
        </p:txBody>
      </p:sp>
      <p:sp>
        <p:nvSpPr>
          <p:cNvPr id="6" name="TextBox 5">
            <a:extLst>
              <a:ext uri="{FF2B5EF4-FFF2-40B4-BE49-F238E27FC236}">
                <a16:creationId xmlns:a16="http://schemas.microsoft.com/office/drawing/2014/main" id="{3ED859F6-107F-4F78-81D2-A51D953EC5F4}"/>
              </a:ext>
            </a:extLst>
          </p:cNvPr>
          <p:cNvSpPr txBox="1"/>
          <p:nvPr/>
        </p:nvSpPr>
        <p:spPr>
          <a:xfrm>
            <a:off x="662494" y="1605006"/>
            <a:ext cx="10866991" cy="2862322"/>
          </a:xfrm>
          <a:prstGeom prst="rect">
            <a:avLst/>
          </a:prstGeom>
          <a:noFill/>
        </p:spPr>
        <p:txBody>
          <a:bodyPr wrap="square">
            <a:spAutoFit/>
          </a:bodyPr>
          <a:lstStyle/>
          <a:p>
            <a:r>
              <a:rPr lang="en-US" sz="1800" b="0" i="0" u="none" strike="noStrike" baseline="0">
                <a:solidFill>
                  <a:srgbClr val="000000"/>
                </a:solidFill>
                <a:latin typeface="Calibri" panose="020F0502020204030204" pitchFamily="34" charset="0"/>
              </a:rPr>
              <a:t>“The information contained herein is confidential and privileged and for the information of the intended recipient(s) only. Any </a:t>
            </a:r>
            <a:r>
              <a:rPr lang="en-US" sz="1800" b="0" i="0" u="none" strike="noStrike" baseline="0" err="1">
                <a:solidFill>
                  <a:srgbClr val="000000"/>
                </a:solidFill>
                <a:latin typeface="Calibri" panose="020F0502020204030204" pitchFamily="34" charset="0"/>
              </a:rPr>
              <a:t>unauthorised</a:t>
            </a:r>
            <a:r>
              <a:rPr lang="en-US" sz="1800" b="0" i="0" u="none" strike="noStrike" baseline="0">
                <a:solidFill>
                  <a:srgbClr val="000000"/>
                </a:solidFill>
                <a:latin typeface="Calibri" panose="020F0502020204030204" pitchFamily="34" charset="0"/>
              </a:rPr>
              <a:t> use, including but not limited to any disclosure, publication or distribution, is strictly prohibited. Information about pharmaceutical products (including but not limited to products currently in development) contained herein is not intended to constitute medical advice. This presentation may contain preliminary proposals, plans, strategies, statements, assumptions and/or opinions, which do not represent final positions, facts or guarantees of future performance, but are drafts, work-in-progress and forward-looking statements only. Kyowa Kirin Australia Pty Ltd makes no representations and gives no warranties of any nature in respect of any information contained herein, including but not limited to the accuracy or completeness of any information, facts and/or opinions. Kyowa Kirin Australia Pty Ltd and its associated companies do not accept liability for the use of and reliance on any information contained herein." </a:t>
            </a:r>
            <a:endParaRPr lang="en-SG"/>
          </a:p>
        </p:txBody>
      </p:sp>
    </p:spTree>
    <p:extLst>
      <p:ext uri="{BB962C8B-B14F-4D97-AF65-F5344CB8AC3E}">
        <p14:creationId xmlns:p14="http://schemas.microsoft.com/office/powerpoint/2010/main" val="1298199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EFE763-AC69-F1AE-5564-02596EAB7EE0}"/>
              </a:ext>
            </a:extLst>
          </p:cNvPr>
          <p:cNvSpPr/>
          <p:nvPr/>
        </p:nvSpPr>
        <p:spPr>
          <a:xfrm>
            <a:off x="8040216" y="6524625"/>
            <a:ext cx="1152128"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916" t="1738" r="1024" b="8724"/>
          <a:stretch/>
        </p:blipFill>
        <p:spPr>
          <a:xfrm>
            <a:off x="1615736" y="1094628"/>
            <a:ext cx="8549197" cy="5486401"/>
          </a:xfrm>
          <a:prstGeom prst="rect">
            <a:avLst/>
          </a:prstGeom>
        </p:spPr>
      </p:pic>
      <p:sp>
        <p:nvSpPr>
          <p:cNvPr id="2" name="Figura a mano libera 1"/>
          <p:cNvSpPr/>
          <p:nvPr/>
        </p:nvSpPr>
        <p:spPr>
          <a:xfrm>
            <a:off x="8451545" y="2405852"/>
            <a:ext cx="1420427" cy="3266983"/>
          </a:xfrm>
          <a:custGeom>
            <a:avLst/>
            <a:gdLst>
              <a:gd name="connsiteX0" fmla="*/ 284085 w 1420427"/>
              <a:gd name="connsiteY0" fmla="*/ 0 h 3266982"/>
              <a:gd name="connsiteX1" fmla="*/ 0 w 1420427"/>
              <a:gd name="connsiteY1" fmla="*/ 248574 h 3266982"/>
              <a:gd name="connsiteX2" fmla="*/ 53266 w 1420427"/>
              <a:gd name="connsiteY2" fmla="*/ 3266982 h 3266982"/>
              <a:gd name="connsiteX3" fmla="*/ 754602 w 1420427"/>
              <a:gd name="connsiteY3" fmla="*/ 3204838 h 3266982"/>
              <a:gd name="connsiteX4" fmla="*/ 914400 w 1420427"/>
              <a:gd name="connsiteY4" fmla="*/ 3080551 h 3266982"/>
              <a:gd name="connsiteX5" fmla="*/ 1056442 w 1420427"/>
              <a:gd name="connsiteY5" fmla="*/ 2689934 h 3266982"/>
              <a:gd name="connsiteX6" fmla="*/ 1420427 w 1420427"/>
              <a:gd name="connsiteY6" fmla="*/ 1819922 h 3266982"/>
              <a:gd name="connsiteX7" fmla="*/ 1411549 w 1420427"/>
              <a:gd name="connsiteY7" fmla="*/ 1171852 h 3266982"/>
              <a:gd name="connsiteX8" fmla="*/ 1367161 w 1420427"/>
              <a:gd name="connsiteY8" fmla="*/ 594803 h 3266982"/>
              <a:gd name="connsiteX9" fmla="*/ 1233996 w 1420427"/>
              <a:gd name="connsiteY9" fmla="*/ 319596 h 3266982"/>
              <a:gd name="connsiteX10" fmla="*/ 825623 w 1420427"/>
              <a:gd name="connsiteY10" fmla="*/ 17755 h 3266982"/>
              <a:gd name="connsiteX11" fmla="*/ 284085 w 1420427"/>
              <a:gd name="connsiteY11" fmla="*/ 0 h 326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27" h="3266982">
                <a:moveTo>
                  <a:pt x="284085" y="0"/>
                </a:moveTo>
                <a:lnTo>
                  <a:pt x="0" y="248574"/>
                </a:lnTo>
                <a:lnTo>
                  <a:pt x="53266" y="3266982"/>
                </a:lnTo>
                <a:lnTo>
                  <a:pt x="754602" y="3204838"/>
                </a:lnTo>
                <a:lnTo>
                  <a:pt x="914400" y="3080551"/>
                </a:lnTo>
                <a:lnTo>
                  <a:pt x="1056442" y="2689934"/>
                </a:lnTo>
                <a:lnTo>
                  <a:pt x="1420427" y="1819922"/>
                </a:lnTo>
                <a:lnTo>
                  <a:pt x="1411549" y="1171852"/>
                </a:lnTo>
                <a:lnTo>
                  <a:pt x="1367161" y="594803"/>
                </a:lnTo>
                <a:lnTo>
                  <a:pt x="1233996" y="319596"/>
                </a:lnTo>
                <a:lnTo>
                  <a:pt x="825623" y="17755"/>
                </a:lnTo>
                <a:lnTo>
                  <a:pt x="28408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Figura a mano libera 4"/>
          <p:cNvSpPr/>
          <p:nvPr/>
        </p:nvSpPr>
        <p:spPr>
          <a:xfrm>
            <a:off x="5069177" y="1917577"/>
            <a:ext cx="1526959" cy="3861787"/>
          </a:xfrm>
          <a:custGeom>
            <a:avLst/>
            <a:gdLst>
              <a:gd name="connsiteX0" fmla="*/ 754602 w 1526959"/>
              <a:gd name="connsiteY0" fmla="*/ 0 h 3861786"/>
              <a:gd name="connsiteX1" fmla="*/ 257453 w 1526959"/>
              <a:gd name="connsiteY1" fmla="*/ 355106 h 3861786"/>
              <a:gd name="connsiteX2" fmla="*/ 0 w 1526959"/>
              <a:gd name="connsiteY2" fmla="*/ 1100831 h 3861786"/>
              <a:gd name="connsiteX3" fmla="*/ 62144 w 1526959"/>
              <a:gd name="connsiteY3" fmla="*/ 2539013 h 3861786"/>
              <a:gd name="connsiteX4" fmla="*/ 159798 w 1526959"/>
              <a:gd name="connsiteY4" fmla="*/ 3266982 h 3861786"/>
              <a:gd name="connsiteX5" fmla="*/ 665825 w 1526959"/>
              <a:gd name="connsiteY5" fmla="*/ 3861786 h 3861786"/>
              <a:gd name="connsiteX6" fmla="*/ 976544 w 1526959"/>
              <a:gd name="connsiteY6" fmla="*/ 3835153 h 3861786"/>
              <a:gd name="connsiteX7" fmla="*/ 1455938 w 1526959"/>
              <a:gd name="connsiteY7" fmla="*/ 3160450 h 3861786"/>
              <a:gd name="connsiteX8" fmla="*/ 1518082 w 1526959"/>
              <a:gd name="connsiteY8" fmla="*/ 2610035 h 3861786"/>
              <a:gd name="connsiteX9" fmla="*/ 1526959 w 1526959"/>
              <a:gd name="connsiteY9" fmla="*/ 1997475 h 3861786"/>
              <a:gd name="connsiteX10" fmla="*/ 1438183 w 1526959"/>
              <a:gd name="connsiteY10" fmla="*/ 1695635 h 3861786"/>
              <a:gd name="connsiteX11" fmla="*/ 1518082 w 1526959"/>
              <a:gd name="connsiteY11" fmla="*/ 1118586 h 3861786"/>
              <a:gd name="connsiteX12" fmla="*/ 1482571 w 1526959"/>
              <a:gd name="connsiteY12" fmla="*/ 674703 h 3861786"/>
              <a:gd name="connsiteX13" fmla="*/ 1367161 w 1526959"/>
              <a:gd name="connsiteY13" fmla="*/ 408373 h 3861786"/>
              <a:gd name="connsiteX14" fmla="*/ 949911 w 1526959"/>
              <a:gd name="connsiteY14" fmla="*/ 44388 h 3861786"/>
              <a:gd name="connsiteX15" fmla="*/ 754602 w 1526959"/>
              <a:gd name="connsiteY15" fmla="*/ 0 h 386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6959" h="3861786">
                <a:moveTo>
                  <a:pt x="754602" y="0"/>
                </a:moveTo>
                <a:lnTo>
                  <a:pt x="257453" y="355106"/>
                </a:lnTo>
                <a:lnTo>
                  <a:pt x="0" y="1100831"/>
                </a:lnTo>
                <a:lnTo>
                  <a:pt x="62144" y="2539013"/>
                </a:lnTo>
                <a:lnTo>
                  <a:pt x="159798" y="3266982"/>
                </a:lnTo>
                <a:lnTo>
                  <a:pt x="665825" y="3861786"/>
                </a:lnTo>
                <a:lnTo>
                  <a:pt x="976544" y="3835153"/>
                </a:lnTo>
                <a:lnTo>
                  <a:pt x="1455938" y="3160450"/>
                </a:lnTo>
                <a:lnTo>
                  <a:pt x="1518082" y="2610035"/>
                </a:lnTo>
                <a:lnTo>
                  <a:pt x="1526959" y="1997475"/>
                </a:lnTo>
                <a:lnTo>
                  <a:pt x="1438183" y="1695635"/>
                </a:lnTo>
                <a:lnTo>
                  <a:pt x="1518082" y="1118586"/>
                </a:lnTo>
                <a:lnTo>
                  <a:pt x="1482571" y="674703"/>
                </a:lnTo>
                <a:lnTo>
                  <a:pt x="1367161" y="408373"/>
                </a:lnTo>
                <a:lnTo>
                  <a:pt x="949911" y="44388"/>
                </a:lnTo>
                <a:lnTo>
                  <a:pt x="754602" y="0"/>
                </a:lnTo>
                <a:close/>
              </a:path>
            </a:pathLst>
          </a:custGeom>
          <a:solidFill>
            <a:srgbClr val="F5F8FC"/>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B72F003A-5281-E0F8-661E-EF74C762C102}"/>
              </a:ext>
            </a:extLst>
          </p:cNvPr>
          <p:cNvSpPr>
            <a:spLocks noGrp="1"/>
          </p:cNvSpPr>
          <p:nvPr>
            <p:ph type="title"/>
          </p:nvPr>
        </p:nvSpPr>
        <p:spPr/>
        <p:txBody>
          <a:bodyPr/>
          <a:lstStyle/>
          <a:p>
            <a:r>
              <a:rPr lang="en-AU"/>
              <a:t>Clinical Features of XLH</a:t>
            </a:r>
          </a:p>
        </p:txBody>
      </p:sp>
      <p:sp>
        <p:nvSpPr>
          <p:cNvPr id="3" name="Rettangolo 2"/>
          <p:cNvSpPr/>
          <p:nvPr/>
        </p:nvSpPr>
        <p:spPr>
          <a:xfrm>
            <a:off x="8451545" y="6479762"/>
            <a:ext cx="3497989" cy="261606"/>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Sparre</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Beck-Nielsen et al </a:t>
            </a: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Orphanet</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J Rare </a:t>
            </a: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Dis</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2019 </a:t>
            </a:r>
          </a:p>
        </p:txBody>
      </p:sp>
      <p:sp>
        <p:nvSpPr>
          <p:cNvPr id="10" name="Footer Placeholder 6">
            <a:extLst>
              <a:ext uri="{FF2B5EF4-FFF2-40B4-BE49-F238E27FC236}">
                <a16:creationId xmlns:a16="http://schemas.microsoft.com/office/drawing/2014/main" id="{EDD41F43-AEE2-F545-9556-6FDAC56A49BD}"/>
              </a:ext>
            </a:extLst>
          </p:cNvPr>
          <p:cNvSpPr txBox="1">
            <a:spLocks/>
          </p:cNvSpPr>
          <p:nvPr/>
        </p:nvSpPr>
        <p:spPr>
          <a:xfrm>
            <a:off x="695326" y="6519171"/>
            <a:ext cx="3360109" cy="240219"/>
          </a:xfrm>
          <a:prstGeom prst="rect">
            <a:avLst/>
          </a:prstGeom>
        </p:spPr>
        <p:txBody>
          <a:bodyPr vert="horz" lIns="0" tIns="0" rIns="0" bIns="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700" b="1" i="0" u="none" strike="noStrike" kern="1200" cap="none" spc="0" normalizeH="0" baseline="0" noProof="0">
                <a:ln>
                  <a:noFill/>
                </a:ln>
                <a:solidFill>
                  <a:prstClr val="black"/>
                </a:solidFill>
                <a:effectLst/>
                <a:uLnTx/>
                <a:uFillTx/>
                <a:latin typeface="Arial"/>
                <a:ea typeface="+mn-ea"/>
                <a:cs typeface="+mn-cs"/>
              </a:rPr>
              <a:t>ANZBMS 2022</a:t>
            </a:r>
          </a:p>
        </p:txBody>
      </p:sp>
      <p:sp>
        <p:nvSpPr>
          <p:cNvPr id="11" name="Date Placeholder 5">
            <a:extLst>
              <a:ext uri="{FF2B5EF4-FFF2-40B4-BE49-F238E27FC236}">
                <a16:creationId xmlns:a16="http://schemas.microsoft.com/office/drawing/2014/main" id="{28A39EF7-FECF-B543-9AE3-D9AEA40FA73D}"/>
              </a:ext>
            </a:extLst>
          </p:cNvPr>
          <p:cNvSpPr txBox="1">
            <a:spLocks/>
          </p:cNvSpPr>
          <p:nvPr/>
        </p:nvSpPr>
        <p:spPr>
          <a:xfrm>
            <a:off x="695324" y="151134"/>
            <a:ext cx="3360109" cy="288000"/>
          </a:xfrm>
          <a:prstGeom prst="rect">
            <a:avLst/>
          </a:prstGeom>
        </p:spPr>
        <p:txBody>
          <a:bodyPr vert="horz"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a:ea typeface="+mn-ea"/>
                <a:cs typeface="+mn-cs"/>
              </a:rPr>
              <a:t>UQ CHRC</a:t>
            </a:r>
            <a:endParaRPr kumimoji="0" lang="en-AU" sz="105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990785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2689FE-6771-D1E0-D681-9BAC1B17AA63}"/>
              </a:ext>
            </a:extLst>
          </p:cNvPr>
          <p:cNvSpPr/>
          <p:nvPr/>
        </p:nvSpPr>
        <p:spPr>
          <a:xfrm>
            <a:off x="8040216" y="6524625"/>
            <a:ext cx="1152128"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916" t="1738" r="1024" b="8724"/>
          <a:stretch/>
        </p:blipFill>
        <p:spPr>
          <a:xfrm>
            <a:off x="1615736" y="1094628"/>
            <a:ext cx="8549197" cy="5486401"/>
          </a:xfrm>
          <a:prstGeom prst="rect">
            <a:avLst/>
          </a:prstGeom>
        </p:spPr>
      </p:pic>
      <p:sp>
        <p:nvSpPr>
          <p:cNvPr id="2" name="Figura a mano libera 1"/>
          <p:cNvSpPr/>
          <p:nvPr/>
        </p:nvSpPr>
        <p:spPr>
          <a:xfrm>
            <a:off x="8451545" y="2405852"/>
            <a:ext cx="1420427" cy="3266983"/>
          </a:xfrm>
          <a:custGeom>
            <a:avLst/>
            <a:gdLst>
              <a:gd name="connsiteX0" fmla="*/ 284085 w 1420427"/>
              <a:gd name="connsiteY0" fmla="*/ 0 h 3266982"/>
              <a:gd name="connsiteX1" fmla="*/ 0 w 1420427"/>
              <a:gd name="connsiteY1" fmla="*/ 248574 h 3266982"/>
              <a:gd name="connsiteX2" fmla="*/ 53266 w 1420427"/>
              <a:gd name="connsiteY2" fmla="*/ 3266982 h 3266982"/>
              <a:gd name="connsiteX3" fmla="*/ 754602 w 1420427"/>
              <a:gd name="connsiteY3" fmla="*/ 3204838 h 3266982"/>
              <a:gd name="connsiteX4" fmla="*/ 914400 w 1420427"/>
              <a:gd name="connsiteY4" fmla="*/ 3080551 h 3266982"/>
              <a:gd name="connsiteX5" fmla="*/ 1056442 w 1420427"/>
              <a:gd name="connsiteY5" fmla="*/ 2689934 h 3266982"/>
              <a:gd name="connsiteX6" fmla="*/ 1420427 w 1420427"/>
              <a:gd name="connsiteY6" fmla="*/ 1819922 h 3266982"/>
              <a:gd name="connsiteX7" fmla="*/ 1411549 w 1420427"/>
              <a:gd name="connsiteY7" fmla="*/ 1171852 h 3266982"/>
              <a:gd name="connsiteX8" fmla="*/ 1367161 w 1420427"/>
              <a:gd name="connsiteY8" fmla="*/ 594803 h 3266982"/>
              <a:gd name="connsiteX9" fmla="*/ 1233996 w 1420427"/>
              <a:gd name="connsiteY9" fmla="*/ 319596 h 3266982"/>
              <a:gd name="connsiteX10" fmla="*/ 825623 w 1420427"/>
              <a:gd name="connsiteY10" fmla="*/ 17755 h 3266982"/>
              <a:gd name="connsiteX11" fmla="*/ 284085 w 1420427"/>
              <a:gd name="connsiteY11" fmla="*/ 0 h 326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0427" h="3266982">
                <a:moveTo>
                  <a:pt x="284085" y="0"/>
                </a:moveTo>
                <a:lnTo>
                  <a:pt x="0" y="248574"/>
                </a:lnTo>
                <a:lnTo>
                  <a:pt x="53266" y="3266982"/>
                </a:lnTo>
                <a:lnTo>
                  <a:pt x="754602" y="3204838"/>
                </a:lnTo>
                <a:lnTo>
                  <a:pt x="914400" y="3080551"/>
                </a:lnTo>
                <a:lnTo>
                  <a:pt x="1056442" y="2689934"/>
                </a:lnTo>
                <a:lnTo>
                  <a:pt x="1420427" y="1819922"/>
                </a:lnTo>
                <a:lnTo>
                  <a:pt x="1411549" y="1171852"/>
                </a:lnTo>
                <a:lnTo>
                  <a:pt x="1367161" y="594803"/>
                </a:lnTo>
                <a:lnTo>
                  <a:pt x="1233996" y="319596"/>
                </a:lnTo>
                <a:lnTo>
                  <a:pt x="825623" y="17755"/>
                </a:lnTo>
                <a:lnTo>
                  <a:pt x="28408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0DE925B7-24BD-E825-B88B-4396ECA0C9F3}"/>
              </a:ext>
            </a:extLst>
          </p:cNvPr>
          <p:cNvSpPr>
            <a:spLocks noGrp="1"/>
          </p:cNvSpPr>
          <p:nvPr>
            <p:ph type="title"/>
          </p:nvPr>
        </p:nvSpPr>
        <p:spPr/>
        <p:txBody>
          <a:bodyPr/>
          <a:lstStyle/>
          <a:p>
            <a:r>
              <a:rPr lang="en-AU"/>
              <a:t>Clinical Features of XLH</a:t>
            </a:r>
          </a:p>
        </p:txBody>
      </p:sp>
      <p:sp>
        <p:nvSpPr>
          <p:cNvPr id="8" name="Rettangolo 2">
            <a:extLst>
              <a:ext uri="{FF2B5EF4-FFF2-40B4-BE49-F238E27FC236}">
                <a16:creationId xmlns:a16="http://schemas.microsoft.com/office/drawing/2014/main" id="{3FA36B59-75A5-F613-0427-998442BA934C}"/>
              </a:ext>
            </a:extLst>
          </p:cNvPr>
          <p:cNvSpPr/>
          <p:nvPr/>
        </p:nvSpPr>
        <p:spPr>
          <a:xfrm>
            <a:off x="8415938" y="6479762"/>
            <a:ext cx="3497989" cy="261606"/>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Sparre</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Beck-Nielsen et al </a:t>
            </a: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Orphanet</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J Rare </a:t>
            </a: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Dis</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2019 </a:t>
            </a:r>
          </a:p>
        </p:txBody>
      </p:sp>
      <p:sp>
        <p:nvSpPr>
          <p:cNvPr id="10" name="Rectangle 9">
            <a:extLst>
              <a:ext uri="{FF2B5EF4-FFF2-40B4-BE49-F238E27FC236}">
                <a16:creationId xmlns:a16="http://schemas.microsoft.com/office/drawing/2014/main" id="{060CAEF7-3E5D-5B7E-1392-7BBCE714F71D}"/>
              </a:ext>
            </a:extLst>
          </p:cNvPr>
          <p:cNvSpPr/>
          <p:nvPr/>
        </p:nvSpPr>
        <p:spPr>
          <a:xfrm>
            <a:off x="5231904" y="3122306"/>
            <a:ext cx="1296144" cy="1440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Footer Placeholder 6">
            <a:extLst>
              <a:ext uri="{FF2B5EF4-FFF2-40B4-BE49-F238E27FC236}">
                <a16:creationId xmlns:a16="http://schemas.microsoft.com/office/drawing/2014/main" id="{535BC438-90A0-8FE8-C6FD-5B73DB8E6083}"/>
              </a:ext>
            </a:extLst>
          </p:cNvPr>
          <p:cNvSpPr txBox="1">
            <a:spLocks/>
          </p:cNvSpPr>
          <p:nvPr/>
        </p:nvSpPr>
        <p:spPr>
          <a:xfrm>
            <a:off x="695326" y="6519171"/>
            <a:ext cx="3360109" cy="240219"/>
          </a:xfrm>
          <a:prstGeom prst="rect">
            <a:avLst/>
          </a:prstGeom>
        </p:spPr>
        <p:txBody>
          <a:bodyPr vert="horz" lIns="0" tIns="0" rIns="0" bIns="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700" b="1" i="0" u="none" strike="noStrike" kern="1200" cap="none" spc="0" normalizeH="0" baseline="0" noProof="0">
                <a:ln>
                  <a:noFill/>
                </a:ln>
                <a:solidFill>
                  <a:prstClr val="black"/>
                </a:solidFill>
                <a:effectLst/>
                <a:uLnTx/>
                <a:uFillTx/>
                <a:latin typeface="Arial"/>
                <a:ea typeface="+mn-ea"/>
                <a:cs typeface="+mn-cs"/>
              </a:rPr>
              <a:t>ANZBMS 2022</a:t>
            </a:r>
          </a:p>
        </p:txBody>
      </p:sp>
      <p:sp>
        <p:nvSpPr>
          <p:cNvPr id="12" name="Date Placeholder 5">
            <a:extLst>
              <a:ext uri="{FF2B5EF4-FFF2-40B4-BE49-F238E27FC236}">
                <a16:creationId xmlns:a16="http://schemas.microsoft.com/office/drawing/2014/main" id="{99463AA2-2BEB-6C27-5BF6-842B5F549E10}"/>
              </a:ext>
            </a:extLst>
          </p:cNvPr>
          <p:cNvSpPr txBox="1">
            <a:spLocks/>
          </p:cNvSpPr>
          <p:nvPr/>
        </p:nvSpPr>
        <p:spPr>
          <a:xfrm>
            <a:off x="695324" y="151134"/>
            <a:ext cx="3360109" cy="288000"/>
          </a:xfrm>
          <a:prstGeom prst="rect">
            <a:avLst/>
          </a:prstGeom>
        </p:spPr>
        <p:txBody>
          <a:bodyPr vert="horz"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a:ea typeface="+mn-ea"/>
                <a:cs typeface="+mn-cs"/>
              </a:rPr>
              <a:t>UQ CHRC</a:t>
            </a:r>
            <a:endParaRPr kumimoji="0" lang="en-AU" sz="105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568478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692780-554A-1AD4-78DD-697B9394816A}"/>
              </a:ext>
            </a:extLst>
          </p:cNvPr>
          <p:cNvSpPr/>
          <p:nvPr/>
        </p:nvSpPr>
        <p:spPr>
          <a:xfrm>
            <a:off x="8040216" y="6524625"/>
            <a:ext cx="1152128" cy="241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916" t="1738" r="1024" b="8724"/>
          <a:stretch/>
        </p:blipFill>
        <p:spPr>
          <a:xfrm>
            <a:off x="1615736" y="1094628"/>
            <a:ext cx="8549197" cy="5486401"/>
          </a:xfrm>
          <a:prstGeom prst="rect">
            <a:avLst/>
          </a:prstGeom>
        </p:spPr>
      </p:pic>
      <p:sp>
        <p:nvSpPr>
          <p:cNvPr id="5" name="Rettangolo 2">
            <a:extLst>
              <a:ext uri="{FF2B5EF4-FFF2-40B4-BE49-F238E27FC236}">
                <a16:creationId xmlns:a16="http://schemas.microsoft.com/office/drawing/2014/main" id="{368FEEBD-F6E5-6621-85CA-33224D960DFF}"/>
              </a:ext>
            </a:extLst>
          </p:cNvPr>
          <p:cNvSpPr/>
          <p:nvPr/>
        </p:nvSpPr>
        <p:spPr>
          <a:xfrm>
            <a:off x="8472264" y="6450226"/>
            <a:ext cx="3497989" cy="261606"/>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Sparre</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Beck-Nielsen et al </a:t>
            </a: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Orphanet</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J Rare </a:t>
            </a:r>
            <a:r>
              <a:rPr kumimoji="0" lang="it-IT" sz="1100" b="0" i="0" u="none" strike="noStrike" kern="1200" cap="none" spc="0" normalizeH="0" baseline="0" noProof="0" err="1">
                <a:ln>
                  <a:noFill/>
                </a:ln>
                <a:solidFill>
                  <a:prstClr val="black">
                    <a:lumMod val="75000"/>
                    <a:lumOff val="25000"/>
                  </a:prstClr>
                </a:solidFill>
                <a:effectLst/>
                <a:uLnTx/>
                <a:uFillTx/>
                <a:latin typeface="Arial"/>
                <a:ea typeface="+mn-ea"/>
                <a:cs typeface="+mn-cs"/>
              </a:rPr>
              <a:t>Dis</a:t>
            </a:r>
            <a:r>
              <a:rPr kumimoji="0" lang="it-IT" sz="1100" b="0" i="0" u="none" strike="noStrike" kern="1200" cap="none" spc="0" normalizeH="0" baseline="0" noProof="0">
                <a:ln>
                  <a:noFill/>
                </a:ln>
                <a:solidFill>
                  <a:prstClr val="black">
                    <a:lumMod val="75000"/>
                    <a:lumOff val="25000"/>
                  </a:prstClr>
                </a:solidFill>
                <a:effectLst/>
                <a:uLnTx/>
                <a:uFillTx/>
                <a:latin typeface="Arial"/>
                <a:ea typeface="+mn-ea"/>
                <a:cs typeface="+mn-cs"/>
              </a:rPr>
              <a:t> 2019 </a:t>
            </a:r>
          </a:p>
        </p:txBody>
      </p:sp>
      <p:sp>
        <p:nvSpPr>
          <p:cNvPr id="2" name="Title 1">
            <a:extLst>
              <a:ext uri="{FF2B5EF4-FFF2-40B4-BE49-F238E27FC236}">
                <a16:creationId xmlns:a16="http://schemas.microsoft.com/office/drawing/2014/main" id="{EB3F2C11-9EA1-ECAE-083B-2C4870BBFCD6}"/>
              </a:ext>
            </a:extLst>
          </p:cNvPr>
          <p:cNvSpPr>
            <a:spLocks noGrp="1"/>
          </p:cNvSpPr>
          <p:nvPr>
            <p:ph type="title"/>
          </p:nvPr>
        </p:nvSpPr>
        <p:spPr/>
        <p:txBody>
          <a:bodyPr/>
          <a:lstStyle/>
          <a:p>
            <a:r>
              <a:rPr lang="en-AU"/>
              <a:t>Clinical Features of XLH</a:t>
            </a:r>
          </a:p>
        </p:txBody>
      </p:sp>
      <p:sp>
        <p:nvSpPr>
          <p:cNvPr id="8" name="Rectangle 7">
            <a:extLst>
              <a:ext uri="{FF2B5EF4-FFF2-40B4-BE49-F238E27FC236}">
                <a16:creationId xmlns:a16="http://schemas.microsoft.com/office/drawing/2014/main" id="{DB425A3A-BCA9-8B1B-3073-FA5C7CE13D0D}"/>
              </a:ext>
            </a:extLst>
          </p:cNvPr>
          <p:cNvSpPr/>
          <p:nvPr/>
        </p:nvSpPr>
        <p:spPr>
          <a:xfrm>
            <a:off x="5231904" y="3122306"/>
            <a:ext cx="1296144" cy="14401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ooter Placeholder 6">
            <a:extLst>
              <a:ext uri="{FF2B5EF4-FFF2-40B4-BE49-F238E27FC236}">
                <a16:creationId xmlns:a16="http://schemas.microsoft.com/office/drawing/2014/main" id="{3615C183-D5A8-7C86-35E5-C226DF3B9A98}"/>
              </a:ext>
            </a:extLst>
          </p:cNvPr>
          <p:cNvSpPr txBox="1">
            <a:spLocks/>
          </p:cNvSpPr>
          <p:nvPr/>
        </p:nvSpPr>
        <p:spPr>
          <a:xfrm>
            <a:off x="695326" y="6519171"/>
            <a:ext cx="3360109" cy="240219"/>
          </a:xfrm>
          <a:prstGeom prst="rect">
            <a:avLst/>
          </a:prstGeom>
        </p:spPr>
        <p:txBody>
          <a:bodyPr vert="horz" lIns="0" tIns="0" rIns="0" bIns="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700" b="1" i="0" u="none" strike="noStrike" kern="1200" cap="none" spc="0" normalizeH="0" baseline="0" noProof="0">
                <a:ln>
                  <a:noFill/>
                </a:ln>
                <a:solidFill>
                  <a:prstClr val="black"/>
                </a:solidFill>
                <a:effectLst/>
                <a:uLnTx/>
                <a:uFillTx/>
                <a:latin typeface="Arial"/>
                <a:ea typeface="+mn-ea"/>
                <a:cs typeface="+mn-cs"/>
              </a:rPr>
              <a:t>ANZBMS 2022</a:t>
            </a:r>
          </a:p>
        </p:txBody>
      </p:sp>
      <p:sp>
        <p:nvSpPr>
          <p:cNvPr id="11" name="Date Placeholder 5">
            <a:extLst>
              <a:ext uri="{FF2B5EF4-FFF2-40B4-BE49-F238E27FC236}">
                <a16:creationId xmlns:a16="http://schemas.microsoft.com/office/drawing/2014/main" id="{0FF6A64B-1D02-B2ED-54C1-C8D954D91649}"/>
              </a:ext>
            </a:extLst>
          </p:cNvPr>
          <p:cNvSpPr txBox="1">
            <a:spLocks/>
          </p:cNvSpPr>
          <p:nvPr/>
        </p:nvSpPr>
        <p:spPr>
          <a:xfrm>
            <a:off x="695324" y="151134"/>
            <a:ext cx="3360109" cy="288000"/>
          </a:xfrm>
          <a:prstGeom prst="rect">
            <a:avLst/>
          </a:prstGeom>
        </p:spPr>
        <p:txBody>
          <a:bodyPr vert="horz"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a:ea typeface="+mn-ea"/>
                <a:cs typeface="+mn-cs"/>
              </a:rPr>
              <a:t>UQ CHRC</a:t>
            </a:r>
            <a:endParaRPr kumimoji="0" lang="en-AU" sz="105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93673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9BF1C5-5F9A-09B5-6CE2-787C1C8BF073}"/>
              </a:ext>
            </a:extLst>
          </p:cNvPr>
          <p:cNvSpPr/>
          <p:nvPr/>
        </p:nvSpPr>
        <p:spPr>
          <a:xfrm>
            <a:off x="8036032" y="6549357"/>
            <a:ext cx="1195890" cy="231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ttangolo 11"/>
          <p:cNvSpPr/>
          <p:nvPr/>
        </p:nvSpPr>
        <p:spPr>
          <a:xfrm>
            <a:off x="-64016" y="1836610"/>
            <a:ext cx="3608596" cy="584771"/>
          </a:xfrm>
          <a:prstGeom prst="rect">
            <a:avLst/>
          </a:prstGeom>
        </p:spPr>
        <p:txBody>
          <a:bodyPr wrap="none" lIns="91398" tIns="45718" rIns="9139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1937 </a:t>
            </a:r>
            <a:r>
              <a:rPr kumimoji="0" lang="en-US" altLang="it-IT" sz="1600" b="1" i="0" u="none" strike="noStrike" kern="1200" cap="none" spc="0" normalizeH="0" baseline="0" noProof="0">
                <a:ln>
                  <a:noFill/>
                </a:ln>
                <a:solidFill>
                  <a:prstClr val="black">
                    <a:lumMod val="95000"/>
                    <a:lumOff val="5000"/>
                  </a:prstClr>
                </a:solidFill>
                <a:effectLst/>
                <a:uLnTx/>
                <a:uFillTx/>
                <a:latin typeface="Arial"/>
                <a:ea typeface="+mn-ea"/>
                <a:cs typeface="+mn-cs"/>
              </a:rPr>
              <a:t>Rickets in infancy resistant to</a:t>
            </a:r>
            <a:br>
              <a:rPr kumimoji="0" lang="en-US" altLang="it-IT" sz="1600" b="1" i="0" u="none" strike="noStrike" kern="1200" cap="none" spc="0" normalizeH="0" baseline="0" noProof="0">
                <a:ln>
                  <a:noFill/>
                </a:ln>
                <a:solidFill>
                  <a:prstClr val="black">
                    <a:lumMod val="95000"/>
                    <a:lumOff val="5000"/>
                  </a:prstClr>
                </a:solidFill>
                <a:effectLst/>
                <a:uLnTx/>
                <a:uFillTx/>
                <a:latin typeface="Arial"/>
                <a:ea typeface="+mn-ea"/>
                <a:cs typeface="+mn-cs"/>
              </a:rPr>
            </a:br>
            <a:r>
              <a:rPr kumimoji="0" lang="en-US" altLang="it-IT" sz="1600" b="1" i="0" u="none" strike="noStrike" kern="1200" cap="none" spc="0" normalizeH="0" baseline="0" noProof="0">
                <a:ln>
                  <a:noFill/>
                </a:ln>
                <a:solidFill>
                  <a:prstClr val="black">
                    <a:lumMod val="95000"/>
                    <a:lumOff val="5000"/>
                  </a:prstClr>
                </a:solidFill>
                <a:effectLst/>
                <a:uLnTx/>
                <a:uFillTx/>
                <a:latin typeface="Arial"/>
                <a:ea typeface="+mn-ea"/>
                <a:cs typeface="+mn-cs"/>
              </a:rPr>
              <a:t>high-dose vitamin D </a:t>
            </a:r>
            <a:r>
              <a:rPr kumimoji="0" lang="en-US" altLang="it-IT" sz="1600" b="1" i="0" u="none" strike="noStrike" kern="1200" cap="none" spc="0" normalizeH="0" baseline="0" noProof="0">
                <a:ln>
                  <a:noFill/>
                </a:ln>
                <a:solidFill>
                  <a:srgbClr val="7030A0"/>
                </a:solidFill>
                <a:effectLst/>
                <a:uLnTx/>
                <a:uFillTx/>
                <a:latin typeface="Arial"/>
                <a:ea typeface="+mn-ea"/>
                <a:cs typeface="+mn-cs"/>
              </a:rPr>
              <a:t>(Albright)</a:t>
            </a:r>
            <a:endParaRPr kumimoji="0" lang="it-IT" sz="1600" b="1" i="0" u="none" strike="noStrike" kern="1200" cap="none" spc="0" normalizeH="0" baseline="0" noProof="0">
              <a:ln>
                <a:noFill/>
              </a:ln>
              <a:solidFill>
                <a:srgbClr val="7030A0"/>
              </a:solidFill>
              <a:effectLst/>
              <a:uLnTx/>
              <a:uFillTx/>
              <a:latin typeface="Arial"/>
              <a:ea typeface="+mn-ea"/>
              <a:cs typeface="+mn-cs"/>
            </a:endParaRPr>
          </a:p>
        </p:txBody>
      </p:sp>
      <p:cxnSp>
        <p:nvCxnSpPr>
          <p:cNvPr id="19" name="Connettore diritto 18"/>
          <p:cNvCxnSpPr/>
          <p:nvPr/>
        </p:nvCxnSpPr>
        <p:spPr>
          <a:xfrm>
            <a:off x="1549236" y="1653493"/>
            <a:ext cx="1" cy="239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1052545" y="2497549"/>
            <a:ext cx="3140219"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1958 </a:t>
            </a:r>
            <a:r>
              <a:rPr kumimoji="0" lang="en-US" altLang="it-IT" sz="1600" b="1" i="0" u="none" strike="noStrike" kern="1200" cap="none" spc="0" normalizeH="0" baseline="0" noProof="0">
                <a:ln>
                  <a:noFill/>
                </a:ln>
                <a:solidFill>
                  <a:prstClr val="black"/>
                </a:solidFill>
                <a:effectLst/>
                <a:uLnTx/>
                <a:uFillTx/>
                <a:latin typeface="Arial"/>
                <a:ea typeface="+mn-ea"/>
                <a:cs typeface="+mn-cs"/>
              </a:rPr>
              <a:t>X-link dominance inheritance</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Connettore diritto 40"/>
          <p:cNvCxnSpPr>
            <a:stCxn id="16" idx="4"/>
          </p:cNvCxnSpPr>
          <p:nvPr/>
        </p:nvCxnSpPr>
        <p:spPr>
          <a:xfrm flipH="1">
            <a:off x="3741204" y="1679407"/>
            <a:ext cx="385360" cy="818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ttangolo 42"/>
          <p:cNvSpPr/>
          <p:nvPr/>
        </p:nvSpPr>
        <p:spPr>
          <a:xfrm>
            <a:off x="1766739" y="2912321"/>
            <a:ext cx="3012748" cy="584775"/>
          </a:xfrm>
          <a:prstGeom prst="rect">
            <a:avLst/>
          </a:prstGeom>
        </p:spPr>
        <p:txBody>
          <a:bodyPr wrap="none" lIns="91398" tIns="45718" rIns="9139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1974 </a:t>
            </a:r>
            <a:r>
              <a:rPr kumimoji="0" lang="en-US" altLang="it-IT" sz="1600" b="1" i="0" u="none" strike="noStrike" kern="1200" cap="none" spc="0" normalizeH="0" baseline="0" noProof="0">
                <a:ln>
                  <a:noFill/>
                </a:ln>
                <a:solidFill>
                  <a:prstClr val="black"/>
                </a:solidFill>
                <a:effectLst/>
                <a:uLnTx/>
                <a:uFillTx/>
                <a:latin typeface="Arial"/>
                <a:ea typeface="+mn-ea"/>
                <a:cs typeface="+mn-cs"/>
              </a:rPr>
              <a:t>Hypophosphatemia persists</a:t>
            </a:r>
            <a:br>
              <a:rPr kumimoji="0" lang="en-US" altLang="it-IT" sz="1600" b="1" i="0" u="none" strike="noStrike" kern="1200" cap="none" spc="0" normalizeH="0" baseline="0" noProof="0">
                <a:ln>
                  <a:noFill/>
                </a:ln>
                <a:solidFill>
                  <a:prstClr val="black"/>
                </a:solidFill>
                <a:effectLst/>
                <a:uLnTx/>
                <a:uFillTx/>
                <a:latin typeface="Arial"/>
                <a:ea typeface="+mn-ea"/>
                <a:cs typeface="+mn-cs"/>
              </a:rPr>
            </a:br>
            <a:r>
              <a:rPr kumimoji="0" lang="en-US" altLang="it-IT" sz="1600" b="1" i="0" u="none" strike="noStrike" kern="1200" cap="none" spc="0" normalizeH="0" baseline="0" noProof="0">
                <a:ln>
                  <a:noFill/>
                </a:ln>
                <a:solidFill>
                  <a:prstClr val="black"/>
                </a:solidFill>
                <a:effectLst/>
                <a:uLnTx/>
                <a:uFillTx/>
                <a:latin typeface="Arial"/>
                <a:ea typeface="+mn-ea"/>
                <a:cs typeface="+mn-cs"/>
              </a:rPr>
              <a:t>after renal transplantation</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45" name="Connettore diritto 44"/>
          <p:cNvCxnSpPr>
            <a:stCxn id="44" idx="3"/>
          </p:cNvCxnSpPr>
          <p:nvPr/>
        </p:nvCxnSpPr>
        <p:spPr>
          <a:xfrm flipH="1">
            <a:off x="4743151" y="1668851"/>
            <a:ext cx="1370652" cy="13053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ttangolo 47"/>
          <p:cNvSpPr/>
          <p:nvPr/>
        </p:nvSpPr>
        <p:spPr>
          <a:xfrm>
            <a:off x="3016467" y="3573260"/>
            <a:ext cx="2919069"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1995 </a:t>
            </a:r>
            <a:r>
              <a:rPr kumimoji="0" lang="en-US" altLang="it-IT" sz="1600" b="1" i="0" u="none" strike="noStrike" kern="1200" cap="none" spc="0" normalizeH="0" baseline="0" noProof="0">
                <a:ln>
                  <a:noFill/>
                </a:ln>
                <a:solidFill>
                  <a:prstClr val="black"/>
                </a:solidFill>
                <a:effectLst/>
                <a:uLnTx/>
                <a:uFillTx/>
                <a:latin typeface="Arial"/>
                <a:ea typeface="+mn-ea"/>
                <a:cs typeface="+mn-cs"/>
              </a:rPr>
              <a:t>PHEX mutations cause XLH</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50" name="Connettore diritto 49"/>
          <p:cNvCxnSpPr>
            <a:stCxn id="49" idx="3"/>
          </p:cNvCxnSpPr>
          <p:nvPr/>
        </p:nvCxnSpPr>
        <p:spPr>
          <a:xfrm flipH="1">
            <a:off x="5870769" y="1668851"/>
            <a:ext cx="2792423" cy="1904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ttangolo 51"/>
          <p:cNvSpPr/>
          <p:nvPr/>
        </p:nvSpPr>
        <p:spPr>
          <a:xfrm>
            <a:off x="3643083" y="3988033"/>
            <a:ext cx="3614964" cy="584775"/>
          </a:xfrm>
          <a:prstGeom prst="rect">
            <a:avLst/>
          </a:prstGeom>
        </p:spPr>
        <p:txBody>
          <a:bodyPr wrap="none" lIns="91398" tIns="45718" rIns="9139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1998 </a:t>
            </a:r>
            <a:r>
              <a:rPr kumimoji="0" lang="en-US" altLang="it-IT" sz="1600" b="1" i="0" u="none" strike="noStrike" kern="1200" cap="none" spc="0" normalizeH="0" baseline="0" noProof="0">
                <a:ln>
                  <a:noFill/>
                </a:ln>
                <a:solidFill>
                  <a:prstClr val="black"/>
                </a:solidFill>
                <a:effectLst/>
                <a:uLnTx/>
                <a:uFillTx/>
                <a:latin typeface="Arial"/>
                <a:ea typeface="+mn-ea"/>
                <a:cs typeface="+mn-cs"/>
              </a:rPr>
              <a:t>PHEX mutations cause adult-onset </a:t>
            </a:r>
            <a:br>
              <a:rPr kumimoji="0" lang="en-US" altLang="it-IT" sz="1600" b="1" i="0" u="none" strike="noStrike" kern="1200" cap="none" spc="0" normalizeH="0" baseline="0" noProof="0">
                <a:ln>
                  <a:noFill/>
                </a:ln>
                <a:solidFill>
                  <a:prstClr val="black"/>
                </a:solidFill>
                <a:effectLst/>
                <a:uLnTx/>
                <a:uFillTx/>
                <a:latin typeface="Arial"/>
                <a:ea typeface="+mn-ea"/>
                <a:cs typeface="+mn-cs"/>
              </a:rPr>
            </a:br>
            <a:r>
              <a:rPr kumimoji="0" lang="en-US" altLang="it-IT" sz="1600" b="1" i="0" u="none" strike="noStrike" kern="1200" cap="none" spc="0" normalizeH="0" baseline="0" noProof="0">
                <a:ln>
                  <a:noFill/>
                </a:ln>
                <a:solidFill>
                  <a:prstClr val="black"/>
                </a:solidFill>
                <a:effectLst/>
                <a:uLnTx/>
                <a:uFillTx/>
                <a:latin typeface="Arial"/>
                <a:ea typeface="+mn-ea"/>
                <a:cs typeface="+mn-cs"/>
              </a:rPr>
              <a:t>vitamin D-resistant </a:t>
            </a:r>
            <a:r>
              <a:rPr kumimoji="0" lang="en-US" altLang="it-IT" sz="1600" b="1" i="0" u="none" strike="noStrike" kern="1200" cap="none" spc="0" normalizeH="0" baseline="0" noProof="0" err="1">
                <a:ln>
                  <a:noFill/>
                </a:ln>
                <a:solidFill>
                  <a:prstClr val="black"/>
                </a:solidFill>
                <a:effectLst/>
                <a:uLnTx/>
                <a:uFillTx/>
                <a:latin typeface="Arial"/>
                <a:ea typeface="+mn-ea"/>
                <a:cs typeface="+mn-cs"/>
              </a:rPr>
              <a:t>osteomalacia</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54" name="Connettore diritto 53"/>
          <p:cNvCxnSpPr>
            <a:stCxn id="53" idx="3"/>
          </p:cNvCxnSpPr>
          <p:nvPr/>
        </p:nvCxnSpPr>
        <p:spPr>
          <a:xfrm flipH="1">
            <a:off x="7177169" y="1668851"/>
            <a:ext cx="1846696" cy="2354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ttangolo 69"/>
          <p:cNvSpPr/>
          <p:nvPr/>
        </p:nvSpPr>
        <p:spPr>
          <a:xfrm>
            <a:off x="4700543" y="4648969"/>
            <a:ext cx="3164456"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2000 </a:t>
            </a:r>
            <a:r>
              <a:rPr kumimoji="0" lang="en-US" altLang="it-IT" sz="1600" b="1" i="0" u="none" strike="noStrike" kern="1200" cap="none" spc="0" normalizeH="0" baseline="0" noProof="0">
                <a:ln>
                  <a:noFill/>
                </a:ln>
                <a:solidFill>
                  <a:prstClr val="black"/>
                </a:solidFill>
                <a:effectLst/>
                <a:uLnTx/>
                <a:uFillTx/>
                <a:latin typeface="Arial"/>
                <a:ea typeface="+mn-ea"/>
                <a:cs typeface="+mn-cs"/>
              </a:rPr>
              <a:t>FGF23 mutations cause ADHR</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72" name="Connettore diritto 71"/>
          <p:cNvCxnSpPr>
            <a:stCxn id="71" idx="3"/>
          </p:cNvCxnSpPr>
          <p:nvPr/>
        </p:nvCxnSpPr>
        <p:spPr>
          <a:xfrm flipH="1">
            <a:off x="7684977" y="1668852"/>
            <a:ext cx="1546945" cy="2983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ttangolo 76"/>
          <p:cNvSpPr/>
          <p:nvPr/>
        </p:nvSpPr>
        <p:spPr>
          <a:xfrm>
            <a:off x="5177277" y="5019870"/>
            <a:ext cx="282519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2002 </a:t>
            </a:r>
            <a:r>
              <a:rPr kumimoji="0" lang="en-US" altLang="it-IT" sz="1600" b="1" i="0" u="none" strike="noStrike" kern="1200" cap="none" spc="0" normalizeH="0" baseline="0" noProof="0">
                <a:ln>
                  <a:noFill/>
                </a:ln>
                <a:solidFill>
                  <a:prstClr val="black"/>
                </a:solidFill>
                <a:effectLst/>
                <a:uLnTx/>
                <a:uFillTx/>
                <a:latin typeface="Arial"/>
                <a:ea typeface="+mn-ea"/>
                <a:cs typeface="+mn-cs"/>
              </a:rPr>
              <a:t>High FGF23 levels in XLH</a:t>
            </a:r>
          </a:p>
        </p:txBody>
      </p:sp>
      <p:cxnSp>
        <p:nvCxnSpPr>
          <p:cNvPr id="79" name="Connettore diritto 78"/>
          <p:cNvCxnSpPr>
            <a:cxnSpLocks/>
            <a:stCxn id="78" idx="4"/>
          </p:cNvCxnSpPr>
          <p:nvPr/>
        </p:nvCxnSpPr>
        <p:spPr>
          <a:xfrm flipH="1">
            <a:off x="8313573" y="1679395"/>
            <a:ext cx="1191387" cy="3384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Rettangolo 101"/>
          <p:cNvSpPr/>
          <p:nvPr/>
        </p:nvSpPr>
        <p:spPr>
          <a:xfrm>
            <a:off x="383861"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1930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04" name="Connettore diritto 103"/>
          <p:cNvCxnSpPr/>
          <p:nvPr/>
        </p:nvCxnSpPr>
        <p:spPr>
          <a:xfrm>
            <a:off x="684556"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09" name="Rettangolo 108"/>
          <p:cNvSpPr/>
          <p:nvPr/>
        </p:nvSpPr>
        <p:spPr>
          <a:xfrm>
            <a:off x="1609107"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1940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0" name="Connettore diritto 109"/>
          <p:cNvCxnSpPr/>
          <p:nvPr/>
        </p:nvCxnSpPr>
        <p:spPr>
          <a:xfrm>
            <a:off x="1909803"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12" name="Rettangolo 111"/>
          <p:cNvSpPr/>
          <p:nvPr/>
        </p:nvSpPr>
        <p:spPr>
          <a:xfrm>
            <a:off x="2834348"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1950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3" name="Connettore diritto 112"/>
          <p:cNvCxnSpPr/>
          <p:nvPr/>
        </p:nvCxnSpPr>
        <p:spPr>
          <a:xfrm>
            <a:off x="3135048"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15" name="Rettangolo 114"/>
          <p:cNvSpPr/>
          <p:nvPr/>
        </p:nvSpPr>
        <p:spPr>
          <a:xfrm>
            <a:off x="5284845"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1970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6" name="Connettore diritto 115"/>
          <p:cNvCxnSpPr/>
          <p:nvPr/>
        </p:nvCxnSpPr>
        <p:spPr>
          <a:xfrm>
            <a:off x="5585540"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18" name="Rettangolo 117"/>
          <p:cNvSpPr/>
          <p:nvPr/>
        </p:nvSpPr>
        <p:spPr>
          <a:xfrm>
            <a:off x="6510064"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1980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9" name="Connettore diritto 118"/>
          <p:cNvCxnSpPr/>
          <p:nvPr/>
        </p:nvCxnSpPr>
        <p:spPr>
          <a:xfrm>
            <a:off x="6810787"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21" name="Rettangolo 120"/>
          <p:cNvSpPr/>
          <p:nvPr/>
        </p:nvSpPr>
        <p:spPr>
          <a:xfrm>
            <a:off x="7735337"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1990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22" name="Connettore diritto 121"/>
          <p:cNvCxnSpPr/>
          <p:nvPr/>
        </p:nvCxnSpPr>
        <p:spPr>
          <a:xfrm>
            <a:off x="8036032"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24" name="Rettangolo 123"/>
          <p:cNvSpPr/>
          <p:nvPr/>
        </p:nvSpPr>
        <p:spPr>
          <a:xfrm>
            <a:off x="8960583"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2000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25" name="Connettore diritto 124"/>
          <p:cNvCxnSpPr/>
          <p:nvPr/>
        </p:nvCxnSpPr>
        <p:spPr>
          <a:xfrm>
            <a:off x="9261279"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27" name="Rettangolo 126"/>
          <p:cNvSpPr/>
          <p:nvPr/>
        </p:nvSpPr>
        <p:spPr>
          <a:xfrm>
            <a:off x="10185829"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2010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28" name="Connettore diritto 127"/>
          <p:cNvCxnSpPr/>
          <p:nvPr/>
        </p:nvCxnSpPr>
        <p:spPr>
          <a:xfrm>
            <a:off x="10486524"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30" name="Rettangolo 129"/>
          <p:cNvSpPr/>
          <p:nvPr/>
        </p:nvSpPr>
        <p:spPr>
          <a:xfrm>
            <a:off x="11411077"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2020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31" name="Connettore diritto 130"/>
          <p:cNvCxnSpPr/>
          <p:nvPr/>
        </p:nvCxnSpPr>
        <p:spPr>
          <a:xfrm>
            <a:off x="11711772"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33" name="Rettangolo 132"/>
          <p:cNvSpPr/>
          <p:nvPr/>
        </p:nvSpPr>
        <p:spPr>
          <a:xfrm>
            <a:off x="4059599"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1960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34" name="Connettore diritto 133"/>
          <p:cNvCxnSpPr/>
          <p:nvPr/>
        </p:nvCxnSpPr>
        <p:spPr>
          <a:xfrm>
            <a:off x="4360295"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5" name="Connettore 2 4"/>
          <p:cNvCxnSpPr/>
          <p:nvPr/>
        </p:nvCxnSpPr>
        <p:spPr>
          <a:xfrm>
            <a:off x="-1" y="1643395"/>
            <a:ext cx="12192000" cy="0"/>
          </a:xfrm>
          <a:prstGeom prst="straightConnector1">
            <a:avLst/>
          </a:prstGeom>
          <a:ln w="73025">
            <a:solidFill>
              <a:srgbClr val="0000CC"/>
            </a:solidFill>
            <a:tailEnd type="none" w="med" len="lg"/>
          </a:ln>
        </p:spPr>
        <p:style>
          <a:lnRef idx="1">
            <a:schemeClr val="accent1"/>
          </a:lnRef>
          <a:fillRef idx="0">
            <a:schemeClr val="accent1"/>
          </a:fillRef>
          <a:effectRef idx="0">
            <a:schemeClr val="accent1"/>
          </a:effectRef>
          <a:fontRef idx="minor">
            <a:schemeClr val="tx1"/>
          </a:fontRef>
        </p:style>
      </p:cxnSp>
      <p:sp>
        <p:nvSpPr>
          <p:cNvPr id="6" name="Ovale 5"/>
          <p:cNvSpPr>
            <a:spLocks noChangeAspect="1"/>
          </p:cNvSpPr>
          <p:nvPr/>
        </p:nvSpPr>
        <p:spPr>
          <a:xfrm>
            <a:off x="1516315"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e 15"/>
          <p:cNvSpPr>
            <a:spLocks noChangeAspect="1"/>
          </p:cNvSpPr>
          <p:nvPr/>
        </p:nvSpPr>
        <p:spPr>
          <a:xfrm>
            <a:off x="4090564"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Ovale 43"/>
          <p:cNvSpPr>
            <a:spLocks noChangeAspect="1"/>
          </p:cNvSpPr>
          <p:nvPr/>
        </p:nvSpPr>
        <p:spPr>
          <a:xfrm>
            <a:off x="6103259"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Ovale 48"/>
          <p:cNvSpPr>
            <a:spLocks noChangeAspect="1"/>
          </p:cNvSpPr>
          <p:nvPr/>
        </p:nvSpPr>
        <p:spPr>
          <a:xfrm>
            <a:off x="8652620"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Ovale 52"/>
          <p:cNvSpPr>
            <a:spLocks noChangeAspect="1"/>
          </p:cNvSpPr>
          <p:nvPr/>
        </p:nvSpPr>
        <p:spPr>
          <a:xfrm>
            <a:off x="9013323"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Ovale 70"/>
          <p:cNvSpPr>
            <a:spLocks noChangeAspect="1"/>
          </p:cNvSpPr>
          <p:nvPr/>
        </p:nvSpPr>
        <p:spPr>
          <a:xfrm>
            <a:off x="9221351"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Ovale 77"/>
          <p:cNvSpPr>
            <a:spLocks noChangeAspect="1"/>
          </p:cNvSpPr>
          <p:nvPr/>
        </p:nvSpPr>
        <p:spPr>
          <a:xfrm>
            <a:off x="9468960"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Title 2">
            <a:extLst>
              <a:ext uri="{FF2B5EF4-FFF2-40B4-BE49-F238E27FC236}">
                <a16:creationId xmlns:a16="http://schemas.microsoft.com/office/drawing/2014/main" id="{198B4A11-1BAE-A655-57CA-B44E82953456}"/>
              </a:ext>
            </a:extLst>
          </p:cNvPr>
          <p:cNvSpPr>
            <a:spLocks noGrp="1"/>
          </p:cNvSpPr>
          <p:nvPr>
            <p:ph type="title"/>
          </p:nvPr>
        </p:nvSpPr>
        <p:spPr>
          <a:xfrm>
            <a:off x="814660" y="95097"/>
            <a:ext cx="10801350" cy="469056"/>
          </a:xfrm>
        </p:spPr>
        <p:txBody>
          <a:bodyPr>
            <a:normAutofit/>
          </a:bodyPr>
          <a:lstStyle/>
          <a:p>
            <a:r>
              <a:rPr lang="en-AU" sz="2800">
                <a:solidFill>
                  <a:schemeClr val="bg1"/>
                </a:solidFill>
              </a:rPr>
              <a:t>X-linked Hypophosphataemia (XLH)</a:t>
            </a:r>
          </a:p>
        </p:txBody>
      </p:sp>
      <p:sp>
        <p:nvSpPr>
          <p:cNvPr id="3" name="Rectangle 2">
            <a:extLst>
              <a:ext uri="{FF2B5EF4-FFF2-40B4-BE49-F238E27FC236}">
                <a16:creationId xmlns:a16="http://schemas.microsoft.com/office/drawing/2014/main" id="{33F6BE9A-20BD-0F70-4A8A-1B66B5655419}"/>
              </a:ext>
            </a:extLst>
          </p:cNvPr>
          <p:cNvSpPr/>
          <p:nvPr/>
        </p:nvSpPr>
        <p:spPr>
          <a:xfrm>
            <a:off x="11712" y="1836610"/>
            <a:ext cx="3550478" cy="58472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44D2B20C-60FA-0891-278F-269D859500A0}"/>
              </a:ext>
            </a:extLst>
          </p:cNvPr>
          <p:cNvSpPr/>
          <p:nvPr/>
        </p:nvSpPr>
        <p:spPr>
          <a:xfrm>
            <a:off x="991904" y="2476536"/>
            <a:ext cx="3550478" cy="35252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6ED18DC7-CBB1-0B62-659E-11F3DB85A577}"/>
              </a:ext>
            </a:extLst>
          </p:cNvPr>
          <p:cNvSpPr/>
          <p:nvPr/>
        </p:nvSpPr>
        <p:spPr>
          <a:xfrm>
            <a:off x="2959586" y="3576359"/>
            <a:ext cx="3550478" cy="35252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E450F3C4-5331-7E2E-BF08-134E00EDDEF6}"/>
              </a:ext>
            </a:extLst>
          </p:cNvPr>
          <p:cNvSpPr/>
          <p:nvPr/>
        </p:nvSpPr>
        <p:spPr>
          <a:xfrm>
            <a:off x="5009130" y="5042049"/>
            <a:ext cx="3550478" cy="35252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Text Placeholder 6">
            <a:extLst>
              <a:ext uri="{FF2B5EF4-FFF2-40B4-BE49-F238E27FC236}">
                <a16:creationId xmlns:a16="http://schemas.microsoft.com/office/drawing/2014/main" id="{7FB060F8-92C9-A740-4FFB-C47924BF7E5E}"/>
              </a:ext>
            </a:extLst>
          </p:cNvPr>
          <p:cNvSpPr txBox="1">
            <a:spLocks/>
          </p:cNvSpPr>
          <p:nvPr/>
        </p:nvSpPr>
        <p:spPr>
          <a:xfrm>
            <a:off x="51128" y="6436132"/>
            <a:ext cx="3384667" cy="241300"/>
          </a:xfrm>
          <a:prstGeom prst="rect">
            <a:avLst/>
          </a:prstGeom>
        </p:spPr>
        <p:txBody>
          <a:bodyPr vert="horz" lIns="0" tIns="0" rIns="0" bIns="0" rtlCol="0" anchor="ctr">
            <a:normAutofit/>
          </a:bodyPr>
          <a:lstStyle>
            <a:lvl1pPr marL="0" indent="0" algn="ctr"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000" b="1" kern="1200">
                <a:solidFill>
                  <a:schemeClr val="accent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AU" sz="1000" b="1" i="0" u="none" strike="noStrike" kern="1200" cap="none" spc="0" normalizeH="0" baseline="0" noProof="0">
                <a:ln>
                  <a:noFill/>
                </a:ln>
                <a:solidFill>
                  <a:srgbClr val="51247A"/>
                </a:solidFill>
                <a:effectLst/>
                <a:uLnTx/>
                <a:uFillTx/>
                <a:latin typeface="Arial"/>
                <a:ea typeface="+mn-ea"/>
                <a:cs typeface="+mn-cs"/>
              </a:rPr>
              <a:t>Slide Courtesy of Dieter Haffner &amp; </a:t>
            </a:r>
            <a:r>
              <a:rPr kumimoji="0" lang="en-US" sz="1100" b="1" i="0" u="none" strike="noStrike" kern="1200" cap="none" spc="0" normalizeH="0" baseline="0" noProof="0">
                <a:ln>
                  <a:noFill/>
                </a:ln>
                <a:solidFill>
                  <a:srgbClr val="51247A"/>
                </a:solidFill>
                <a:effectLst/>
                <a:uLnTx/>
                <a:uFillTx/>
                <a:latin typeface="Arial"/>
                <a:ea typeface="+mn-ea"/>
                <a:cs typeface="+mn-cs"/>
              </a:rPr>
              <a:t>Francesco Emma</a:t>
            </a:r>
            <a:r>
              <a:rPr kumimoji="0" lang="en-AU" sz="1100" b="1" i="0" u="none" strike="noStrike" kern="1200" cap="none" spc="0" normalizeH="0" baseline="0" noProof="0">
                <a:ln>
                  <a:noFill/>
                </a:ln>
                <a:solidFill>
                  <a:srgbClr val="51247A"/>
                </a:solidFill>
                <a:effectLst/>
                <a:uLnTx/>
                <a:uFillTx/>
                <a:latin typeface="Arial"/>
                <a:ea typeface="+mn-ea"/>
                <a:cs typeface="+mn-cs"/>
              </a:rPr>
              <a:t> </a:t>
            </a:r>
          </a:p>
        </p:txBody>
      </p:sp>
    </p:spTree>
    <p:extLst>
      <p:ext uri="{BB962C8B-B14F-4D97-AF65-F5344CB8AC3E}">
        <p14:creationId xmlns:p14="http://schemas.microsoft.com/office/powerpoint/2010/main" val="3958472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2" grpId="0" animBg="1"/>
      <p:bldP spid="63" grpId="0" animBg="1"/>
      <p:bldP spid="6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79BF1C5-5F9A-09B5-6CE2-787C1C8BF073}"/>
              </a:ext>
            </a:extLst>
          </p:cNvPr>
          <p:cNvSpPr/>
          <p:nvPr/>
        </p:nvSpPr>
        <p:spPr>
          <a:xfrm>
            <a:off x="8036032" y="6549357"/>
            <a:ext cx="1195890" cy="231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Rettangolo 11"/>
          <p:cNvSpPr/>
          <p:nvPr/>
        </p:nvSpPr>
        <p:spPr>
          <a:xfrm>
            <a:off x="-64016" y="1836610"/>
            <a:ext cx="3608596" cy="584771"/>
          </a:xfrm>
          <a:prstGeom prst="rect">
            <a:avLst/>
          </a:prstGeom>
        </p:spPr>
        <p:txBody>
          <a:bodyPr wrap="none" lIns="91398" tIns="45718" rIns="9139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1937 </a:t>
            </a:r>
            <a:r>
              <a:rPr kumimoji="0" lang="en-US" altLang="it-IT" sz="1600" b="1" i="0" u="none" strike="noStrike" kern="1200" cap="none" spc="0" normalizeH="0" baseline="0" noProof="0">
                <a:ln>
                  <a:noFill/>
                </a:ln>
                <a:solidFill>
                  <a:prstClr val="black">
                    <a:lumMod val="95000"/>
                    <a:lumOff val="5000"/>
                  </a:prstClr>
                </a:solidFill>
                <a:effectLst/>
                <a:uLnTx/>
                <a:uFillTx/>
                <a:latin typeface="Arial"/>
                <a:ea typeface="+mn-ea"/>
                <a:cs typeface="+mn-cs"/>
              </a:rPr>
              <a:t>Rickets in infancy resistant to</a:t>
            </a:r>
            <a:br>
              <a:rPr kumimoji="0" lang="en-US" altLang="it-IT" sz="1600" b="1" i="0" u="none" strike="noStrike" kern="1200" cap="none" spc="0" normalizeH="0" baseline="0" noProof="0">
                <a:ln>
                  <a:noFill/>
                </a:ln>
                <a:solidFill>
                  <a:prstClr val="black">
                    <a:lumMod val="95000"/>
                    <a:lumOff val="5000"/>
                  </a:prstClr>
                </a:solidFill>
                <a:effectLst/>
                <a:uLnTx/>
                <a:uFillTx/>
                <a:latin typeface="Arial"/>
                <a:ea typeface="+mn-ea"/>
                <a:cs typeface="+mn-cs"/>
              </a:rPr>
            </a:br>
            <a:r>
              <a:rPr kumimoji="0" lang="en-US" altLang="it-IT" sz="1600" b="1" i="0" u="none" strike="noStrike" kern="1200" cap="none" spc="0" normalizeH="0" baseline="0" noProof="0">
                <a:ln>
                  <a:noFill/>
                </a:ln>
                <a:solidFill>
                  <a:prstClr val="black">
                    <a:lumMod val="95000"/>
                    <a:lumOff val="5000"/>
                  </a:prstClr>
                </a:solidFill>
                <a:effectLst/>
                <a:uLnTx/>
                <a:uFillTx/>
                <a:latin typeface="Arial"/>
                <a:ea typeface="+mn-ea"/>
                <a:cs typeface="+mn-cs"/>
              </a:rPr>
              <a:t>high-dose vitamin D </a:t>
            </a:r>
            <a:r>
              <a:rPr kumimoji="0" lang="en-US" altLang="it-IT" sz="1600" b="1" i="0" u="none" strike="noStrike" kern="1200" cap="none" spc="0" normalizeH="0" baseline="0" noProof="0">
                <a:ln>
                  <a:noFill/>
                </a:ln>
                <a:solidFill>
                  <a:srgbClr val="7030A0"/>
                </a:solidFill>
                <a:effectLst/>
                <a:uLnTx/>
                <a:uFillTx/>
                <a:latin typeface="Arial"/>
                <a:ea typeface="+mn-ea"/>
                <a:cs typeface="+mn-cs"/>
              </a:rPr>
              <a:t>(Albright)</a:t>
            </a:r>
            <a:endParaRPr kumimoji="0" lang="it-IT" sz="1600" b="1" i="0" u="none" strike="noStrike" kern="1200" cap="none" spc="0" normalizeH="0" baseline="0" noProof="0">
              <a:ln>
                <a:noFill/>
              </a:ln>
              <a:solidFill>
                <a:srgbClr val="7030A0"/>
              </a:solidFill>
              <a:effectLst/>
              <a:uLnTx/>
              <a:uFillTx/>
              <a:latin typeface="Arial"/>
              <a:ea typeface="+mn-ea"/>
              <a:cs typeface="+mn-cs"/>
            </a:endParaRPr>
          </a:p>
        </p:txBody>
      </p:sp>
      <p:cxnSp>
        <p:nvCxnSpPr>
          <p:cNvPr id="19" name="Connettore diritto 18"/>
          <p:cNvCxnSpPr/>
          <p:nvPr/>
        </p:nvCxnSpPr>
        <p:spPr>
          <a:xfrm>
            <a:off x="1549236" y="1653493"/>
            <a:ext cx="1" cy="239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1052545" y="2497549"/>
            <a:ext cx="3140219"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1958 </a:t>
            </a:r>
            <a:r>
              <a:rPr kumimoji="0" lang="en-US" altLang="it-IT" sz="1600" b="1" i="0" u="none" strike="noStrike" kern="1200" cap="none" spc="0" normalizeH="0" baseline="0" noProof="0">
                <a:ln>
                  <a:noFill/>
                </a:ln>
                <a:solidFill>
                  <a:prstClr val="black"/>
                </a:solidFill>
                <a:effectLst/>
                <a:uLnTx/>
                <a:uFillTx/>
                <a:latin typeface="Arial"/>
                <a:ea typeface="+mn-ea"/>
                <a:cs typeface="+mn-cs"/>
              </a:rPr>
              <a:t>X-link dominance inheritance</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41" name="Connettore diritto 40"/>
          <p:cNvCxnSpPr>
            <a:stCxn id="16" idx="4"/>
          </p:cNvCxnSpPr>
          <p:nvPr/>
        </p:nvCxnSpPr>
        <p:spPr>
          <a:xfrm flipH="1">
            <a:off x="3741204" y="1679407"/>
            <a:ext cx="385360" cy="818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ttangolo 42"/>
          <p:cNvSpPr/>
          <p:nvPr/>
        </p:nvSpPr>
        <p:spPr>
          <a:xfrm>
            <a:off x="1766739" y="2912321"/>
            <a:ext cx="3012748" cy="584775"/>
          </a:xfrm>
          <a:prstGeom prst="rect">
            <a:avLst/>
          </a:prstGeom>
        </p:spPr>
        <p:txBody>
          <a:bodyPr wrap="none" lIns="91398" tIns="45718" rIns="9139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1974 </a:t>
            </a:r>
            <a:r>
              <a:rPr kumimoji="0" lang="en-US" altLang="it-IT" sz="1600" b="1" i="0" u="none" strike="noStrike" kern="1200" cap="none" spc="0" normalizeH="0" baseline="0" noProof="0">
                <a:ln>
                  <a:noFill/>
                </a:ln>
                <a:solidFill>
                  <a:prstClr val="black"/>
                </a:solidFill>
                <a:effectLst/>
                <a:uLnTx/>
                <a:uFillTx/>
                <a:latin typeface="Arial"/>
                <a:ea typeface="+mn-ea"/>
                <a:cs typeface="+mn-cs"/>
              </a:rPr>
              <a:t>Hypophosphatemia persists</a:t>
            </a:r>
            <a:br>
              <a:rPr kumimoji="0" lang="en-US" altLang="it-IT" sz="1600" b="1" i="0" u="none" strike="noStrike" kern="1200" cap="none" spc="0" normalizeH="0" baseline="0" noProof="0">
                <a:ln>
                  <a:noFill/>
                </a:ln>
                <a:solidFill>
                  <a:prstClr val="black"/>
                </a:solidFill>
                <a:effectLst/>
                <a:uLnTx/>
                <a:uFillTx/>
                <a:latin typeface="Arial"/>
                <a:ea typeface="+mn-ea"/>
                <a:cs typeface="+mn-cs"/>
              </a:rPr>
            </a:br>
            <a:r>
              <a:rPr kumimoji="0" lang="en-US" altLang="it-IT" sz="1600" b="1" i="0" u="none" strike="noStrike" kern="1200" cap="none" spc="0" normalizeH="0" baseline="0" noProof="0">
                <a:ln>
                  <a:noFill/>
                </a:ln>
                <a:solidFill>
                  <a:prstClr val="black"/>
                </a:solidFill>
                <a:effectLst/>
                <a:uLnTx/>
                <a:uFillTx/>
                <a:latin typeface="Arial"/>
                <a:ea typeface="+mn-ea"/>
                <a:cs typeface="+mn-cs"/>
              </a:rPr>
              <a:t>after renal transplantation</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45" name="Connettore diritto 44"/>
          <p:cNvCxnSpPr>
            <a:stCxn id="44" idx="3"/>
          </p:cNvCxnSpPr>
          <p:nvPr/>
        </p:nvCxnSpPr>
        <p:spPr>
          <a:xfrm flipH="1">
            <a:off x="4743151" y="1668851"/>
            <a:ext cx="1370652" cy="13053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ttangolo 47"/>
          <p:cNvSpPr/>
          <p:nvPr/>
        </p:nvSpPr>
        <p:spPr>
          <a:xfrm>
            <a:off x="3016467" y="3573260"/>
            <a:ext cx="2919069"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1995 </a:t>
            </a:r>
            <a:r>
              <a:rPr kumimoji="0" lang="en-US" altLang="it-IT" sz="1600" b="1" i="0" u="none" strike="noStrike" kern="1200" cap="none" spc="0" normalizeH="0" baseline="0" noProof="0">
                <a:ln>
                  <a:noFill/>
                </a:ln>
                <a:solidFill>
                  <a:prstClr val="black"/>
                </a:solidFill>
                <a:effectLst/>
                <a:uLnTx/>
                <a:uFillTx/>
                <a:latin typeface="Arial"/>
                <a:ea typeface="+mn-ea"/>
                <a:cs typeface="+mn-cs"/>
              </a:rPr>
              <a:t>PHEX mutations cause XLH</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50" name="Connettore diritto 49"/>
          <p:cNvCxnSpPr>
            <a:stCxn id="49" idx="3"/>
          </p:cNvCxnSpPr>
          <p:nvPr/>
        </p:nvCxnSpPr>
        <p:spPr>
          <a:xfrm flipH="1">
            <a:off x="5870769" y="1668851"/>
            <a:ext cx="2792423" cy="19044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ttangolo 51"/>
          <p:cNvSpPr/>
          <p:nvPr/>
        </p:nvSpPr>
        <p:spPr>
          <a:xfrm>
            <a:off x="3643083" y="3988033"/>
            <a:ext cx="3614964" cy="584775"/>
          </a:xfrm>
          <a:prstGeom prst="rect">
            <a:avLst/>
          </a:prstGeom>
        </p:spPr>
        <p:txBody>
          <a:bodyPr wrap="none" lIns="91398" tIns="45718" rIns="91398" bIns="4571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1998 </a:t>
            </a:r>
            <a:r>
              <a:rPr kumimoji="0" lang="en-US" altLang="it-IT" sz="1600" b="1" i="0" u="none" strike="noStrike" kern="1200" cap="none" spc="0" normalizeH="0" baseline="0" noProof="0">
                <a:ln>
                  <a:noFill/>
                </a:ln>
                <a:solidFill>
                  <a:prstClr val="black"/>
                </a:solidFill>
                <a:effectLst/>
                <a:uLnTx/>
                <a:uFillTx/>
                <a:latin typeface="Arial"/>
                <a:ea typeface="+mn-ea"/>
                <a:cs typeface="+mn-cs"/>
              </a:rPr>
              <a:t>PHEX mutations cause adult-onset </a:t>
            </a:r>
            <a:br>
              <a:rPr kumimoji="0" lang="en-US" altLang="it-IT" sz="1600" b="1" i="0" u="none" strike="noStrike" kern="1200" cap="none" spc="0" normalizeH="0" baseline="0" noProof="0">
                <a:ln>
                  <a:noFill/>
                </a:ln>
                <a:solidFill>
                  <a:prstClr val="black"/>
                </a:solidFill>
                <a:effectLst/>
                <a:uLnTx/>
                <a:uFillTx/>
                <a:latin typeface="Arial"/>
                <a:ea typeface="+mn-ea"/>
                <a:cs typeface="+mn-cs"/>
              </a:rPr>
            </a:br>
            <a:r>
              <a:rPr kumimoji="0" lang="en-US" altLang="it-IT" sz="1600" b="1" i="0" u="none" strike="noStrike" kern="1200" cap="none" spc="0" normalizeH="0" baseline="0" noProof="0">
                <a:ln>
                  <a:noFill/>
                </a:ln>
                <a:solidFill>
                  <a:prstClr val="black"/>
                </a:solidFill>
                <a:effectLst/>
                <a:uLnTx/>
                <a:uFillTx/>
                <a:latin typeface="Arial"/>
                <a:ea typeface="+mn-ea"/>
                <a:cs typeface="+mn-cs"/>
              </a:rPr>
              <a:t>vitamin D-resistant </a:t>
            </a:r>
            <a:r>
              <a:rPr kumimoji="0" lang="en-US" altLang="it-IT" sz="1600" b="1" i="0" u="none" strike="noStrike" kern="1200" cap="none" spc="0" normalizeH="0" baseline="0" noProof="0" err="1">
                <a:ln>
                  <a:noFill/>
                </a:ln>
                <a:solidFill>
                  <a:prstClr val="black"/>
                </a:solidFill>
                <a:effectLst/>
                <a:uLnTx/>
                <a:uFillTx/>
                <a:latin typeface="Arial"/>
                <a:ea typeface="+mn-ea"/>
                <a:cs typeface="+mn-cs"/>
              </a:rPr>
              <a:t>osteomalacia</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54" name="Connettore diritto 53"/>
          <p:cNvCxnSpPr>
            <a:stCxn id="53" idx="3"/>
          </p:cNvCxnSpPr>
          <p:nvPr/>
        </p:nvCxnSpPr>
        <p:spPr>
          <a:xfrm flipH="1">
            <a:off x="7177169" y="1668851"/>
            <a:ext cx="1846696" cy="2354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ttangolo 69"/>
          <p:cNvSpPr/>
          <p:nvPr/>
        </p:nvSpPr>
        <p:spPr>
          <a:xfrm>
            <a:off x="4700543" y="4648969"/>
            <a:ext cx="3164456"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2000 </a:t>
            </a:r>
            <a:r>
              <a:rPr kumimoji="0" lang="en-US" altLang="it-IT" sz="1600" b="1" i="0" u="none" strike="noStrike" kern="1200" cap="none" spc="0" normalizeH="0" baseline="0" noProof="0">
                <a:ln>
                  <a:noFill/>
                </a:ln>
                <a:solidFill>
                  <a:prstClr val="black"/>
                </a:solidFill>
                <a:effectLst/>
                <a:uLnTx/>
                <a:uFillTx/>
                <a:latin typeface="Arial"/>
                <a:ea typeface="+mn-ea"/>
                <a:cs typeface="+mn-cs"/>
              </a:rPr>
              <a:t>FGF23 mutations cause ADHR</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72" name="Connettore diritto 71"/>
          <p:cNvCxnSpPr>
            <a:stCxn id="71" idx="3"/>
          </p:cNvCxnSpPr>
          <p:nvPr/>
        </p:nvCxnSpPr>
        <p:spPr>
          <a:xfrm flipH="1">
            <a:off x="7684977" y="1668852"/>
            <a:ext cx="1546945" cy="2983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Rettangolo 76"/>
          <p:cNvSpPr/>
          <p:nvPr/>
        </p:nvSpPr>
        <p:spPr>
          <a:xfrm>
            <a:off x="5177277" y="5019870"/>
            <a:ext cx="282519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2002 </a:t>
            </a:r>
            <a:r>
              <a:rPr kumimoji="0" lang="en-US" altLang="it-IT" sz="1600" b="1" i="0" u="none" strike="noStrike" kern="1200" cap="none" spc="0" normalizeH="0" baseline="0" noProof="0">
                <a:ln>
                  <a:noFill/>
                </a:ln>
                <a:solidFill>
                  <a:prstClr val="black"/>
                </a:solidFill>
                <a:effectLst/>
                <a:uLnTx/>
                <a:uFillTx/>
                <a:latin typeface="Arial"/>
                <a:ea typeface="+mn-ea"/>
                <a:cs typeface="+mn-cs"/>
              </a:rPr>
              <a:t>High FGF23 levels in XLH</a:t>
            </a:r>
          </a:p>
        </p:txBody>
      </p:sp>
      <p:cxnSp>
        <p:nvCxnSpPr>
          <p:cNvPr id="79" name="Connettore diritto 78"/>
          <p:cNvCxnSpPr>
            <a:cxnSpLocks/>
            <a:stCxn id="78" idx="4"/>
          </p:cNvCxnSpPr>
          <p:nvPr/>
        </p:nvCxnSpPr>
        <p:spPr>
          <a:xfrm flipH="1">
            <a:off x="8313573" y="1679395"/>
            <a:ext cx="1191387" cy="3384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ttangolo 79"/>
          <p:cNvSpPr/>
          <p:nvPr/>
        </p:nvSpPr>
        <p:spPr>
          <a:xfrm>
            <a:off x="4476001" y="5436211"/>
            <a:ext cx="382136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2009 </a:t>
            </a:r>
            <a:r>
              <a:rPr kumimoji="0" lang="en-US" altLang="it-IT" sz="1600" b="1" i="0" u="none" strike="noStrike" kern="1200" cap="none" spc="0" normalizeH="0" baseline="0" noProof="0">
                <a:ln>
                  <a:noFill/>
                </a:ln>
                <a:solidFill>
                  <a:prstClr val="black"/>
                </a:solidFill>
                <a:effectLst/>
                <a:uLnTx/>
                <a:uFillTx/>
                <a:latin typeface="Arial"/>
                <a:ea typeface="+mn-ea"/>
                <a:cs typeface="+mn-cs"/>
              </a:rPr>
              <a:t>anti-FGF23 antibodies in </a:t>
            </a:r>
            <a:r>
              <a:rPr kumimoji="0" lang="en-US" altLang="it-IT" sz="1600" b="1" i="1" u="none" strike="noStrike" kern="1200" cap="none" spc="0" normalizeH="0" baseline="0" noProof="0" err="1">
                <a:ln>
                  <a:noFill/>
                </a:ln>
                <a:solidFill>
                  <a:prstClr val="black"/>
                </a:solidFill>
                <a:effectLst/>
                <a:uLnTx/>
                <a:uFillTx/>
                <a:latin typeface="Arial"/>
                <a:ea typeface="+mn-ea"/>
                <a:cs typeface="+mn-cs"/>
              </a:rPr>
              <a:t>Hyp</a:t>
            </a:r>
            <a:r>
              <a:rPr kumimoji="0" lang="en-US" altLang="it-IT" sz="1600" b="1" i="0" u="none" strike="noStrike" kern="1200" cap="none" spc="0" normalizeH="0" baseline="0" noProof="0">
                <a:ln>
                  <a:noFill/>
                </a:ln>
                <a:solidFill>
                  <a:prstClr val="black"/>
                </a:solidFill>
                <a:effectLst/>
                <a:uLnTx/>
                <a:uFillTx/>
                <a:latin typeface="Arial"/>
                <a:ea typeface="+mn-ea"/>
                <a:cs typeface="+mn-cs"/>
              </a:rPr>
              <a:t> mouse</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82" name="Connettore diritto 81"/>
          <p:cNvCxnSpPr>
            <a:cxnSpLocks/>
            <a:stCxn id="81" idx="4"/>
          </p:cNvCxnSpPr>
          <p:nvPr/>
        </p:nvCxnSpPr>
        <p:spPr>
          <a:xfrm flipH="1">
            <a:off x="8610126" y="1679395"/>
            <a:ext cx="1724461" cy="38378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ttangolo 85"/>
          <p:cNvSpPr/>
          <p:nvPr/>
        </p:nvSpPr>
        <p:spPr>
          <a:xfrm>
            <a:off x="5080355" y="5783798"/>
            <a:ext cx="3483133"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2014 </a:t>
            </a:r>
            <a:r>
              <a:rPr kumimoji="0" lang="en-US" altLang="it-IT" sz="1600" b="1" i="0" u="none" strike="noStrike" kern="1200" cap="none" spc="0" normalizeH="0" baseline="0" noProof="0">
                <a:ln>
                  <a:noFill/>
                </a:ln>
                <a:solidFill>
                  <a:prstClr val="black"/>
                </a:solidFill>
                <a:effectLst/>
                <a:uLnTx/>
                <a:uFillTx/>
                <a:latin typeface="Arial"/>
                <a:ea typeface="+mn-ea"/>
                <a:cs typeface="+mn-cs"/>
              </a:rPr>
              <a:t>First clinical trial with </a:t>
            </a:r>
            <a:r>
              <a:rPr kumimoji="0" lang="en-US" altLang="it-IT" sz="1600" b="1" i="0" u="none" strike="noStrike" kern="1200" cap="none" spc="0" normalizeH="0" baseline="0" noProof="0" err="1">
                <a:ln>
                  <a:noFill/>
                </a:ln>
                <a:solidFill>
                  <a:prstClr val="black"/>
                </a:solidFill>
                <a:effectLst/>
                <a:uLnTx/>
                <a:uFillTx/>
                <a:latin typeface="Arial"/>
                <a:ea typeface="+mn-ea"/>
                <a:cs typeface="+mn-cs"/>
              </a:rPr>
              <a:t>burosumab</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sp>
        <p:nvSpPr>
          <p:cNvPr id="102" name="Rettangolo 101"/>
          <p:cNvSpPr/>
          <p:nvPr/>
        </p:nvSpPr>
        <p:spPr>
          <a:xfrm>
            <a:off x="383861"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1930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04" name="Connettore diritto 103"/>
          <p:cNvCxnSpPr/>
          <p:nvPr/>
        </p:nvCxnSpPr>
        <p:spPr>
          <a:xfrm>
            <a:off x="684556"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09" name="Rettangolo 108"/>
          <p:cNvSpPr/>
          <p:nvPr/>
        </p:nvSpPr>
        <p:spPr>
          <a:xfrm>
            <a:off x="1609107"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1940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0" name="Connettore diritto 109"/>
          <p:cNvCxnSpPr/>
          <p:nvPr/>
        </p:nvCxnSpPr>
        <p:spPr>
          <a:xfrm>
            <a:off x="1909803"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12" name="Rettangolo 111"/>
          <p:cNvSpPr/>
          <p:nvPr/>
        </p:nvSpPr>
        <p:spPr>
          <a:xfrm>
            <a:off x="2834348"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1950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3" name="Connettore diritto 112"/>
          <p:cNvCxnSpPr/>
          <p:nvPr/>
        </p:nvCxnSpPr>
        <p:spPr>
          <a:xfrm>
            <a:off x="3135048"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15" name="Rettangolo 114"/>
          <p:cNvSpPr/>
          <p:nvPr/>
        </p:nvSpPr>
        <p:spPr>
          <a:xfrm>
            <a:off x="5284845"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1970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6" name="Connettore diritto 115"/>
          <p:cNvCxnSpPr/>
          <p:nvPr/>
        </p:nvCxnSpPr>
        <p:spPr>
          <a:xfrm>
            <a:off x="5585540"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18" name="Rettangolo 117"/>
          <p:cNvSpPr/>
          <p:nvPr/>
        </p:nvSpPr>
        <p:spPr>
          <a:xfrm>
            <a:off x="6510064"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1980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19" name="Connettore diritto 118"/>
          <p:cNvCxnSpPr/>
          <p:nvPr/>
        </p:nvCxnSpPr>
        <p:spPr>
          <a:xfrm>
            <a:off x="6810787"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21" name="Rettangolo 120"/>
          <p:cNvSpPr/>
          <p:nvPr/>
        </p:nvSpPr>
        <p:spPr>
          <a:xfrm>
            <a:off x="7735337"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1990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22" name="Connettore diritto 121"/>
          <p:cNvCxnSpPr/>
          <p:nvPr/>
        </p:nvCxnSpPr>
        <p:spPr>
          <a:xfrm>
            <a:off x="8036032"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24" name="Rettangolo 123"/>
          <p:cNvSpPr/>
          <p:nvPr/>
        </p:nvSpPr>
        <p:spPr>
          <a:xfrm>
            <a:off x="8960583"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2000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25" name="Connettore diritto 124"/>
          <p:cNvCxnSpPr/>
          <p:nvPr/>
        </p:nvCxnSpPr>
        <p:spPr>
          <a:xfrm>
            <a:off x="9261279"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27" name="Rettangolo 126"/>
          <p:cNvSpPr/>
          <p:nvPr/>
        </p:nvSpPr>
        <p:spPr>
          <a:xfrm>
            <a:off x="10185829"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2010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28" name="Connettore diritto 127"/>
          <p:cNvCxnSpPr/>
          <p:nvPr/>
        </p:nvCxnSpPr>
        <p:spPr>
          <a:xfrm>
            <a:off x="10486524"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30" name="Rettangolo 129"/>
          <p:cNvSpPr/>
          <p:nvPr/>
        </p:nvSpPr>
        <p:spPr>
          <a:xfrm>
            <a:off x="11411077"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2020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31" name="Connettore diritto 130"/>
          <p:cNvCxnSpPr/>
          <p:nvPr/>
        </p:nvCxnSpPr>
        <p:spPr>
          <a:xfrm>
            <a:off x="11711772"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sp>
        <p:nvSpPr>
          <p:cNvPr id="133" name="Rettangolo 132"/>
          <p:cNvSpPr/>
          <p:nvPr/>
        </p:nvSpPr>
        <p:spPr>
          <a:xfrm>
            <a:off x="4059599" y="1161117"/>
            <a:ext cx="601447"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0000CC"/>
                </a:solidFill>
                <a:effectLst/>
                <a:uLnTx/>
                <a:uFillTx/>
                <a:latin typeface="Arial"/>
                <a:ea typeface="+mn-ea"/>
                <a:cs typeface="+mn-cs"/>
              </a:rPr>
              <a:t>1960</a:t>
            </a:r>
            <a:endParaRPr kumimoji="0" lang="it-IT" sz="1600" b="0" i="0" u="none" strike="noStrike" kern="1200" cap="none" spc="0" normalizeH="0" baseline="0" noProof="0">
              <a:ln>
                <a:noFill/>
              </a:ln>
              <a:solidFill>
                <a:srgbClr val="0000CC"/>
              </a:solidFill>
              <a:effectLst/>
              <a:uLnTx/>
              <a:uFillTx/>
              <a:latin typeface="Arial"/>
              <a:ea typeface="+mn-ea"/>
              <a:cs typeface="+mn-cs"/>
            </a:endParaRPr>
          </a:p>
        </p:txBody>
      </p:sp>
      <p:cxnSp>
        <p:nvCxnSpPr>
          <p:cNvPr id="134" name="Connettore diritto 133"/>
          <p:cNvCxnSpPr/>
          <p:nvPr/>
        </p:nvCxnSpPr>
        <p:spPr>
          <a:xfrm>
            <a:off x="4360295" y="1441925"/>
            <a:ext cx="0" cy="216000"/>
          </a:xfrm>
          <a:prstGeom prst="line">
            <a:avLst/>
          </a:prstGeom>
          <a:ln w="254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9" name="Connettore diritto 88"/>
          <p:cNvCxnSpPr>
            <a:cxnSpLocks/>
            <a:stCxn id="87" idx="4"/>
          </p:cNvCxnSpPr>
          <p:nvPr/>
        </p:nvCxnSpPr>
        <p:spPr>
          <a:xfrm flipH="1">
            <a:off x="8866909" y="1679395"/>
            <a:ext cx="2077638" cy="4122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2 4"/>
          <p:cNvCxnSpPr/>
          <p:nvPr/>
        </p:nvCxnSpPr>
        <p:spPr>
          <a:xfrm>
            <a:off x="-1" y="1643395"/>
            <a:ext cx="12192000" cy="0"/>
          </a:xfrm>
          <a:prstGeom prst="straightConnector1">
            <a:avLst/>
          </a:prstGeom>
          <a:ln w="73025">
            <a:solidFill>
              <a:srgbClr val="0000CC"/>
            </a:solidFill>
            <a:tailEnd type="none" w="med" len="lg"/>
          </a:ln>
        </p:spPr>
        <p:style>
          <a:lnRef idx="1">
            <a:schemeClr val="accent1"/>
          </a:lnRef>
          <a:fillRef idx="0">
            <a:schemeClr val="accent1"/>
          </a:fillRef>
          <a:effectRef idx="0">
            <a:schemeClr val="accent1"/>
          </a:effectRef>
          <a:fontRef idx="minor">
            <a:schemeClr val="tx1"/>
          </a:fontRef>
        </p:style>
      </p:cxnSp>
      <p:sp>
        <p:nvSpPr>
          <p:cNvPr id="6" name="Ovale 5"/>
          <p:cNvSpPr>
            <a:spLocks noChangeAspect="1"/>
          </p:cNvSpPr>
          <p:nvPr/>
        </p:nvSpPr>
        <p:spPr>
          <a:xfrm>
            <a:off x="1516315"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Ovale 15"/>
          <p:cNvSpPr>
            <a:spLocks noChangeAspect="1"/>
          </p:cNvSpPr>
          <p:nvPr/>
        </p:nvSpPr>
        <p:spPr>
          <a:xfrm>
            <a:off x="4090564"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Ovale 43"/>
          <p:cNvSpPr>
            <a:spLocks noChangeAspect="1"/>
          </p:cNvSpPr>
          <p:nvPr/>
        </p:nvSpPr>
        <p:spPr>
          <a:xfrm>
            <a:off x="6103259"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Ovale 48"/>
          <p:cNvSpPr>
            <a:spLocks noChangeAspect="1"/>
          </p:cNvSpPr>
          <p:nvPr/>
        </p:nvSpPr>
        <p:spPr>
          <a:xfrm>
            <a:off x="8652620"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Ovale 52"/>
          <p:cNvSpPr>
            <a:spLocks noChangeAspect="1"/>
          </p:cNvSpPr>
          <p:nvPr/>
        </p:nvSpPr>
        <p:spPr>
          <a:xfrm>
            <a:off x="9013323"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Ovale 70"/>
          <p:cNvSpPr>
            <a:spLocks noChangeAspect="1"/>
          </p:cNvSpPr>
          <p:nvPr/>
        </p:nvSpPr>
        <p:spPr>
          <a:xfrm>
            <a:off x="9221351"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Ovale 77"/>
          <p:cNvSpPr>
            <a:spLocks noChangeAspect="1"/>
          </p:cNvSpPr>
          <p:nvPr/>
        </p:nvSpPr>
        <p:spPr>
          <a:xfrm>
            <a:off x="9468960"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81" name="Ovale 80"/>
          <p:cNvSpPr>
            <a:spLocks noChangeAspect="1"/>
          </p:cNvSpPr>
          <p:nvPr/>
        </p:nvSpPr>
        <p:spPr>
          <a:xfrm>
            <a:off x="10298587"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87" name="Ovale 86"/>
          <p:cNvSpPr>
            <a:spLocks noChangeAspect="1"/>
          </p:cNvSpPr>
          <p:nvPr/>
        </p:nvSpPr>
        <p:spPr>
          <a:xfrm>
            <a:off x="10908547" y="1607395"/>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55" name="Rettangolo 85"/>
          <p:cNvSpPr/>
          <p:nvPr/>
        </p:nvSpPr>
        <p:spPr>
          <a:xfrm>
            <a:off x="5428477" y="6131340"/>
            <a:ext cx="3765775" cy="338555"/>
          </a:xfrm>
          <a:prstGeom prst="rect">
            <a:avLst/>
          </a:prstGeom>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2018 </a:t>
            </a:r>
            <a:r>
              <a:rPr kumimoji="0" lang="en-US" altLang="it-IT" sz="1600" b="1" i="0" u="none" strike="noStrike" kern="1200" cap="none" spc="0" normalizeH="0" baseline="0" noProof="0">
                <a:ln>
                  <a:noFill/>
                </a:ln>
                <a:solidFill>
                  <a:prstClr val="black"/>
                </a:solidFill>
                <a:effectLst/>
                <a:uLnTx/>
                <a:uFillTx/>
                <a:latin typeface="Arial"/>
                <a:ea typeface="+mn-ea"/>
                <a:cs typeface="+mn-cs"/>
              </a:rPr>
              <a:t>FDA &amp; EMA approval of </a:t>
            </a:r>
            <a:r>
              <a:rPr kumimoji="0" lang="en-US" altLang="it-IT" sz="1600" b="1" i="0" u="none" strike="noStrike" kern="1200" cap="none" spc="0" normalizeH="0" baseline="0" noProof="0" err="1">
                <a:ln>
                  <a:noFill/>
                </a:ln>
                <a:solidFill>
                  <a:prstClr val="black"/>
                </a:solidFill>
                <a:effectLst/>
                <a:uLnTx/>
                <a:uFillTx/>
                <a:latin typeface="Arial"/>
                <a:ea typeface="+mn-ea"/>
                <a:cs typeface="+mn-cs"/>
              </a:rPr>
              <a:t>burosumab</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56" name="Connettore diritto 88"/>
          <p:cNvCxnSpPr>
            <a:cxnSpLocks/>
            <a:stCxn id="57" idx="4"/>
          </p:cNvCxnSpPr>
          <p:nvPr/>
        </p:nvCxnSpPr>
        <p:spPr>
          <a:xfrm flipH="1">
            <a:off x="9410936" y="1659709"/>
            <a:ext cx="2065851" cy="44626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e 86"/>
          <p:cNvSpPr>
            <a:spLocks noChangeAspect="1"/>
          </p:cNvSpPr>
          <p:nvPr/>
        </p:nvSpPr>
        <p:spPr>
          <a:xfrm>
            <a:off x="11440787" y="1587709"/>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67" name="Rettangolo 85">
            <a:extLst>
              <a:ext uri="{FF2B5EF4-FFF2-40B4-BE49-F238E27FC236}">
                <a16:creationId xmlns:a16="http://schemas.microsoft.com/office/drawing/2014/main" id="{F7E92591-B483-C93D-87F9-5936FFC7A419}"/>
              </a:ext>
            </a:extLst>
          </p:cNvPr>
          <p:cNvSpPr/>
          <p:nvPr/>
        </p:nvSpPr>
        <p:spPr>
          <a:xfrm>
            <a:off x="7693024" y="6451411"/>
            <a:ext cx="4411700" cy="338550"/>
          </a:xfrm>
          <a:prstGeom prst="rect">
            <a:avLst/>
          </a:prstGeom>
          <a:solidFill>
            <a:srgbClr val="FFC000"/>
          </a:solidFill>
        </p:spPr>
        <p:txBody>
          <a:bodyPr wrap="none" lIns="91398" tIns="45718" rIns="91398" bIns="4571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a:ln>
                  <a:noFill/>
                </a:ln>
                <a:solidFill>
                  <a:srgbClr val="FF0000"/>
                </a:solidFill>
                <a:effectLst/>
                <a:uLnTx/>
                <a:uFillTx/>
                <a:latin typeface="Arial"/>
                <a:ea typeface="+mn-ea"/>
                <a:cs typeface="+mn-cs"/>
              </a:rPr>
              <a:t>2022 </a:t>
            </a:r>
            <a:r>
              <a:rPr kumimoji="0" lang="en-US" altLang="it-IT" sz="1600" b="1" i="0" u="none" strike="noStrike" kern="1200" cap="none" spc="0" normalizeH="0" baseline="0" noProof="0">
                <a:ln>
                  <a:noFill/>
                </a:ln>
                <a:solidFill>
                  <a:prstClr val="black"/>
                </a:solidFill>
                <a:effectLst/>
                <a:uLnTx/>
                <a:uFillTx/>
                <a:latin typeface="Arial"/>
                <a:ea typeface="+mn-ea"/>
                <a:cs typeface="+mn-cs"/>
              </a:rPr>
              <a:t>PBAC recommendation of burosumab</a:t>
            </a:r>
            <a:endParaRPr kumimoji="0" lang="it-IT" sz="1600" b="0" i="0" u="none" strike="noStrike" kern="1200" cap="none" spc="0" normalizeH="0" baseline="0" noProof="0">
              <a:ln>
                <a:noFill/>
              </a:ln>
              <a:solidFill>
                <a:prstClr val="black"/>
              </a:solidFill>
              <a:effectLst/>
              <a:uLnTx/>
              <a:uFillTx/>
              <a:latin typeface="Arial"/>
              <a:ea typeface="+mn-ea"/>
              <a:cs typeface="+mn-cs"/>
            </a:endParaRPr>
          </a:p>
        </p:txBody>
      </p:sp>
      <p:cxnSp>
        <p:nvCxnSpPr>
          <p:cNvPr id="68" name="Connettore diritto 88">
            <a:extLst>
              <a:ext uri="{FF2B5EF4-FFF2-40B4-BE49-F238E27FC236}">
                <a16:creationId xmlns:a16="http://schemas.microsoft.com/office/drawing/2014/main" id="{55B86F6B-4424-CE49-87AA-ED550467DF7F}"/>
              </a:ext>
            </a:extLst>
          </p:cNvPr>
          <p:cNvCxnSpPr>
            <a:cxnSpLocks/>
          </p:cNvCxnSpPr>
          <p:nvPr/>
        </p:nvCxnSpPr>
        <p:spPr>
          <a:xfrm flipH="1">
            <a:off x="10048987" y="1676120"/>
            <a:ext cx="1807674" cy="47852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Ovale 86">
            <a:extLst>
              <a:ext uri="{FF2B5EF4-FFF2-40B4-BE49-F238E27FC236}">
                <a16:creationId xmlns:a16="http://schemas.microsoft.com/office/drawing/2014/main" id="{78A70BDD-B821-7B2F-F8E3-76B57B9582BC}"/>
              </a:ext>
            </a:extLst>
          </p:cNvPr>
          <p:cNvSpPr>
            <a:spLocks noChangeAspect="1"/>
          </p:cNvSpPr>
          <p:nvPr/>
        </p:nvSpPr>
        <p:spPr>
          <a:xfrm>
            <a:off x="11810270" y="1594827"/>
            <a:ext cx="72000" cy="72000"/>
          </a:xfrm>
          <a:prstGeom prst="ellipse">
            <a:avLst/>
          </a:prstGeom>
          <a:solidFill>
            <a:srgbClr val="FF0000"/>
          </a:solidFill>
          <a:ln w="1079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Title 2">
            <a:extLst>
              <a:ext uri="{FF2B5EF4-FFF2-40B4-BE49-F238E27FC236}">
                <a16:creationId xmlns:a16="http://schemas.microsoft.com/office/drawing/2014/main" id="{198B4A11-1BAE-A655-57CA-B44E82953456}"/>
              </a:ext>
            </a:extLst>
          </p:cNvPr>
          <p:cNvSpPr>
            <a:spLocks noGrp="1"/>
          </p:cNvSpPr>
          <p:nvPr>
            <p:ph type="title"/>
          </p:nvPr>
        </p:nvSpPr>
        <p:spPr>
          <a:xfrm>
            <a:off x="814660" y="95097"/>
            <a:ext cx="10801350" cy="469056"/>
          </a:xfrm>
        </p:spPr>
        <p:txBody>
          <a:bodyPr>
            <a:normAutofit/>
          </a:bodyPr>
          <a:lstStyle/>
          <a:p>
            <a:r>
              <a:rPr lang="en-AU" sz="2800">
                <a:solidFill>
                  <a:schemeClr val="bg1"/>
                </a:solidFill>
              </a:rPr>
              <a:t>X-linked Hypophosphataemia (XLH)</a:t>
            </a:r>
          </a:p>
        </p:txBody>
      </p:sp>
      <p:pic>
        <p:nvPicPr>
          <p:cNvPr id="59" name="Picture 2" descr="See the source image">
            <a:extLst>
              <a:ext uri="{FF2B5EF4-FFF2-40B4-BE49-F238E27FC236}">
                <a16:creationId xmlns:a16="http://schemas.microsoft.com/office/drawing/2014/main" id="{B9F626E1-4671-321F-F687-D5F44182A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121" y="3891031"/>
            <a:ext cx="2294474" cy="29291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3F6BE9A-20BD-0F70-4A8A-1B66B5655419}"/>
              </a:ext>
            </a:extLst>
          </p:cNvPr>
          <p:cNvSpPr/>
          <p:nvPr/>
        </p:nvSpPr>
        <p:spPr>
          <a:xfrm>
            <a:off x="11712" y="1836610"/>
            <a:ext cx="3550478" cy="584721"/>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44D2B20C-60FA-0891-278F-269D859500A0}"/>
              </a:ext>
            </a:extLst>
          </p:cNvPr>
          <p:cNvSpPr/>
          <p:nvPr/>
        </p:nvSpPr>
        <p:spPr>
          <a:xfrm>
            <a:off x="991904" y="2476536"/>
            <a:ext cx="3550478" cy="35252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6ED18DC7-CBB1-0B62-659E-11F3DB85A577}"/>
              </a:ext>
            </a:extLst>
          </p:cNvPr>
          <p:cNvSpPr/>
          <p:nvPr/>
        </p:nvSpPr>
        <p:spPr>
          <a:xfrm>
            <a:off x="2959586" y="3576359"/>
            <a:ext cx="3550478" cy="35252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E450F3C4-5331-7E2E-BF08-134E00EDDEF6}"/>
              </a:ext>
            </a:extLst>
          </p:cNvPr>
          <p:cNvSpPr/>
          <p:nvPr/>
        </p:nvSpPr>
        <p:spPr>
          <a:xfrm>
            <a:off x="5009130" y="5042049"/>
            <a:ext cx="3550478" cy="35252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D0DF66A3-8789-D686-851A-38D9D4E29375}"/>
              </a:ext>
            </a:extLst>
          </p:cNvPr>
          <p:cNvSpPr/>
          <p:nvPr/>
        </p:nvSpPr>
        <p:spPr>
          <a:xfrm>
            <a:off x="7693720" y="6460080"/>
            <a:ext cx="4411003" cy="31519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TextBox 65">
            <a:extLst>
              <a:ext uri="{FF2B5EF4-FFF2-40B4-BE49-F238E27FC236}">
                <a16:creationId xmlns:a16="http://schemas.microsoft.com/office/drawing/2014/main" id="{CEA31930-030E-DDF8-ED93-21761C90B9EE}"/>
              </a:ext>
            </a:extLst>
          </p:cNvPr>
          <p:cNvSpPr txBox="1"/>
          <p:nvPr/>
        </p:nvSpPr>
        <p:spPr>
          <a:xfrm>
            <a:off x="-24156" y="6208285"/>
            <a:ext cx="49680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black"/>
                </a:solidFill>
                <a:effectLst/>
                <a:uLnTx/>
                <a:uFillTx/>
                <a:latin typeface="Arial"/>
                <a:ea typeface="+mn-ea"/>
                <a:cs typeface="+mn-cs"/>
              </a:rPr>
              <a:t>Recombinant human IgG1 monoclonal antibody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black"/>
                </a:solidFill>
                <a:effectLst/>
                <a:uLnTx/>
                <a:uFillTx/>
                <a:latin typeface="Arial"/>
                <a:ea typeface="+mn-ea"/>
                <a:cs typeface="+mn-cs"/>
              </a:rPr>
              <a:t>that binds to FGF23 and inhibits FGF23 biologic activity </a:t>
            </a:r>
          </a:p>
        </p:txBody>
      </p:sp>
    </p:spTree>
    <p:extLst>
      <p:ext uri="{BB962C8B-B14F-4D97-AF65-F5344CB8AC3E}">
        <p14:creationId xmlns:p14="http://schemas.microsoft.com/office/powerpoint/2010/main" val="1994391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BBCE6-A858-CC23-B102-B894F2CD8689}"/>
              </a:ext>
            </a:extLst>
          </p:cNvPr>
          <p:cNvSpPr/>
          <p:nvPr/>
        </p:nvSpPr>
        <p:spPr>
          <a:xfrm>
            <a:off x="8036032" y="6549357"/>
            <a:ext cx="1195890" cy="231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6DD24306-9849-AFE5-1C21-1A7DE1CCE839}"/>
              </a:ext>
            </a:extLst>
          </p:cNvPr>
          <p:cNvSpPr>
            <a:spLocks noGrp="1"/>
          </p:cNvSpPr>
          <p:nvPr>
            <p:ph type="sldNum" sz="quarter" idx="11"/>
          </p:nvPr>
        </p:nvSpPr>
        <p:spPr>
          <a:xfrm>
            <a:off x="11208568" y="6519171"/>
            <a:ext cx="288032" cy="240219"/>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1038" name="Content Placeholder 4">
            <a:extLst>
              <a:ext uri="{FF2B5EF4-FFF2-40B4-BE49-F238E27FC236}">
                <a16:creationId xmlns:a16="http://schemas.microsoft.com/office/drawing/2014/main" id="{918E6FD9-DFF3-5616-593A-BF4E9D83979F}"/>
              </a:ext>
            </a:extLst>
          </p:cNvPr>
          <p:cNvSpPr>
            <a:spLocks noGrp="1"/>
          </p:cNvSpPr>
          <p:nvPr>
            <p:ph sz="quarter" idx="15"/>
          </p:nvPr>
        </p:nvSpPr>
        <p:spPr>
          <a:xfrm>
            <a:off x="695324" y="1700808"/>
            <a:ext cx="5688707" cy="1694512"/>
          </a:xfrm>
        </p:spPr>
        <p:txBody>
          <a:bodyPr>
            <a:normAutofit/>
          </a:bodyPr>
          <a:lstStyle/>
          <a:p>
            <a:r>
              <a:rPr lang="en-AU"/>
              <a:t>Liver-targeting AAV vector to inhibit FGF23 signalling. </a:t>
            </a:r>
          </a:p>
          <a:p>
            <a:r>
              <a:rPr lang="en-AU"/>
              <a:t>Hepatic expression of the C-terminal tail of FGF23 partially corrected skeletal manifestations, growth and </a:t>
            </a:r>
            <a:r>
              <a:rPr lang="en-AU" err="1"/>
              <a:t>osteomalacia</a:t>
            </a:r>
            <a:r>
              <a:rPr lang="en-AU"/>
              <a:t> in a XLH mouse model. </a:t>
            </a:r>
          </a:p>
          <a:p>
            <a:endParaRPr lang="en-US"/>
          </a:p>
        </p:txBody>
      </p:sp>
      <p:sp>
        <p:nvSpPr>
          <p:cNvPr id="3" name="Date Placeholder 2">
            <a:extLst>
              <a:ext uri="{FF2B5EF4-FFF2-40B4-BE49-F238E27FC236}">
                <a16:creationId xmlns:a16="http://schemas.microsoft.com/office/drawing/2014/main" id="{43376DF5-A666-E922-E708-E3A2AB05F3C4}"/>
              </a:ext>
            </a:extLst>
          </p:cNvPr>
          <p:cNvSpPr>
            <a:spLocks noGrp="1"/>
          </p:cNvSpPr>
          <p:nvPr>
            <p:ph type="dt" sz="half" idx="17"/>
          </p:nvPr>
        </p:nvSpPr>
        <p:spPr>
          <a:xfrm>
            <a:off x="695325" y="151136"/>
            <a:ext cx="2376000" cy="241200"/>
          </a:xfrm>
        </p:spPr>
        <p:txBody>
          <a:bodyPr anchor="t">
            <a:normAutofit/>
          </a:bodyPr>
          <a:lstStyle/>
          <a:p>
            <a:pPr marL="0" marR="0" lvl="0" indent="0" algn="l" defTabSz="914400" rtl="0" eaLnBrk="1" fontAlgn="auto" latinLnBrk="0" hangingPunct="1">
              <a:lnSpc>
                <a:spcPct val="8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A28CC9F8-E401-AAAE-EC73-6FED47C88E15}"/>
              </a:ext>
            </a:extLst>
          </p:cNvPr>
          <p:cNvSpPr>
            <a:spLocks noGrp="1"/>
          </p:cNvSpPr>
          <p:nvPr>
            <p:ph type="title"/>
          </p:nvPr>
        </p:nvSpPr>
        <p:spPr>
          <a:xfrm>
            <a:off x="695326" y="1052736"/>
            <a:ext cx="10801350" cy="469056"/>
          </a:xfrm>
        </p:spPr>
        <p:txBody>
          <a:bodyPr anchor="ctr">
            <a:normAutofit/>
          </a:bodyPr>
          <a:lstStyle/>
          <a:p>
            <a:r>
              <a:rPr lang="en-AU"/>
              <a:t>Gene Therapy in XLH</a:t>
            </a:r>
          </a:p>
        </p:txBody>
      </p:sp>
      <p:sp>
        <p:nvSpPr>
          <p:cNvPr id="13" name="Text Box 8">
            <a:extLst>
              <a:ext uri="{FF2B5EF4-FFF2-40B4-BE49-F238E27FC236}">
                <a16:creationId xmlns:a16="http://schemas.microsoft.com/office/drawing/2014/main" id="{9309845E-FA1B-0847-C76F-4B6C023BD27C}"/>
              </a:ext>
            </a:extLst>
          </p:cNvPr>
          <p:cNvSpPr txBox="1">
            <a:spLocks noChangeArrowheads="1"/>
          </p:cNvSpPr>
          <p:nvPr/>
        </p:nvSpPr>
        <p:spPr bwMode="auto">
          <a:xfrm>
            <a:off x="3551936" y="3039299"/>
            <a:ext cx="36718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black"/>
                </a:solidFill>
                <a:effectLst/>
                <a:uLnTx/>
                <a:uFillTx/>
                <a:latin typeface="Arial" charset="0"/>
                <a:ea typeface="ＭＳ Ｐゴシック" charset="0"/>
                <a:cs typeface="+mn-cs"/>
              </a:rPr>
              <a:t>Zhukouskaya</a:t>
            </a:r>
            <a:r>
              <a:rPr kumimoji="0" lang="en-US" sz="1100" b="0" i="0" u="none" strike="noStrike" kern="1200" cap="none" spc="0" normalizeH="0" baseline="0" noProof="0">
                <a:ln>
                  <a:noFill/>
                </a:ln>
                <a:solidFill>
                  <a:prstClr val="black"/>
                </a:solidFill>
                <a:effectLst/>
                <a:uLnTx/>
                <a:uFillTx/>
                <a:latin typeface="Arial" charset="0"/>
                <a:ea typeface="ＭＳ Ｐゴシック" charset="0"/>
                <a:cs typeface="+mn-cs"/>
              </a:rPr>
              <a:t> et al, </a:t>
            </a:r>
            <a:r>
              <a:rPr kumimoji="0" lang="en-US" sz="1100" b="0" i="1" u="none" strike="noStrike" kern="1200" cap="none" spc="0" normalizeH="0" baseline="0" noProof="0">
                <a:ln>
                  <a:noFill/>
                </a:ln>
                <a:solidFill>
                  <a:prstClr val="black"/>
                </a:solidFill>
                <a:effectLst/>
                <a:uLnTx/>
                <a:uFillTx/>
                <a:latin typeface="Arial" charset="0"/>
                <a:ea typeface="ＭＳ Ｐゴシック" charset="0"/>
                <a:cs typeface="+mn-cs"/>
              </a:rPr>
              <a:t>Sci. Adv.</a:t>
            </a:r>
            <a:r>
              <a:rPr kumimoji="0" lang="en-US" sz="1100" b="0" i="0" u="none" strike="noStrike" kern="1200" cap="none" spc="0" normalizeH="0" baseline="0" noProof="0">
                <a:ln>
                  <a:noFill/>
                </a:ln>
                <a:solidFill>
                  <a:prstClr val="black"/>
                </a:solidFill>
                <a:effectLst/>
                <a:uLnTx/>
                <a:uFillTx/>
                <a:latin typeface="Arial" charset="0"/>
                <a:ea typeface="ＭＳ Ｐゴシック" charset="0"/>
                <a:cs typeface="+mn-cs"/>
              </a:rPr>
              <a:t> 2021;7.</a:t>
            </a:r>
          </a:p>
        </p:txBody>
      </p:sp>
      <p:sp>
        <p:nvSpPr>
          <p:cNvPr id="17" name="Footer Placeholder 11">
            <a:extLst>
              <a:ext uri="{FF2B5EF4-FFF2-40B4-BE49-F238E27FC236}">
                <a16:creationId xmlns:a16="http://schemas.microsoft.com/office/drawing/2014/main" id="{4FEBBD6D-95DB-538F-82DB-A1FD101A4809}"/>
              </a:ext>
            </a:extLst>
          </p:cNvPr>
          <p:cNvSpPr txBox="1">
            <a:spLocks/>
          </p:cNvSpPr>
          <p:nvPr/>
        </p:nvSpPr>
        <p:spPr>
          <a:xfrm>
            <a:off x="695326" y="6519171"/>
            <a:ext cx="3360109" cy="240219"/>
          </a:xfrm>
          <a:prstGeom prst="rect">
            <a:avLst/>
          </a:prstGeom>
        </p:spPr>
        <p:txBody>
          <a:bodyPr vert="horz" lIns="0" tIns="0" rIns="0" bIns="0" rtlCol="0" anchor="t"/>
          <a:lstStyle>
            <a:defPPr>
              <a:defRPr lang="en-US"/>
            </a:defPPr>
            <a:lvl1pPr marL="0" algn="l" defTabSz="914400" rtl="0" eaLnBrk="1" latinLnBrk="0" hangingPunct="1">
              <a:lnSpc>
                <a:spcPct val="80000"/>
              </a:lnSpc>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rial"/>
                <a:ea typeface="+mn-ea"/>
                <a:cs typeface="+mn-cs"/>
              </a:rPr>
              <a:t>ANZBMS 2022</a:t>
            </a:r>
          </a:p>
        </p:txBody>
      </p:sp>
      <p:pic>
        <p:nvPicPr>
          <p:cNvPr id="12" name="Picture 11">
            <a:extLst>
              <a:ext uri="{FF2B5EF4-FFF2-40B4-BE49-F238E27FC236}">
                <a16:creationId xmlns:a16="http://schemas.microsoft.com/office/drawing/2014/main" id="{A40CE8C4-BAE4-F31E-45D5-1E758ADD3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3451946"/>
            <a:ext cx="4855605" cy="2910734"/>
          </a:xfrm>
          <a:prstGeom prst="rect">
            <a:avLst/>
          </a:prstGeom>
        </p:spPr>
      </p:pic>
      <p:sp>
        <p:nvSpPr>
          <p:cNvPr id="15" name="Title 1">
            <a:extLst>
              <a:ext uri="{FF2B5EF4-FFF2-40B4-BE49-F238E27FC236}">
                <a16:creationId xmlns:a16="http://schemas.microsoft.com/office/drawing/2014/main" id="{D1F03A0A-3606-2B74-9630-EB22FE76CE30}"/>
              </a:ext>
            </a:extLst>
          </p:cNvPr>
          <p:cNvSpPr txBox="1">
            <a:spLocks/>
          </p:cNvSpPr>
          <p:nvPr/>
        </p:nvSpPr>
        <p:spPr>
          <a:xfrm>
            <a:off x="5584768" y="3800624"/>
            <a:ext cx="5565086" cy="4699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0" i="0" u="none" strike="noStrike" kern="1200" cap="none" spc="0" normalizeH="0" baseline="0" noProof="0">
                <a:ln>
                  <a:noFill/>
                </a:ln>
                <a:solidFill>
                  <a:srgbClr val="51247A"/>
                </a:solidFill>
                <a:effectLst/>
                <a:uLnTx/>
                <a:uFillTx/>
                <a:latin typeface="Arial"/>
                <a:ea typeface="+mj-ea"/>
                <a:cs typeface="+mj-cs"/>
              </a:rPr>
              <a:t>AAV-8 combined with Col2.3 and Sp7 promoters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0" i="0" u="none" strike="noStrike" kern="1200" cap="none" spc="0" normalizeH="0" baseline="0" noProof="0">
                <a:ln>
                  <a:noFill/>
                </a:ln>
                <a:solidFill>
                  <a:srgbClr val="51247A"/>
                </a:solidFill>
                <a:effectLst/>
                <a:uLnTx/>
                <a:uFillTx/>
                <a:latin typeface="Arial"/>
                <a:ea typeface="+mj-ea"/>
                <a:cs typeface="+mj-cs"/>
              </a:rPr>
              <a:t>can selectively transduce osteoblasts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000" b="0" i="0" u="none" strike="noStrike" kern="1200" cap="none" spc="0" normalizeH="0" baseline="0" noProof="0">
                <a:ln>
                  <a:noFill/>
                </a:ln>
                <a:solidFill>
                  <a:srgbClr val="51247A"/>
                </a:solidFill>
                <a:effectLst/>
                <a:uLnTx/>
                <a:uFillTx/>
                <a:latin typeface="Arial"/>
                <a:ea typeface="+mj-ea"/>
                <a:cs typeface="+mj-cs"/>
              </a:rPr>
              <a:t>within bone via systemic injection</a:t>
            </a:r>
          </a:p>
        </p:txBody>
      </p:sp>
      <p:sp>
        <p:nvSpPr>
          <p:cNvPr id="16" name="Text Placeholder 6">
            <a:extLst>
              <a:ext uri="{FF2B5EF4-FFF2-40B4-BE49-F238E27FC236}">
                <a16:creationId xmlns:a16="http://schemas.microsoft.com/office/drawing/2014/main" id="{E462AFBA-4852-6B23-9C29-142D914F7555}"/>
              </a:ext>
            </a:extLst>
          </p:cNvPr>
          <p:cNvSpPr txBox="1">
            <a:spLocks/>
          </p:cNvSpPr>
          <p:nvPr/>
        </p:nvSpPr>
        <p:spPr>
          <a:xfrm>
            <a:off x="4799856" y="4492511"/>
            <a:ext cx="3384667" cy="241300"/>
          </a:xfrm>
          <a:prstGeom prst="rect">
            <a:avLst/>
          </a:prstGeom>
        </p:spPr>
        <p:txBody>
          <a:bodyPr vert="horz" lIns="0" tIns="0" rIns="0" bIns="0" rtlCol="0" anchor="ctr">
            <a:normAutofit/>
          </a:bodyPr>
          <a:lstStyle>
            <a:lvl1pPr marL="0" indent="0" algn="ctr"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000" b="1" kern="1200">
                <a:solidFill>
                  <a:schemeClr val="accent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AU" sz="1000" b="1" i="0" u="none" strike="noStrike" kern="1200" cap="none" spc="0" normalizeH="0" baseline="0" noProof="0">
                <a:ln>
                  <a:noFill/>
                </a:ln>
                <a:solidFill>
                  <a:prstClr val="black"/>
                </a:solidFill>
                <a:effectLst/>
                <a:uLnTx/>
                <a:uFillTx/>
                <a:latin typeface="Arial"/>
                <a:ea typeface="+mn-ea"/>
                <a:cs typeface="+mn-cs"/>
              </a:rPr>
              <a:t>Courtesy of Aaron Schindeler</a:t>
            </a:r>
            <a:endParaRPr kumimoji="0" lang="en-AU" sz="1100" b="1"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23866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2987-6E68-47E6-931F-15CD6EAC4FB8}"/>
              </a:ext>
            </a:extLst>
          </p:cNvPr>
          <p:cNvSpPr>
            <a:spLocks noGrp="1"/>
          </p:cNvSpPr>
          <p:nvPr>
            <p:ph type="title"/>
          </p:nvPr>
        </p:nvSpPr>
        <p:spPr>
          <a:xfrm>
            <a:off x="695325" y="1700808"/>
            <a:ext cx="10738247" cy="1296144"/>
          </a:xfrm>
        </p:spPr>
        <p:txBody>
          <a:bodyPr/>
          <a:lstStyle/>
          <a:p>
            <a:pPr algn="ctr"/>
            <a:r>
              <a:rPr lang="en-SG" sz="4400"/>
              <a:t>The Safety and Efficacy of </a:t>
            </a:r>
            <a:br>
              <a:rPr lang="en-SG" sz="4400"/>
            </a:br>
            <a:r>
              <a:rPr lang="en-SG" sz="4400"/>
              <a:t>CRYSVITA</a:t>
            </a:r>
            <a:r>
              <a:rPr lang="en-SG" sz="4400" baseline="30000"/>
              <a:t>®</a:t>
            </a:r>
            <a:r>
              <a:rPr lang="en-SG" sz="4400"/>
              <a:t> in Paediatrics</a:t>
            </a:r>
            <a:br>
              <a:rPr lang="en-SG" sz="4400"/>
            </a:br>
            <a:endParaRPr lang="en-AU" sz="3200"/>
          </a:p>
        </p:txBody>
      </p:sp>
      <p:sp>
        <p:nvSpPr>
          <p:cNvPr id="6" name="Text Placeholder 3">
            <a:extLst>
              <a:ext uri="{FF2B5EF4-FFF2-40B4-BE49-F238E27FC236}">
                <a16:creationId xmlns:a16="http://schemas.microsoft.com/office/drawing/2014/main" id="{92B65328-6C51-4F16-B61D-400841DFFCB1}"/>
              </a:ext>
            </a:extLst>
          </p:cNvPr>
          <p:cNvSpPr txBox="1">
            <a:spLocks/>
          </p:cNvSpPr>
          <p:nvPr/>
        </p:nvSpPr>
        <p:spPr>
          <a:xfrm>
            <a:off x="847698" y="2841983"/>
            <a:ext cx="10747200" cy="2675249"/>
          </a:xfrm>
          <a:prstGeom prst="rect">
            <a:avLst/>
          </a:prstGeom>
        </p:spPr>
        <p:txBody>
          <a:bodyPr vert="horz" lIns="0" tIns="0" rIns="0" bIns="0" rtlCol="0">
            <a:normAutofit/>
          </a:bodyPr>
          <a:lstStyle>
            <a:lvl1pPr marL="0" indent="0" algn="l" defTabSz="914400" rtl="0" eaLnBrk="1" latinLnBrk="0" hangingPunct="1">
              <a:lnSpc>
                <a:spcPts val="3240"/>
              </a:lnSpc>
              <a:spcBef>
                <a:spcPts val="300"/>
              </a:spcBef>
              <a:spcAft>
                <a:spcPts val="300"/>
              </a:spcAft>
              <a:buClr>
                <a:schemeClr val="tx1"/>
              </a:buClr>
              <a:buFont typeface="Arial" panose="020B0604020202020204" pitchFamily="34" charset="0"/>
              <a:buNone/>
              <a:defRPr lang="en-US" sz="2700" kern="1200">
                <a:solidFill>
                  <a:schemeClr val="bg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3240"/>
              </a:lnSpc>
              <a:spcBef>
                <a:spcPts val="300"/>
              </a:spcBef>
              <a:spcAft>
                <a:spcPts val="300"/>
              </a:spcAft>
              <a:buClr>
                <a:prstClr val="black"/>
              </a:buClr>
              <a:buSzTx/>
              <a:buFont typeface="Arial" panose="020B0604020202020204" pitchFamily="34" charset="0"/>
              <a:buNone/>
              <a:tabLst/>
              <a:defRPr/>
            </a:pPr>
            <a:endParaRPr kumimoji="0" lang="en-AU" sz="2700" b="0" i="0" u="none" strike="noStrike" kern="1200" cap="none" spc="0" normalizeH="0" baseline="0" noProof="0">
              <a:ln>
                <a:noFill/>
              </a:ln>
              <a:solidFill>
                <a:srgbClr val="44546A">
                  <a:lumMod val="20000"/>
                  <a:lumOff val="80000"/>
                </a:srgbClr>
              </a:solidFill>
              <a:effectLst/>
              <a:uLnTx/>
              <a:uFillTx/>
              <a:latin typeface="Arial"/>
              <a:ea typeface="+mn-ea"/>
              <a:cs typeface="+mn-cs"/>
            </a:endParaRPr>
          </a:p>
          <a:p>
            <a:pPr marL="0" marR="0" lvl="0" indent="0" algn="l" defTabSz="914400" rtl="0" eaLnBrk="1" fontAlgn="auto" latinLnBrk="0" hangingPunct="1">
              <a:lnSpc>
                <a:spcPts val="3240"/>
              </a:lnSpc>
              <a:spcBef>
                <a:spcPts val="300"/>
              </a:spcBef>
              <a:spcAft>
                <a:spcPts val="300"/>
              </a:spcAft>
              <a:buClr>
                <a:prstClr val="black"/>
              </a:buClr>
              <a:buSzTx/>
              <a:buFont typeface="Arial" panose="020B0604020202020204" pitchFamily="34" charset="0"/>
              <a:buNone/>
              <a:tabLst/>
              <a:defRPr/>
            </a:pP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Prof Craig Munns</a:t>
            </a:r>
          </a:p>
          <a:p>
            <a:pPr marL="0" marR="0" lvl="0" indent="0" algn="l" defTabSz="914400" rtl="0" eaLnBrk="1" fontAlgn="auto" latinLnBrk="0" hangingPunct="1">
              <a:lnSpc>
                <a:spcPct val="100000"/>
              </a:lnSpc>
              <a:spcBef>
                <a:spcPts val="300"/>
              </a:spcBef>
              <a:spcAft>
                <a:spcPts val="300"/>
              </a:spcAft>
              <a:buClr>
                <a:prstClr val="black"/>
              </a:buClr>
              <a:buSzTx/>
              <a:buFont typeface="Arial" panose="020B0604020202020204" pitchFamily="34" charset="0"/>
              <a:buNone/>
              <a:tabLst/>
              <a:defRPr/>
            </a:pP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Head, Mayne Academy of Paediatrics</a:t>
            </a:r>
          </a:p>
          <a:p>
            <a:pPr marL="0" marR="0" lvl="0" indent="0" algn="l" defTabSz="914400" rtl="0" eaLnBrk="1" fontAlgn="auto" latinLnBrk="0" hangingPunct="1">
              <a:lnSpc>
                <a:spcPct val="100000"/>
              </a:lnSpc>
              <a:spcBef>
                <a:spcPts val="300"/>
              </a:spcBef>
              <a:spcAft>
                <a:spcPts val="300"/>
              </a:spcAft>
              <a:buClr>
                <a:prstClr val="black"/>
              </a:buClr>
              <a:buSzTx/>
              <a:buFont typeface="Arial" panose="020B0604020202020204" pitchFamily="34" charset="0"/>
              <a:buNone/>
              <a:tabLst/>
              <a:defRPr/>
            </a:pP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Director, Child Health Research Centre</a:t>
            </a:r>
            <a:b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br>
            <a:r>
              <a:rPr kumimoji="0" lang="en-AU" sz="2700" b="0" i="0" u="none" strike="noStrike" kern="1200" cap="none" spc="0" normalizeH="0" baseline="0" noProof="0">
                <a:ln>
                  <a:noFill/>
                </a:ln>
                <a:solidFill>
                  <a:srgbClr val="51247A">
                    <a:lumMod val="20000"/>
                    <a:lumOff val="80000"/>
                  </a:srgbClr>
                </a:solidFill>
                <a:effectLst/>
                <a:uLnTx/>
                <a:uFillTx/>
                <a:latin typeface="Arial"/>
                <a:ea typeface="+mn-ea"/>
                <a:cs typeface="+mn-cs"/>
              </a:rPr>
              <a:t>Paediatric Endocrinologist, QCH</a:t>
            </a:r>
          </a:p>
          <a:p>
            <a:pPr marL="0" marR="0" lvl="0" indent="0" algn="l" defTabSz="914400" rtl="0" eaLnBrk="1" fontAlgn="auto" latinLnBrk="0" hangingPunct="1">
              <a:lnSpc>
                <a:spcPts val="3240"/>
              </a:lnSpc>
              <a:spcBef>
                <a:spcPts val="300"/>
              </a:spcBef>
              <a:spcAft>
                <a:spcPts val="300"/>
              </a:spcAft>
              <a:buClr>
                <a:prstClr val="black"/>
              </a:buClr>
              <a:buSzTx/>
              <a:buFont typeface="Arial" panose="020B0604020202020204" pitchFamily="34" charset="0"/>
              <a:buNone/>
              <a:tabLst/>
              <a:defRPr/>
            </a:pPr>
            <a:endParaRPr kumimoji="0" lang="en-AU" sz="2700" b="0" i="0" u="none" strike="noStrike" kern="1200" cap="none" spc="0" normalizeH="0" baseline="0" noProof="0">
              <a:ln>
                <a:noFill/>
              </a:ln>
              <a:solidFill>
                <a:srgbClr val="44546A">
                  <a:lumMod val="20000"/>
                  <a:lumOff val="80000"/>
                </a:srgbClr>
              </a:solidFill>
              <a:effectLst/>
              <a:uLnTx/>
              <a:uFillTx/>
              <a:latin typeface="Arial"/>
              <a:ea typeface="+mn-ea"/>
              <a:cs typeface="+mn-cs"/>
            </a:endParaRPr>
          </a:p>
        </p:txBody>
      </p:sp>
      <p:pic>
        <p:nvPicPr>
          <p:cNvPr id="8" name="Picture 4" descr="See the source image">
            <a:extLst>
              <a:ext uri="{FF2B5EF4-FFF2-40B4-BE49-F238E27FC236}">
                <a16:creationId xmlns:a16="http://schemas.microsoft.com/office/drawing/2014/main" id="{3245CD37-A68B-466B-9C77-9ABFDC784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312" y="131458"/>
            <a:ext cx="2736304" cy="101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555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463E-5FB9-4A4A-802A-E9A606AE0C56}"/>
              </a:ext>
            </a:extLst>
          </p:cNvPr>
          <p:cNvSpPr>
            <a:spLocks noGrp="1"/>
          </p:cNvSpPr>
          <p:nvPr>
            <p:ph type="title"/>
          </p:nvPr>
        </p:nvSpPr>
        <p:spPr/>
        <p:txBody>
          <a:bodyPr/>
          <a:lstStyle/>
          <a:p>
            <a:r>
              <a:rPr lang="en-AU"/>
              <a:t>Phase 3 Study of Burosumab in Children</a:t>
            </a:r>
          </a:p>
        </p:txBody>
      </p:sp>
      <p:sp>
        <p:nvSpPr>
          <p:cNvPr id="3" name="Text Placeholder 2">
            <a:extLst>
              <a:ext uri="{FF2B5EF4-FFF2-40B4-BE49-F238E27FC236}">
                <a16:creationId xmlns:a16="http://schemas.microsoft.com/office/drawing/2014/main" id="{6CCA8A8F-D369-4D28-9C75-ED90272F6F86}"/>
              </a:ext>
            </a:extLst>
          </p:cNvPr>
          <p:cNvSpPr>
            <a:spLocks noGrp="1"/>
          </p:cNvSpPr>
          <p:nvPr>
            <p:ph type="body" sz="quarter" idx="10"/>
          </p:nvPr>
        </p:nvSpPr>
        <p:spPr/>
        <p:txBody>
          <a:bodyPr>
            <a:normAutofit/>
          </a:bodyPr>
          <a:lstStyle/>
          <a:p>
            <a:pPr>
              <a:defRPr/>
            </a:pPr>
            <a:r>
              <a:rPr lang="en-AU" sz="1800" err="1">
                <a:latin typeface="Arial" charset="0"/>
                <a:ea typeface="ＭＳ Ｐゴシック" charset="0"/>
              </a:rPr>
              <a:t>Imel</a:t>
            </a:r>
            <a:r>
              <a:rPr lang="en-AU" sz="1800">
                <a:latin typeface="Arial" charset="0"/>
                <a:ea typeface="ＭＳ Ｐゴシック" charset="0"/>
              </a:rPr>
              <a:t> et al. Lancet 2019;393:2416-2427</a:t>
            </a:r>
          </a:p>
          <a:p>
            <a:pPr>
              <a:defRPr/>
            </a:pPr>
            <a:r>
              <a:rPr lang="en-AU" sz="1800" err="1">
                <a:latin typeface="Arial" charset="0"/>
                <a:ea typeface="ＭＳ Ｐゴシック" charset="0"/>
              </a:rPr>
              <a:t>Padidela</a:t>
            </a:r>
            <a:r>
              <a:rPr lang="en-AU" sz="1800">
                <a:latin typeface="Arial" charset="0"/>
                <a:ea typeface="ＭＳ Ｐゴシック" charset="0"/>
              </a:rPr>
              <a:t> et al. Calcified Tissue International 2021;108:622-633</a:t>
            </a:r>
          </a:p>
          <a:p>
            <a:endParaRPr lang="en-AU" sz="1600"/>
          </a:p>
        </p:txBody>
      </p:sp>
    </p:spTree>
    <p:extLst>
      <p:ext uri="{BB962C8B-B14F-4D97-AF65-F5344CB8AC3E}">
        <p14:creationId xmlns:p14="http://schemas.microsoft.com/office/powerpoint/2010/main" val="2578990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D56367-683D-47C3-90C6-82C8E2F24ADB}"/>
              </a:ext>
            </a:extLst>
          </p:cNvPr>
          <p:cNvSpPr>
            <a:spLocks noGrp="1"/>
          </p:cNvSpPr>
          <p:nvPr>
            <p:ph type="title"/>
          </p:nvPr>
        </p:nvSpPr>
        <p:spPr/>
        <p:txBody>
          <a:bodyPr/>
          <a:lstStyle/>
          <a:p>
            <a:r>
              <a:rPr lang="en-AU"/>
              <a:t>Case of X-linked </a:t>
            </a:r>
            <a:r>
              <a:rPr lang="en-AU" err="1"/>
              <a:t>Hypophosphataemic</a:t>
            </a:r>
            <a:r>
              <a:rPr lang="en-AU"/>
              <a:t> Rickets</a:t>
            </a:r>
          </a:p>
        </p:txBody>
      </p:sp>
      <p:sp>
        <p:nvSpPr>
          <p:cNvPr id="6" name="Slide Number Placeholder 5">
            <a:extLst>
              <a:ext uri="{FF2B5EF4-FFF2-40B4-BE49-F238E27FC236}">
                <a16:creationId xmlns:a16="http://schemas.microsoft.com/office/drawing/2014/main" id="{D252DB58-D7B4-44B7-AF54-6F678F95DAD5}"/>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Date Placeholder 6">
            <a:extLst>
              <a:ext uri="{FF2B5EF4-FFF2-40B4-BE49-F238E27FC236}">
                <a16:creationId xmlns:a16="http://schemas.microsoft.com/office/drawing/2014/main" id="{9A20F97C-FBBE-4547-99FA-19B41D7739B2}"/>
              </a:ext>
            </a:extLst>
          </p:cNvPr>
          <p:cNvSpPr>
            <a:spLocks noGrp="1"/>
          </p:cNvSpPr>
          <p:nvPr>
            <p:ph type="dt" sz="half" idx="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3">
            <a:extLst>
              <a:ext uri="{FF2B5EF4-FFF2-40B4-BE49-F238E27FC236}">
                <a16:creationId xmlns:a16="http://schemas.microsoft.com/office/drawing/2014/main" id="{4EAFD197-6E1D-4E1E-B911-1A5390CA7F13}"/>
              </a:ext>
            </a:extLst>
          </p:cNvPr>
          <p:cNvSpPr txBox="1">
            <a:spLocks noChangeArrowheads="1"/>
          </p:cNvSpPr>
          <p:nvPr/>
        </p:nvSpPr>
        <p:spPr>
          <a:xfrm>
            <a:off x="914400" y="1981200"/>
            <a:ext cx="10363200" cy="4114800"/>
          </a:xfrm>
          <a:prstGeom prst="rect">
            <a:avLst/>
          </a:prstGeom>
        </p:spPr>
        <p:txBody>
          <a:bodyPr vert="horz" lIns="0" tIns="0" rIns="0" bIns="0" rtlCol="0">
            <a:normAutofit/>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7month old boy</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Presented with lower limb bowing</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Born at 39 weeks, elective caesarean section</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First child of non-consanguineous Anglo-Australian parents</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Normal development</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Length 64.5cm (10th-25th),Weight 7.5kg (25th-50th)</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Frontal bossing, rachitic rosary, flaring wrists</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Systemic exam otherwise unremarkable </a:t>
            </a:r>
          </a:p>
          <a:p>
            <a:pPr marL="0" marR="0" lvl="0" indent="0" algn="l" defTabSz="914400" rtl="0" eaLnBrk="1" fontAlgn="auto" latinLnBrk="0" hangingPunct="1">
              <a:lnSpc>
                <a:spcPct val="9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No family history of bone or growth disorder</a:t>
            </a:r>
          </a:p>
          <a:p>
            <a:pPr marL="0" marR="0" lvl="0" indent="0" algn="l" defTabSz="914400" rtl="0" eaLnBrk="1" fontAlgn="auto" latinLnBrk="0" hangingPunct="1">
              <a:lnSpc>
                <a:spcPct val="90000"/>
              </a:lnSpc>
              <a:spcBef>
                <a:spcPts val="300"/>
              </a:spcBef>
              <a:spcAft>
                <a:spcPts val="300"/>
              </a:spcAft>
              <a:buClr>
                <a:prstClr val="black"/>
              </a:buClr>
              <a:buSzTx/>
              <a:buFontTx/>
              <a:buNone/>
              <a:tabLst/>
              <a:defRPr/>
            </a:pPr>
            <a:endPar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endParaRPr>
          </a:p>
        </p:txBody>
      </p:sp>
      <p:sp>
        <p:nvSpPr>
          <p:cNvPr id="10" name="Footer Placeholder 11">
            <a:extLst>
              <a:ext uri="{FF2B5EF4-FFF2-40B4-BE49-F238E27FC236}">
                <a16:creationId xmlns:a16="http://schemas.microsoft.com/office/drawing/2014/main" id="{C9759521-71F7-4A94-9578-EFA1BF146AEF}"/>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Tree>
    <p:extLst>
      <p:ext uri="{BB962C8B-B14F-4D97-AF65-F5344CB8AC3E}">
        <p14:creationId xmlns:p14="http://schemas.microsoft.com/office/powerpoint/2010/main" val="3270032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4BA398A-353E-45ED-9795-19891ADA81EF}"/>
              </a:ext>
            </a:extLst>
          </p:cNvPr>
          <p:cNvSpPr txBox="1">
            <a:spLocks noChangeArrowheads="1"/>
          </p:cNvSpPr>
          <p:nvPr/>
        </p:nvSpPr>
        <p:spPr>
          <a:xfrm>
            <a:off x="407368" y="535231"/>
            <a:ext cx="10515600" cy="1325563"/>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altLang="en-US" sz="3400" b="0" i="0" u="none" strike="noStrike" kern="1200" cap="none" spc="0" normalizeH="0" baseline="0" noProof="0">
                <a:ln>
                  <a:noFill/>
                </a:ln>
                <a:solidFill>
                  <a:srgbClr val="51247A"/>
                </a:solidFill>
                <a:effectLst/>
                <a:uLnTx/>
                <a:uFillTx/>
                <a:latin typeface="Arial"/>
                <a:ea typeface="ＭＳ Ｐゴシック" panose="020B0600070205080204" pitchFamily="34" charset="-128"/>
                <a:cs typeface="+mj-cs"/>
              </a:rPr>
              <a:t>X-Ray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altLang="en-US" sz="3400" b="0" i="0" u="none" strike="noStrike" kern="1200" cap="none" spc="0" normalizeH="0" baseline="0" noProof="0">
              <a:ln>
                <a:noFill/>
              </a:ln>
              <a:solidFill>
                <a:srgbClr val="51247A"/>
              </a:solidFill>
              <a:effectLst/>
              <a:uLnTx/>
              <a:uFillTx/>
              <a:latin typeface="Arial"/>
              <a:ea typeface="ＭＳ Ｐゴシック" panose="020B0600070205080204" pitchFamily="34" charset="-128"/>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altLang="en-US" sz="3400" b="0" i="0" u="none" strike="noStrike" kern="1200" cap="none" spc="0" normalizeH="0" baseline="0" noProof="0">
                <a:ln>
                  <a:noFill/>
                </a:ln>
                <a:solidFill>
                  <a:srgbClr val="00B0F0"/>
                </a:solidFill>
                <a:effectLst/>
                <a:uLnTx/>
                <a:uFillTx/>
                <a:latin typeface="Arial"/>
                <a:ea typeface="ＭＳ Ｐゴシック" panose="020B0600070205080204" pitchFamily="34" charset="-128"/>
                <a:cs typeface="+mj-cs"/>
              </a:rPr>
              <a:t>Rickets</a:t>
            </a:r>
          </a:p>
        </p:txBody>
      </p:sp>
      <p:pic>
        <p:nvPicPr>
          <p:cNvPr id="3" name="Picture 3" descr="PREBBLE,_INDYGO_CR_1001_000">
            <a:extLst>
              <a:ext uri="{FF2B5EF4-FFF2-40B4-BE49-F238E27FC236}">
                <a16:creationId xmlns:a16="http://schemas.microsoft.com/office/drawing/2014/main" id="{FFCD07C2-240D-4D90-B5CA-6F565C0D0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05247" y="641000"/>
            <a:ext cx="3049729" cy="4104456"/>
          </a:xfrm>
          <a:prstGeom prst="rect">
            <a:avLst/>
          </a:prstGeom>
          <a:noFill/>
          <a:ln>
            <a:solidFill>
              <a:schemeClr val="bg2"/>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descr="PREBBLE,_INDYGO_CR_1001_000">
            <a:extLst>
              <a:ext uri="{FF2B5EF4-FFF2-40B4-BE49-F238E27FC236}">
                <a16:creationId xmlns:a16="http://schemas.microsoft.com/office/drawing/2014/main" id="{40F75A38-BD16-438D-9EA6-6211C023A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959776" y="685971"/>
            <a:ext cx="3168352" cy="4104456"/>
          </a:xfrm>
          <a:prstGeom prst="rect">
            <a:avLst/>
          </a:prstGeom>
          <a:noFill/>
          <a:ln>
            <a:solidFill>
              <a:schemeClr val="bg2"/>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a:extLst>
              <a:ext uri="{FF2B5EF4-FFF2-40B4-BE49-F238E27FC236}">
                <a16:creationId xmlns:a16="http://schemas.microsoft.com/office/drawing/2014/main" id="{49178049-0CC2-48A3-A086-7C66107D8B6C}"/>
              </a:ext>
            </a:extLst>
          </p:cNvPr>
          <p:cNvSpPr/>
          <p:nvPr/>
        </p:nvSpPr>
        <p:spPr>
          <a:xfrm>
            <a:off x="3828097" y="3720536"/>
            <a:ext cx="1153885" cy="857250"/>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76D13AAE-5FF9-4E65-912B-A29EB69ED232}"/>
              </a:ext>
            </a:extLst>
          </p:cNvPr>
          <p:cNvCxnSpPr/>
          <p:nvPr/>
        </p:nvCxnSpPr>
        <p:spPr>
          <a:xfrm flipH="1">
            <a:off x="3359694" y="4577785"/>
            <a:ext cx="468403" cy="363382"/>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E1B58AE-2214-41D5-81D5-B33E4932BFB4}"/>
              </a:ext>
            </a:extLst>
          </p:cNvPr>
          <p:cNvCxnSpPr>
            <a:cxnSpLocks/>
          </p:cNvCxnSpPr>
          <p:nvPr/>
        </p:nvCxnSpPr>
        <p:spPr>
          <a:xfrm>
            <a:off x="4981983" y="4577787"/>
            <a:ext cx="0" cy="36338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9" name="Picture 3" descr="PREBBLE,_INDYGO_CR_1001_000">
            <a:extLst>
              <a:ext uri="{FF2B5EF4-FFF2-40B4-BE49-F238E27FC236}">
                <a16:creationId xmlns:a16="http://schemas.microsoft.com/office/drawing/2014/main" id="{E5677CEA-8C03-4AC9-A97B-BFE6B46A48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a:xfrm>
            <a:off x="3363165" y="4944468"/>
            <a:ext cx="1618813" cy="1336494"/>
          </a:xfrm>
          <a:prstGeom prst="rect">
            <a:avLst/>
          </a:prstGeom>
          <a:noFill/>
          <a:ln w="19050">
            <a:solidFill>
              <a:srgbClr val="00B0F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a:extLst>
              <a:ext uri="{FF2B5EF4-FFF2-40B4-BE49-F238E27FC236}">
                <a16:creationId xmlns:a16="http://schemas.microsoft.com/office/drawing/2014/main" id="{E4616893-A1CB-4250-AA41-93E18A367240}"/>
              </a:ext>
            </a:extLst>
          </p:cNvPr>
          <p:cNvSpPr/>
          <p:nvPr/>
        </p:nvSpPr>
        <p:spPr>
          <a:xfrm>
            <a:off x="7752184" y="3212976"/>
            <a:ext cx="1656184" cy="857250"/>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B2B7A243-82E7-426C-9FD2-CB9A2B76E882}"/>
              </a:ext>
            </a:extLst>
          </p:cNvPr>
          <p:cNvCxnSpPr>
            <a:cxnSpLocks/>
          </p:cNvCxnSpPr>
          <p:nvPr/>
        </p:nvCxnSpPr>
        <p:spPr>
          <a:xfrm flipH="1">
            <a:off x="7320136" y="4070225"/>
            <a:ext cx="432048" cy="870942"/>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9EEE875-AC34-4A7C-A5CC-C91F5627A4E8}"/>
              </a:ext>
            </a:extLst>
          </p:cNvPr>
          <p:cNvCxnSpPr>
            <a:cxnSpLocks/>
          </p:cNvCxnSpPr>
          <p:nvPr/>
        </p:nvCxnSpPr>
        <p:spPr>
          <a:xfrm>
            <a:off x="9408368" y="4070227"/>
            <a:ext cx="215697" cy="87094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5" name="Picture 4" descr="PREBBLE,_INDYGO_CR_1001_000">
            <a:extLst>
              <a:ext uri="{FF2B5EF4-FFF2-40B4-BE49-F238E27FC236}">
                <a16:creationId xmlns:a16="http://schemas.microsoft.com/office/drawing/2014/main" id="{D6D2A93A-43C6-45BE-9841-61323E609E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a:xfrm>
            <a:off x="7320130" y="4941167"/>
            <a:ext cx="2303935" cy="1781744"/>
          </a:xfrm>
          <a:prstGeom prst="rect">
            <a:avLst/>
          </a:prstGeom>
          <a:noFill/>
          <a:ln w="19050">
            <a:solidFill>
              <a:srgbClr val="00B0F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7010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ED424-9164-4E7C-0B78-A8F6C07F3A64}"/>
              </a:ext>
            </a:extLst>
          </p:cNvPr>
          <p:cNvSpPr>
            <a:spLocks noGrp="1"/>
          </p:cNvSpPr>
          <p:nvPr>
            <p:ph type="ctrTitle"/>
          </p:nvPr>
        </p:nvSpPr>
        <p:spPr/>
        <p:txBody>
          <a:bodyPr/>
          <a:lstStyle/>
          <a:p>
            <a:r>
              <a:rPr lang="en-US"/>
              <a:t>General speaker disclaimer</a:t>
            </a:r>
            <a:endParaRPr lang="en-SG"/>
          </a:p>
        </p:txBody>
      </p:sp>
      <p:sp>
        <p:nvSpPr>
          <p:cNvPr id="6" name="Content Placeholder 5">
            <a:extLst>
              <a:ext uri="{FF2B5EF4-FFF2-40B4-BE49-F238E27FC236}">
                <a16:creationId xmlns:a16="http://schemas.microsoft.com/office/drawing/2014/main" id="{D32B9D99-959E-B098-894D-0390F8A28E33}"/>
              </a:ext>
            </a:extLst>
          </p:cNvPr>
          <p:cNvSpPr>
            <a:spLocks noGrp="1"/>
          </p:cNvSpPr>
          <p:nvPr>
            <p:ph idx="1"/>
          </p:nvPr>
        </p:nvSpPr>
        <p:spPr/>
        <p:txBody>
          <a:bodyPr/>
          <a:lstStyle/>
          <a:p>
            <a:r>
              <a:rPr lang="en-US"/>
              <a:t>The content presented by each speaker is their own work and has not been influenced by employees of Kyowa Kirin Australia.</a:t>
            </a:r>
          </a:p>
          <a:p>
            <a:r>
              <a:rPr lang="en-US"/>
              <a:t>Speakers have received an honorarium for the preparation and presentation of their work.</a:t>
            </a:r>
          </a:p>
          <a:p>
            <a:r>
              <a:rPr lang="en-US"/>
              <a:t>Kyowa Kirin Australia does not expect payment for services to be an inducement for the Speaker to prescribe, supply, administer, recommend, purchase, pay for, reimburse, </a:t>
            </a:r>
            <a:r>
              <a:rPr lang="en-US" err="1"/>
              <a:t>authorise</a:t>
            </a:r>
            <a:r>
              <a:rPr lang="en-US"/>
              <a:t>, approve, sell or supply any product or services of the Company and the Speaker agrees that this this honorarium does not constitute an illegal inducement of any kind.</a:t>
            </a:r>
            <a:endParaRPr lang="en-SG"/>
          </a:p>
        </p:txBody>
      </p:sp>
      <p:sp>
        <p:nvSpPr>
          <p:cNvPr id="3" name="Footer Placeholder 2">
            <a:extLst>
              <a:ext uri="{FF2B5EF4-FFF2-40B4-BE49-F238E27FC236}">
                <a16:creationId xmlns:a16="http://schemas.microsoft.com/office/drawing/2014/main" id="{61381A01-C834-DB3F-4242-51DFB76BBBBB}"/>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48B5BF16-FF41-E426-1588-ED9F3285109F}"/>
              </a:ext>
            </a:extLst>
          </p:cNvPr>
          <p:cNvSpPr>
            <a:spLocks noGrp="1"/>
          </p:cNvSpPr>
          <p:nvPr>
            <p:ph type="sldNum" sz="quarter" idx="11"/>
          </p:nvPr>
        </p:nvSpPr>
        <p:spPr/>
        <p:txBody>
          <a:bodyPr/>
          <a:lstStyle/>
          <a:p>
            <a:fld id="{B98FAA3C-ACB9-481B-A6F5-AE484AF31F2C}" type="slidenum">
              <a:rPr lang="en-GB" smtClean="0"/>
              <a:pPr/>
              <a:t>3</a:t>
            </a:fld>
            <a:endParaRPr lang="en-GB"/>
          </a:p>
        </p:txBody>
      </p:sp>
    </p:spTree>
    <p:extLst>
      <p:ext uri="{BB962C8B-B14F-4D97-AF65-F5344CB8AC3E}">
        <p14:creationId xmlns:p14="http://schemas.microsoft.com/office/powerpoint/2010/main" val="2732371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C1D78E-394D-4B8D-9E3E-60E12F07E821}"/>
              </a:ext>
            </a:extLst>
          </p:cNvPr>
          <p:cNvSpPr>
            <a:spLocks noGrp="1"/>
          </p:cNvSpPr>
          <p:nvPr>
            <p:ph type="title"/>
          </p:nvPr>
        </p:nvSpPr>
        <p:spPr/>
        <p:txBody>
          <a:bodyPr/>
          <a:lstStyle/>
          <a:p>
            <a:r>
              <a:rPr lang="en-AU"/>
              <a:t>Investigations </a:t>
            </a:r>
          </a:p>
        </p:txBody>
      </p:sp>
      <p:sp>
        <p:nvSpPr>
          <p:cNvPr id="6" name="Slide Number Placeholder 5">
            <a:extLst>
              <a:ext uri="{FF2B5EF4-FFF2-40B4-BE49-F238E27FC236}">
                <a16:creationId xmlns:a16="http://schemas.microsoft.com/office/drawing/2014/main" id="{AEA0C209-8647-4D5F-9AD3-F2B18966054C}"/>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Date Placeholder 6">
            <a:extLst>
              <a:ext uri="{FF2B5EF4-FFF2-40B4-BE49-F238E27FC236}">
                <a16:creationId xmlns:a16="http://schemas.microsoft.com/office/drawing/2014/main" id="{4A74A402-18C8-4D5D-9674-A29562583A72}"/>
              </a:ext>
            </a:extLst>
          </p:cNvPr>
          <p:cNvSpPr>
            <a:spLocks noGrp="1"/>
          </p:cNvSpPr>
          <p:nvPr>
            <p:ph type="dt" sz="half" idx="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1000" b="0" i="0" u="none" strike="noStrike" kern="1200" cap="none" spc="0" normalizeH="0" baseline="0" noProof="0">
                <a:ln>
                  <a:noFill/>
                </a:ln>
                <a:solidFill>
                  <a:prstClr val="white"/>
                </a:solidFill>
                <a:effectLst/>
                <a:uLnTx/>
                <a:uFillTx/>
                <a:latin typeface="Arial"/>
                <a:ea typeface="+mn-ea"/>
                <a:cs typeface="+mn-cs"/>
              </a:rPr>
              <a:t>UQ CHRC</a:t>
            </a:r>
          </a:p>
        </p:txBody>
      </p:sp>
      <p:sp>
        <p:nvSpPr>
          <p:cNvPr id="8" name="Rectangle 3">
            <a:extLst>
              <a:ext uri="{FF2B5EF4-FFF2-40B4-BE49-F238E27FC236}">
                <a16:creationId xmlns:a16="http://schemas.microsoft.com/office/drawing/2014/main" id="{881AFCAF-569B-4AE3-AAAC-A5FB9F72B3F2}"/>
              </a:ext>
            </a:extLst>
          </p:cNvPr>
          <p:cNvSpPr txBox="1">
            <a:spLocks noChangeArrowheads="1"/>
          </p:cNvSpPr>
          <p:nvPr/>
        </p:nvSpPr>
        <p:spPr>
          <a:xfrm>
            <a:off x="914400" y="2266528"/>
            <a:ext cx="10363200" cy="4114800"/>
          </a:xfrm>
          <a:prstGeom prst="rect">
            <a:avLst/>
          </a:prstGeom>
        </p:spPr>
        <p:txBody>
          <a:bodyPr vert="horz" lIns="0" tIns="0" rIns="0" bIns="0" rtlCol="0">
            <a:normAutofit/>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mn-ea"/>
                <a:cs typeface="+mn-cs"/>
              </a:rPr>
              <a:t>Calcium</a:t>
            </a:r>
            <a:r>
              <a:rPr kumimoji="0" lang="en-AU" altLang="en-US" sz="2400" b="0" i="0" u="none" strike="noStrike" kern="1200" cap="none" spc="0" normalizeH="0" baseline="0" noProof="0">
                <a:ln>
                  <a:noFill/>
                </a:ln>
                <a:solidFill>
                  <a:prstClr val="black"/>
                </a:solidFill>
                <a:effectLst/>
                <a:uLnTx/>
                <a:uFillTx/>
                <a:latin typeface="Arial"/>
                <a:ea typeface="ＭＳ Ｐゴシック" pitchFamily="34" charset="-128"/>
                <a:cs typeface="+mn-cs"/>
              </a:rPr>
              <a:t>	 	2.31 mmol/L (2.10-2.65)</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itchFamily="34" charset="-128"/>
                <a:cs typeface="+mn-cs"/>
              </a:rPr>
              <a:t>Magnesium		0.94 mmol/L (0.71-0.96)</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srgbClr val="E38E03"/>
                </a:solidFill>
                <a:effectLst/>
                <a:uLnTx/>
                <a:uFillTx/>
                <a:latin typeface="Arial"/>
                <a:ea typeface="ＭＳ Ｐゴシック" pitchFamily="34" charset="-128"/>
                <a:cs typeface="+mn-cs"/>
              </a:rPr>
              <a:t>Phosphorus		0.70 mmol/L (1.20-2.10)</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err="1">
                <a:ln>
                  <a:noFill/>
                </a:ln>
                <a:solidFill>
                  <a:srgbClr val="E38E03"/>
                </a:solidFill>
                <a:effectLst/>
                <a:uLnTx/>
                <a:uFillTx/>
                <a:latin typeface="Arial"/>
                <a:ea typeface="ＭＳ Ｐゴシック" pitchFamily="34" charset="-128"/>
                <a:cs typeface="+mn-cs"/>
              </a:rPr>
              <a:t>Alk-phos</a:t>
            </a:r>
            <a:r>
              <a:rPr kumimoji="0" lang="en-AU" altLang="en-US" sz="2400" b="0" i="0" u="none" strike="noStrike" kern="1200" cap="none" spc="0" normalizeH="0" baseline="0" noProof="0">
                <a:ln>
                  <a:noFill/>
                </a:ln>
                <a:solidFill>
                  <a:srgbClr val="E38E03"/>
                </a:solidFill>
                <a:effectLst/>
                <a:uLnTx/>
                <a:uFillTx/>
                <a:latin typeface="Arial"/>
                <a:ea typeface="ＭＳ Ｐゴシック" pitchFamily="34" charset="-128"/>
                <a:cs typeface="+mn-cs"/>
              </a:rPr>
              <a:t> 		586 u/l 	(140-360)</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itchFamily="34" charset="-128"/>
                <a:cs typeface="+mn-cs"/>
              </a:rPr>
              <a:t>PTH 			6.2 </a:t>
            </a:r>
            <a:r>
              <a:rPr kumimoji="0" lang="en-AU" altLang="en-US" sz="2400" b="0" i="0" u="none" strike="noStrike" kern="1200" cap="none" spc="0" normalizeH="0" baseline="0" noProof="0" err="1">
                <a:ln>
                  <a:noFill/>
                </a:ln>
                <a:solidFill>
                  <a:prstClr val="black"/>
                </a:solidFill>
                <a:effectLst/>
                <a:uLnTx/>
                <a:uFillTx/>
                <a:latin typeface="Arial"/>
                <a:ea typeface="ＭＳ Ｐゴシック" pitchFamily="34" charset="-128"/>
                <a:cs typeface="+mn-cs"/>
              </a:rPr>
              <a:t>pmol</a:t>
            </a:r>
            <a:r>
              <a:rPr kumimoji="0" lang="en-AU" altLang="en-US" sz="2400" b="0" i="0" u="none" strike="noStrike" kern="1200" cap="none" spc="0" normalizeH="0" baseline="0" noProof="0">
                <a:ln>
                  <a:noFill/>
                </a:ln>
                <a:solidFill>
                  <a:prstClr val="black"/>
                </a:solidFill>
                <a:effectLst/>
                <a:uLnTx/>
                <a:uFillTx/>
                <a:latin typeface="Arial"/>
                <a:ea typeface="ＭＳ Ｐゴシック" pitchFamily="34" charset="-128"/>
                <a:cs typeface="+mn-cs"/>
              </a:rPr>
              <a:t>/L    	(1-7)</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itchFamily="34" charset="-128"/>
                <a:cs typeface="+mn-cs"/>
              </a:rPr>
              <a:t>25-(OH)vit D 	57nmol/L 	 (31-107)</a:t>
            </a:r>
          </a:p>
          <a:p>
            <a:pPr marL="0" marR="0" lvl="0" indent="0" algn="l" defTabSz="914400" rtl="0" eaLnBrk="1" fontAlgn="auto" latinLnBrk="0" hangingPunct="1">
              <a:lnSpc>
                <a:spcPct val="110000"/>
              </a:lnSpc>
              <a:spcBef>
                <a:spcPts val="300"/>
              </a:spcBef>
              <a:spcAft>
                <a:spcPts val="300"/>
              </a:spcAft>
              <a:buClr>
                <a:prstClr val="black"/>
              </a:buClr>
              <a:buSzTx/>
              <a:buFont typeface="Arial" charset="0"/>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10000"/>
              </a:lnSpc>
              <a:spcBef>
                <a:spcPts val="300"/>
              </a:spcBef>
              <a:spcAft>
                <a:spcPts val="300"/>
              </a:spcAft>
              <a:buClr>
                <a:prstClr val="black"/>
              </a:buClr>
              <a:buSzTx/>
              <a:buFont typeface="Arial" charset="0"/>
              <a:buNone/>
              <a:tabLst/>
              <a:defRPr/>
            </a:pPr>
            <a:r>
              <a:rPr kumimoji="0" lang="en-AU" sz="2000" b="0" i="0" u="none" strike="noStrike" kern="1200" cap="none" spc="0" normalizeH="0" baseline="0" noProof="0">
                <a:ln>
                  <a:noFill/>
                </a:ln>
                <a:solidFill>
                  <a:prstClr val="black"/>
                </a:solidFill>
                <a:effectLst/>
                <a:uLnTx/>
                <a:uFillTx/>
                <a:latin typeface="Arial"/>
                <a:ea typeface="+mn-ea"/>
                <a:cs typeface="+mn-cs"/>
              </a:rPr>
              <a:t>PHEX: c.[151C&gt;T];[=]   p.[(Gln51*)]; Pathogenic variant - premature stop codon</a:t>
            </a:r>
          </a:p>
          <a:p>
            <a:pPr marL="0" marR="0" lvl="0" indent="0" algn="l" defTabSz="914400" rtl="0" eaLnBrk="1" fontAlgn="auto" latinLnBrk="0" hangingPunct="1">
              <a:lnSpc>
                <a:spcPct val="110000"/>
              </a:lnSpc>
              <a:spcBef>
                <a:spcPts val="300"/>
              </a:spcBef>
              <a:spcAft>
                <a:spcPts val="300"/>
              </a:spcAft>
              <a:buClr>
                <a:prstClr val="black"/>
              </a:buClr>
              <a:buSzTx/>
              <a:buFont typeface="Arial" charset="0"/>
              <a:buChar char="•"/>
              <a:tabLst/>
              <a:defRPr/>
            </a:pPr>
            <a:endParaRPr kumimoji="0" lang="en-AU" alt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sp>
        <p:nvSpPr>
          <p:cNvPr id="10" name="Footer Placeholder 11">
            <a:extLst>
              <a:ext uri="{FF2B5EF4-FFF2-40B4-BE49-F238E27FC236}">
                <a16:creationId xmlns:a16="http://schemas.microsoft.com/office/drawing/2014/main" id="{77C47E33-1D17-4035-A3DB-C2AB1D1859B5}"/>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Tree>
    <p:extLst>
      <p:ext uri="{BB962C8B-B14F-4D97-AF65-F5344CB8AC3E}">
        <p14:creationId xmlns:p14="http://schemas.microsoft.com/office/powerpoint/2010/main" val="1402542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BBCD6F-2289-4D97-9053-959E87D53B96}"/>
              </a:ext>
            </a:extLst>
          </p:cNvPr>
          <p:cNvSpPr>
            <a:spLocks noGrp="1"/>
          </p:cNvSpPr>
          <p:nvPr>
            <p:ph type="title"/>
          </p:nvPr>
        </p:nvSpPr>
        <p:spPr/>
        <p:txBody>
          <a:bodyPr/>
          <a:lstStyle/>
          <a:p>
            <a:r>
              <a:rPr lang="en-AU"/>
              <a:t>Treatment</a:t>
            </a:r>
          </a:p>
        </p:txBody>
      </p:sp>
      <p:sp>
        <p:nvSpPr>
          <p:cNvPr id="6" name="Slide Number Placeholder 5">
            <a:extLst>
              <a:ext uri="{FF2B5EF4-FFF2-40B4-BE49-F238E27FC236}">
                <a16:creationId xmlns:a16="http://schemas.microsoft.com/office/drawing/2014/main" id="{359151B9-EDDE-4C06-BEE9-9C581FAA75E9}"/>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Date Placeholder 6">
            <a:extLst>
              <a:ext uri="{FF2B5EF4-FFF2-40B4-BE49-F238E27FC236}">
                <a16:creationId xmlns:a16="http://schemas.microsoft.com/office/drawing/2014/main" id="{0BA66064-FD23-4F1D-897F-4D90C005AAA7}"/>
              </a:ext>
            </a:extLst>
          </p:cNvPr>
          <p:cNvSpPr>
            <a:spLocks noGrp="1"/>
          </p:cNvSpPr>
          <p:nvPr>
            <p:ph type="dt" sz="half" idx="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3">
            <a:extLst>
              <a:ext uri="{FF2B5EF4-FFF2-40B4-BE49-F238E27FC236}">
                <a16:creationId xmlns:a16="http://schemas.microsoft.com/office/drawing/2014/main" id="{CE111D2B-B8AC-4191-911E-4745F0CE9B18}"/>
              </a:ext>
            </a:extLst>
          </p:cNvPr>
          <p:cNvSpPr txBox="1">
            <a:spLocks noChangeArrowheads="1"/>
          </p:cNvSpPr>
          <p:nvPr/>
        </p:nvSpPr>
        <p:spPr>
          <a:xfrm>
            <a:off x="334434" y="1981200"/>
            <a:ext cx="11857567" cy="4114800"/>
          </a:xfrm>
          <a:prstGeom prst="rect">
            <a:avLst/>
          </a:prstGeom>
        </p:spPr>
        <p:txBody>
          <a:bodyPr vert="horz" lIns="0" tIns="0" rIns="0" bIns="0" rtlCol="0">
            <a:normAutofit/>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Doses (start low and build up to avoid GIT intolerance)</a:t>
            </a:r>
          </a:p>
          <a:p>
            <a:pPr marL="360000" marR="0" lvl="2" indent="-179388" algn="l" defTabSz="914400" rtl="0" eaLnBrk="1" fontAlgn="auto" latinLnBrk="0" hangingPunct="1">
              <a:lnSpc>
                <a:spcPct val="110000"/>
              </a:lnSpc>
              <a:spcBef>
                <a:spcPts val="200"/>
              </a:spcBef>
              <a:spcAft>
                <a:spcPts val="200"/>
              </a:spcAft>
              <a:buClr>
                <a:srgbClr val="51247A"/>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Phosphate 20 mg/kg/day</a:t>
            </a:r>
          </a:p>
          <a:p>
            <a:pPr marL="360000" marR="0" lvl="2" indent="-179388" algn="l" defTabSz="914400" rtl="0" eaLnBrk="1" fontAlgn="auto" latinLnBrk="0" hangingPunct="1">
              <a:lnSpc>
                <a:spcPct val="110000"/>
              </a:lnSpc>
              <a:spcBef>
                <a:spcPts val="200"/>
              </a:spcBef>
              <a:spcAft>
                <a:spcPts val="200"/>
              </a:spcAft>
              <a:buClr>
                <a:srgbClr val="51247A"/>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Calcitriol 20 ng/kg/day</a:t>
            </a:r>
          </a:p>
          <a:p>
            <a:pPr marL="173038" marR="0" lvl="1"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endPar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endParaRP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Phosphate </a:t>
            </a:r>
            <a:r>
              <a:rPr kumimoji="0" lang="en-AU" altLang="en-US" sz="2400" b="0" i="0" u="none" strike="noStrike" kern="1200" cap="none" spc="0" normalizeH="0" baseline="0" noProof="0" err="1">
                <a:ln>
                  <a:noFill/>
                </a:ln>
                <a:solidFill>
                  <a:prstClr val="black"/>
                </a:solidFill>
                <a:effectLst/>
                <a:uLnTx/>
                <a:uFillTx/>
                <a:latin typeface="Arial"/>
                <a:ea typeface="ＭＳ Ｐゴシック" panose="020B0600070205080204" pitchFamily="34" charset="-128"/>
                <a:cs typeface="+mn-cs"/>
              </a:rPr>
              <a:t>sandoz</a:t>
            </a: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 750 mg/day (5 divided doses)</a:t>
            </a:r>
          </a:p>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Char char="•"/>
              <a:tabLst/>
              <a:defRPr/>
            </a:pPr>
            <a:r>
              <a:rPr kumimoji="0" lang="en-AU" altLang="en-US" sz="24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mn-cs"/>
              </a:rPr>
              <a:t>Calcitriol 250 ng bd   </a:t>
            </a:r>
          </a:p>
        </p:txBody>
      </p:sp>
      <p:sp>
        <p:nvSpPr>
          <p:cNvPr id="9" name="Footer Placeholder 11">
            <a:extLst>
              <a:ext uri="{FF2B5EF4-FFF2-40B4-BE49-F238E27FC236}">
                <a16:creationId xmlns:a16="http://schemas.microsoft.com/office/drawing/2014/main" id="{7954B394-51F0-4559-AB45-59360DC82A3E}"/>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Tree>
    <p:extLst>
      <p:ext uri="{BB962C8B-B14F-4D97-AF65-F5344CB8AC3E}">
        <p14:creationId xmlns:p14="http://schemas.microsoft.com/office/powerpoint/2010/main" val="2492084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BADBE5A-B5BE-418F-8385-C00550CF9E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67407" y="1191998"/>
            <a:ext cx="2242651" cy="346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7BBAE261-FB20-4649-87F2-AAFB6A238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31769" y="1191998"/>
            <a:ext cx="2624271" cy="394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C5D5DE1F-6D9E-496C-9327-EBBCDA8278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153571" y="4780272"/>
            <a:ext cx="1622288" cy="1694019"/>
          </a:xfrm>
          <a:prstGeom prst="rect">
            <a:avLst/>
          </a:prstGeom>
          <a:noFill/>
          <a:ln w="2857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9091E384-31C3-4C63-A973-696040876536}"/>
              </a:ext>
            </a:extLst>
          </p:cNvPr>
          <p:cNvSpPr/>
          <p:nvPr/>
        </p:nvSpPr>
        <p:spPr>
          <a:xfrm>
            <a:off x="1621972" y="3559640"/>
            <a:ext cx="1153885" cy="857250"/>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3EDF63E6-28B7-4E0D-971F-CFC91B1A52B2}"/>
              </a:ext>
            </a:extLst>
          </p:cNvPr>
          <p:cNvSpPr txBox="1"/>
          <p:nvPr/>
        </p:nvSpPr>
        <p:spPr>
          <a:xfrm>
            <a:off x="7666623" y="4669217"/>
            <a:ext cx="354456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08127"/>
                </a:solidFill>
                <a:effectLst/>
                <a:uLnTx/>
                <a:uFillTx/>
                <a:latin typeface="Arial"/>
                <a:ea typeface="+mn-ea"/>
                <a:cs typeface="+mn-cs"/>
              </a:rPr>
              <a:t>Pi  	0.87 </a:t>
            </a:r>
            <a:r>
              <a:rPr kumimoji="0" lang="en-AU" sz="1800" b="0" i="0" u="none" strike="noStrike" kern="1200" cap="none" spc="0" normalizeH="0" baseline="0" noProof="0" err="1">
                <a:ln>
                  <a:noFill/>
                </a:ln>
                <a:solidFill>
                  <a:srgbClr val="F08127"/>
                </a:solidFill>
                <a:effectLst/>
                <a:uLnTx/>
                <a:uFillTx/>
                <a:latin typeface="Arial"/>
                <a:ea typeface="+mn-ea"/>
                <a:cs typeface="+mn-cs"/>
              </a:rPr>
              <a:t>mmol</a:t>
            </a:r>
            <a:r>
              <a:rPr kumimoji="0" lang="en-AU" sz="1800" b="0" i="0" u="none" strike="noStrike" kern="1200" cap="none" spc="0" normalizeH="0" baseline="0" noProof="0">
                <a:ln>
                  <a:noFill/>
                </a:ln>
                <a:solidFill>
                  <a:srgbClr val="F08127"/>
                </a:solidFill>
                <a:effectLst/>
                <a:uLnTx/>
                <a:uFillTx/>
                <a:latin typeface="Arial"/>
                <a:ea typeface="+mn-ea"/>
                <a:cs typeface="+mn-cs"/>
              </a:rPr>
              <a:t>/L   (1.1-1.9)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08127"/>
                </a:solidFill>
                <a:effectLst/>
                <a:uLnTx/>
                <a:uFillTx/>
                <a:latin typeface="Arial"/>
                <a:ea typeface="+mn-ea"/>
                <a:cs typeface="+mn-cs"/>
              </a:rPr>
              <a:t>ALP  	619 U/L 	        (120-440)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PTH 	4.3 pmol/L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No </a:t>
            </a:r>
            <a:r>
              <a:rPr kumimoji="0" lang="en-AU" sz="1800" b="0" i="0" u="none" strike="noStrike" kern="1200" cap="none" spc="0" normalizeH="0" baseline="0" noProof="0" err="1">
                <a:ln>
                  <a:noFill/>
                </a:ln>
                <a:solidFill>
                  <a:prstClr val="black"/>
                </a:solidFill>
                <a:effectLst/>
                <a:uLnTx/>
                <a:uFillTx/>
                <a:latin typeface="Arial"/>
                <a:ea typeface="+mn-ea"/>
                <a:cs typeface="+mn-cs"/>
              </a:rPr>
              <a:t>nephrocalcinosis</a:t>
            </a: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4">
            <a:extLst>
              <a:ext uri="{FF2B5EF4-FFF2-40B4-BE49-F238E27FC236}">
                <a16:creationId xmlns:a16="http://schemas.microsoft.com/office/drawing/2014/main" id="{52248DBB-0D40-4933-877C-406083DA39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507967" y="1191997"/>
            <a:ext cx="4359447" cy="322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F15541E3-A0BB-443C-85A3-4F2E7079212A}"/>
              </a:ext>
            </a:extLst>
          </p:cNvPr>
          <p:cNvSpPr/>
          <p:nvPr/>
        </p:nvSpPr>
        <p:spPr>
          <a:xfrm rot="19635504">
            <a:off x="9404680" y="2956861"/>
            <a:ext cx="838200" cy="110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C77D62DB-6C5D-470C-9068-132D500D5BC8}"/>
              </a:ext>
            </a:extLst>
          </p:cNvPr>
          <p:cNvSpPr txBox="1"/>
          <p:nvPr/>
        </p:nvSpPr>
        <p:spPr>
          <a:xfrm>
            <a:off x="4285671" y="178495"/>
            <a:ext cx="40920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Phosphate 750 mg/day in 4 divided doses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err="1">
                <a:ln>
                  <a:noFill/>
                </a:ln>
                <a:solidFill>
                  <a:prstClr val="black"/>
                </a:solidFill>
                <a:effectLst/>
                <a:uLnTx/>
                <a:uFillTx/>
                <a:latin typeface="Arial"/>
                <a:ea typeface="+mn-ea"/>
                <a:cs typeface="+mn-cs"/>
              </a:rPr>
              <a:t>Calcitriol</a:t>
            </a:r>
            <a:r>
              <a:rPr kumimoji="0" lang="en-AU" sz="1800" b="0" i="0" u="none" strike="noStrike" kern="1200" cap="none" spc="0" normalizeH="0" baseline="0" noProof="0">
                <a:ln>
                  <a:noFill/>
                </a:ln>
                <a:solidFill>
                  <a:prstClr val="black"/>
                </a:solidFill>
                <a:effectLst/>
                <a:uLnTx/>
                <a:uFillTx/>
                <a:latin typeface="Arial"/>
                <a:ea typeface="+mn-ea"/>
                <a:cs typeface="+mn-cs"/>
              </a:rPr>
              <a:t> 0.25mcg twice daily</a:t>
            </a:r>
          </a:p>
        </p:txBody>
      </p:sp>
      <p:sp>
        <p:nvSpPr>
          <p:cNvPr id="10" name="TextBox 9">
            <a:extLst>
              <a:ext uri="{FF2B5EF4-FFF2-40B4-BE49-F238E27FC236}">
                <a16:creationId xmlns:a16="http://schemas.microsoft.com/office/drawing/2014/main" id="{21D2C2BC-9902-4AFF-9004-833B203EEC49}"/>
              </a:ext>
            </a:extLst>
          </p:cNvPr>
          <p:cNvSpPr txBox="1"/>
          <p:nvPr/>
        </p:nvSpPr>
        <p:spPr>
          <a:xfrm>
            <a:off x="3683797" y="5085184"/>
            <a:ext cx="244676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Genu </a:t>
            </a:r>
            <a:r>
              <a:rPr kumimoji="0" lang="en-AU" sz="1800" b="0" i="0" u="none" strike="noStrike" kern="1200" cap="none" spc="0" normalizeH="0" baseline="0" noProof="0" err="1">
                <a:ln>
                  <a:noFill/>
                </a:ln>
                <a:solidFill>
                  <a:prstClr val="black"/>
                </a:solidFill>
                <a:effectLst/>
                <a:uLnTx/>
                <a:uFillTx/>
                <a:latin typeface="Arial"/>
                <a:ea typeface="+mn-ea"/>
                <a:cs typeface="+mn-cs"/>
              </a:rPr>
              <a:t>valgum</a:t>
            </a:r>
            <a:endParaRPr kumimoji="0" lang="en-AU"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Aches and pains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Short stature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Recurrent tooth abscess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Right Arrow 13">
            <a:extLst>
              <a:ext uri="{FF2B5EF4-FFF2-40B4-BE49-F238E27FC236}">
                <a16:creationId xmlns:a16="http://schemas.microsoft.com/office/drawing/2014/main" id="{033E87DA-BCC1-4931-A1BA-F9DB6EE0C05D}"/>
              </a:ext>
            </a:extLst>
          </p:cNvPr>
          <p:cNvSpPr/>
          <p:nvPr/>
        </p:nvSpPr>
        <p:spPr>
          <a:xfrm rot="16200000">
            <a:off x="9212037" y="3510645"/>
            <a:ext cx="473529" cy="195943"/>
          </a:xfrm>
          <a:prstGeom prst="right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49C23655-7104-4AE5-83E2-0E8E5F233B9C}"/>
              </a:ext>
            </a:extLst>
          </p:cNvPr>
          <p:cNvSpPr txBox="1"/>
          <p:nvPr/>
        </p:nvSpPr>
        <p:spPr>
          <a:xfrm>
            <a:off x="9056915" y="3784163"/>
            <a:ext cx="16144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C00000"/>
                </a:solidFill>
                <a:effectLst/>
                <a:uLnTx/>
                <a:uFillTx/>
                <a:latin typeface="Arial"/>
                <a:ea typeface="+mn-ea"/>
                <a:cs typeface="+mn-cs"/>
              </a:rPr>
              <a:t>Burosumab</a:t>
            </a:r>
          </a:p>
        </p:txBody>
      </p:sp>
      <p:cxnSp>
        <p:nvCxnSpPr>
          <p:cNvPr id="13" name="Straight Connector 12">
            <a:extLst>
              <a:ext uri="{FF2B5EF4-FFF2-40B4-BE49-F238E27FC236}">
                <a16:creationId xmlns:a16="http://schemas.microsoft.com/office/drawing/2014/main" id="{A9570BCF-7AA8-428A-BD4C-745603682A18}"/>
              </a:ext>
            </a:extLst>
          </p:cNvPr>
          <p:cNvCxnSpPr/>
          <p:nvPr/>
        </p:nvCxnSpPr>
        <p:spPr>
          <a:xfrm flipH="1">
            <a:off x="1153569" y="4416889"/>
            <a:ext cx="468403" cy="363382"/>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6BD2E37-8039-4455-9065-69EFFB4A12D4}"/>
              </a:ext>
            </a:extLst>
          </p:cNvPr>
          <p:cNvCxnSpPr>
            <a:cxnSpLocks/>
          </p:cNvCxnSpPr>
          <p:nvPr/>
        </p:nvCxnSpPr>
        <p:spPr>
          <a:xfrm>
            <a:off x="2775858" y="4416891"/>
            <a:ext cx="0" cy="36338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C33FD697-8111-4A68-9AB3-805F8A3E175C}"/>
              </a:ext>
            </a:extLst>
          </p:cNvPr>
          <p:cNvSpPr txBox="1">
            <a:spLocks/>
          </p:cNvSpPr>
          <p:nvPr/>
        </p:nvSpPr>
        <p:spPr>
          <a:xfrm>
            <a:off x="551384" y="232694"/>
            <a:ext cx="10972800" cy="1143000"/>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400" b="0" i="0" u="none" strike="noStrike" kern="1200" cap="none" spc="0" normalizeH="0" baseline="0" noProof="0">
                <a:ln>
                  <a:noFill/>
                </a:ln>
                <a:solidFill>
                  <a:srgbClr val="51247A"/>
                </a:solidFill>
                <a:effectLst/>
                <a:uLnTx/>
                <a:uFillTx/>
                <a:latin typeface="Arial"/>
                <a:ea typeface="+mj-ea"/>
                <a:cs typeface="+mj-cs"/>
              </a:rPr>
              <a:t>10 years of age</a:t>
            </a:r>
          </a:p>
        </p:txBody>
      </p:sp>
    </p:spTree>
    <p:extLst>
      <p:ext uri="{BB962C8B-B14F-4D97-AF65-F5344CB8AC3E}">
        <p14:creationId xmlns:p14="http://schemas.microsoft.com/office/powerpoint/2010/main" val="1537251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1AE53E-B60B-47DE-8D4F-0516106CD094}"/>
              </a:ext>
            </a:extLst>
          </p:cNvPr>
          <p:cNvSpPr/>
          <p:nvPr/>
        </p:nvSpPr>
        <p:spPr>
          <a:xfrm>
            <a:off x="1199456" y="5874950"/>
            <a:ext cx="1368152" cy="983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787E863D-7215-466D-864C-01601DA78442}"/>
              </a:ext>
            </a:extLst>
          </p:cNvPr>
          <p:cNvSpPr/>
          <p:nvPr/>
        </p:nvSpPr>
        <p:spPr>
          <a:xfrm>
            <a:off x="3359696" y="6366475"/>
            <a:ext cx="6984776" cy="491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8F0AF9B0-209D-4450-99D3-13448DDC4793}"/>
              </a:ext>
            </a:extLst>
          </p:cNvPr>
          <p:cNvSpPr txBox="1"/>
          <p:nvPr/>
        </p:nvSpPr>
        <p:spPr>
          <a:xfrm>
            <a:off x="4405410" y="178495"/>
            <a:ext cx="368774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Burosumab 0.8 mg/kg second weekly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Cholecalciferol 400 IU daily</a:t>
            </a:r>
          </a:p>
        </p:txBody>
      </p:sp>
      <p:pic>
        <p:nvPicPr>
          <p:cNvPr id="5" name="Picture 2">
            <a:extLst>
              <a:ext uri="{FF2B5EF4-FFF2-40B4-BE49-F238E27FC236}">
                <a16:creationId xmlns:a16="http://schemas.microsoft.com/office/drawing/2014/main" id="{140B2B05-E76F-479F-BAC4-32A632678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91978" y="1149498"/>
            <a:ext cx="2508424" cy="355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0E5F380B-AEB4-4D73-9560-41BC914016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74574" y="4849996"/>
            <a:ext cx="1622854" cy="1459324"/>
          </a:xfrm>
          <a:prstGeom prst="rect">
            <a:avLst/>
          </a:prstGeom>
          <a:noFill/>
          <a:ln w="28575">
            <a:solidFill>
              <a:schemeClr val="accent3"/>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a:extLst>
              <a:ext uri="{FF2B5EF4-FFF2-40B4-BE49-F238E27FC236}">
                <a16:creationId xmlns:a16="http://schemas.microsoft.com/office/drawing/2014/main" id="{777B9442-F5D9-41E6-A543-0421F6D80CCD}"/>
              </a:ext>
            </a:extLst>
          </p:cNvPr>
          <p:cNvSpPr/>
          <p:nvPr/>
        </p:nvSpPr>
        <p:spPr>
          <a:xfrm>
            <a:off x="1730829" y="3672259"/>
            <a:ext cx="1164772" cy="881743"/>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3">
            <a:extLst>
              <a:ext uri="{FF2B5EF4-FFF2-40B4-BE49-F238E27FC236}">
                <a16:creationId xmlns:a16="http://schemas.microsoft.com/office/drawing/2014/main" id="{1D9DDCF9-8EE0-490D-8A3F-7572513EE4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842657" y="1124744"/>
            <a:ext cx="2846467" cy="392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0218FAA7-6BB0-401B-AE19-A9E8D5D06C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507967" y="1191997"/>
            <a:ext cx="4359447" cy="322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ight Arrow 6">
            <a:extLst>
              <a:ext uri="{FF2B5EF4-FFF2-40B4-BE49-F238E27FC236}">
                <a16:creationId xmlns:a16="http://schemas.microsoft.com/office/drawing/2014/main" id="{78537076-0D4F-4F2B-84DE-BBDF4A96EF1C}"/>
              </a:ext>
            </a:extLst>
          </p:cNvPr>
          <p:cNvSpPr/>
          <p:nvPr/>
        </p:nvSpPr>
        <p:spPr>
          <a:xfrm rot="16200000">
            <a:off x="9212037" y="3510645"/>
            <a:ext cx="473529" cy="195943"/>
          </a:xfrm>
          <a:prstGeom prst="right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432DF33-4E88-4007-89EE-C76EA72C6366}"/>
              </a:ext>
            </a:extLst>
          </p:cNvPr>
          <p:cNvSpPr/>
          <p:nvPr/>
        </p:nvSpPr>
        <p:spPr>
          <a:xfrm>
            <a:off x="9786258" y="2963636"/>
            <a:ext cx="108857" cy="571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8BB52C41-EBAA-42A1-AFBE-F57655B4A162}"/>
              </a:ext>
            </a:extLst>
          </p:cNvPr>
          <p:cNvSpPr txBox="1"/>
          <p:nvPr/>
        </p:nvSpPr>
        <p:spPr>
          <a:xfrm>
            <a:off x="7666623" y="4669217"/>
            <a:ext cx="3416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Pi 	1.2 mmol/L  (1.1-1.9)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ALP  	400 U/L 	      (120-440)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PTH 	2.3 pmol/L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No </a:t>
            </a:r>
            <a:r>
              <a:rPr kumimoji="0" lang="en-AU" sz="1800" b="0" i="0" u="none" strike="noStrike" kern="1200" cap="none" spc="0" normalizeH="0" baseline="0" noProof="0" err="1">
                <a:ln>
                  <a:noFill/>
                </a:ln>
                <a:solidFill>
                  <a:prstClr val="black"/>
                </a:solidFill>
                <a:effectLst/>
                <a:uLnTx/>
                <a:uFillTx/>
                <a:latin typeface="Arial"/>
                <a:ea typeface="+mn-ea"/>
                <a:cs typeface="+mn-cs"/>
              </a:rPr>
              <a:t>nephrocalcinosis</a:t>
            </a: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E3B6156C-2D06-4273-9D54-93ED0B3DBC5C}"/>
              </a:ext>
            </a:extLst>
          </p:cNvPr>
          <p:cNvSpPr txBox="1"/>
          <p:nvPr/>
        </p:nvSpPr>
        <p:spPr>
          <a:xfrm>
            <a:off x="3683797" y="5013176"/>
            <a:ext cx="2585388" cy="17235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Genu </a:t>
            </a:r>
            <a:r>
              <a:rPr kumimoji="0" lang="en-AU" sz="1800" b="0" i="0" u="none" strike="noStrike" kern="1200" cap="none" spc="0" normalizeH="0" baseline="0" noProof="0" err="1">
                <a:ln>
                  <a:noFill/>
                </a:ln>
                <a:solidFill>
                  <a:prstClr val="black"/>
                </a:solidFill>
                <a:effectLst/>
                <a:uLnTx/>
                <a:uFillTx/>
                <a:latin typeface="Arial"/>
                <a:ea typeface="+mn-ea"/>
                <a:cs typeface="+mn-cs"/>
              </a:rPr>
              <a:t>valgum</a:t>
            </a:r>
            <a:r>
              <a:rPr kumimoji="0" lang="en-AU" sz="1800" b="0" i="0" u="none" strike="noStrike" kern="1200" cap="none" spc="0" normalizeH="0" baseline="0" noProof="0">
                <a:ln>
                  <a:noFill/>
                </a:ln>
                <a:solidFill>
                  <a:prstClr val="black"/>
                </a:solidFill>
                <a:effectLst/>
                <a:uLnTx/>
                <a:uFillTx/>
                <a:latin typeface="Arial"/>
                <a:ea typeface="+mn-ea"/>
                <a:cs typeface="+mn-cs"/>
              </a:rPr>
              <a:t> improved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No limb pain - running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Improved growth velocity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Arial"/>
                <a:ea typeface="+mn-ea"/>
                <a:cs typeface="+mn-cs"/>
              </a:rPr>
              <a:t>           4.9 cm/</a:t>
            </a:r>
            <a:r>
              <a:rPr kumimoji="0" lang="en-AU" sz="1600" b="0" i="0" u="none" strike="noStrike" kern="1200" cap="none" spc="0" normalizeH="0" baseline="0" noProof="0" err="1">
                <a:ln>
                  <a:noFill/>
                </a:ln>
                <a:solidFill>
                  <a:prstClr val="black"/>
                </a:solidFill>
                <a:effectLst/>
                <a:uLnTx/>
                <a:uFillTx/>
                <a:latin typeface="Arial"/>
                <a:ea typeface="+mn-ea"/>
                <a:cs typeface="+mn-cs"/>
              </a:rPr>
              <a:t>yr</a:t>
            </a:r>
            <a:r>
              <a:rPr kumimoji="0" lang="en-AU" sz="1600" b="0" i="0" u="none" strike="noStrike" kern="1200" cap="none" spc="0" normalizeH="0" baseline="0" noProof="0">
                <a:ln>
                  <a:noFill/>
                </a:ln>
                <a:solidFill>
                  <a:prstClr val="black"/>
                </a:solidFill>
                <a:effectLst/>
                <a:uLnTx/>
                <a:uFillTx/>
                <a:latin typeface="Arial"/>
                <a:ea typeface="+mn-ea"/>
                <a:cs typeface="+mn-cs"/>
              </a:rPr>
              <a:t> to 5.6 cm/</a:t>
            </a:r>
            <a:r>
              <a:rPr kumimoji="0" lang="en-AU" sz="1600" b="0" i="0" u="none" strike="noStrike" kern="1200" cap="none" spc="0" normalizeH="0" baseline="0" noProof="0" err="1">
                <a:ln>
                  <a:noFill/>
                </a:ln>
                <a:solidFill>
                  <a:prstClr val="black"/>
                </a:solidFill>
                <a:effectLst/>
                <a:uLnTx/>
                <a:uFillTx/>
                <a:latin typeface="Arial"/>
                <a:ea typeface="+mn-ea"/>
                <a:cs typeface="+mn-cs"/>
              </a:rPr>
              <a:t>yr</a:t>
            </a:r>
            <a:endParaRPr kumimoji="0" lang="en-AU"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No tooth abscess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7DE8C834-51FB-4FBD-9468-897F9F5BF26F}"/>
              </a:ext>
            </a:extLst>
          </p:cNvPr>
          <p:cNvCxnSpPr/>
          <p:nvPr/>
        </p:nvCxnSpPr>
        <p:spPr>
          <a:xfrm flipH="1">
            <a:off x="1474573" y="4554002"/>
            <a:ext cx="256257" cy="295994"/>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B6B126-CC10-4720-AEC3-7F2CBF48D5EB}"/>
              </a:ext>
            </a:extLst>
          </p:cNvPr>
          <p:cNvCxnSpPr/>
          <p:nvPr/>
        </p:nvCxnSpPr>
        <p:spPr>
          <a:xfrm>
            <a:off x="2895601" y="4554002"/>
            <a:ext cx="201827" cy="295994"/>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C894E9A-36E5-4B3B-A49D-9A7A3010470B}"/>
              </a:ext>
            </a:extLst>
          </p:cNvPr>
          <p:cNvSpPr txBox="1"/>
          <p:nvPr/>
        </p:nvSpPr>
        <p:spPr>
          <a:xfrm>
            <a:off x="9056915" y="3784162"/>
            <a:ext cx="13780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C00000"/>
                </a:solidFill>
                <a:effectLst/>
                <a:uLnTx/>
                <a:uFillTx/>
                <a:latin typeface="Arial"/>
                <a:ea typeface="+mn-ea"/>
                <a:cs typeface="+mn-cs"/>
              </a:rPr>
              <a:t>Burosumab</a:t>
            </a:r>
          </a:p>
        </p:txBody>
      </p:sp>
      <p:sp>
        <p:nvSpPr>
          <p:cNvPr id="17" name="Title 1">
            <a:extLst>
              <a:ext uri="{FF2B5EF4-FFF2-40B4-BE49-F238E27FC236}">
                <a16:creationId xmlns:a16="http://schemas.microsoft.com/office/drawing/2014/main" id="{B27ED7D1-2BDE-470A-95E3-47BD9F1D10F5}"/>
              </a:ext>
            </a:extLst>
          </p:cNvPr>
          <p:cNvSpPr txBox="1">
            <a:spLocks/>
          </p:cNvSpPr>
          <p:nvPr/>
        </p:nvSpPr>
        <p:spPr>
          <a:xfrm>
            <a:off x="609600" y="125760"/>
            <a:ext cx="10972800" cy="1143000"/>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3400" b="0" i="0" u="none" strike="noStrike" kern="1200" cap="none" spc="0" normalizeH="0" baseline="0" noProof="0">
                <a:ln>
                  <a:noFill/>
                </a:ln>
                <a:solidFill>
                  <a:srgbClr val="51247A"/>
                </a:solidFill>
                <a:effectLst/>
                <a:uLnTx/>
                <a:uFillTx/>
                <a:latin typeface="Arial"/>
                <a:ea typeface="+mj-ea"/>
                <a:cs typeface="+mj-cs"/>
              </a:rPr>
              <a:t>11.5 years of age</a:t>
            </a:r>
          </a:p>
        </p:txBody>
      </p:sp>
    </p:spTree>
    <p:extLst>
      <p:ext uri="{BB962C8B-B14F-4D97-AF65-F5344CB8AC3E}">
        <p14:creationId xmlns:p14="http://schemas.microsoft.com/office/powerpoint/2010/main" val="3025895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D18F859-D3E9-494E-A05B-57FECB432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332221" y="864723"/>
            <a:ext cx="2284060" cy="5156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345E6E56-8A50-46F5-BCF1-416FB92A17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96481" y="845060"/>
            <a:ext cx="2284060" cy="517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76AB011E-E018-44E7-840B-D92A67CE3797}"/>
              </a:ext>
            </a:extLst>
          </p:cNvPr>
          <p:cNvSpPr txBox="1"/>
          <p:nvPr/>
        </p:nvSpPr>
        <p:spPr>
          <a:xfrm>
            <a:off x="3338125" y="6014208"/>
            <a:ext cx="7834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10 y/o</a:t>
            </a:r>
          </a:p>
        </p:txBody>
      </p:sp>
      <p:sp>
        <p:nvSpPr>
          <p:cNvPr id="5" name="TextBox 4">
            <a:extLst>
              <a:ext uri="{FF2B5EF4-FFF2-40B4-BE49-F238E27FC236}">
                <a16:creationId xmlns:a16="http://schemas.microsoft.com/office/drawing/2014/main" id="{E3182294-04B2-463B-B4D3-5C8BFAF23F50}"/>
              </a:ext>
            </a:extLst>
          </p:cNvPr>
          <p:cNvSpPr txBox="1"/>
          <p:nvPr/>
        </p:nvSpPr>
        <p:spPr>
          <a:xfrm>
            <a:off x="7030499" y="6016772"/>
            <a:ext cx="9581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11.5 y/o</a:t>
            </a:r>
          </a:p>
        </p:txBody>
      </p:sp>
      <p:sp>
        <p:nvSpPr>
          <p:cNvPr id="6" name="Title 1">
            <a:extLst>
              <a:ext uri="{FF2B5EF4-FFF2-40B4-BE49-F238E27FC236}">
                <a16:creationId xmlns:a16="http://schemas.microsoft.com/office/drawing/2014/main" id="{FF000BA9-8F82-4132-B39A-8C832435E9F1}"/>
              </a:ext>
            </a:extLst>
          </p:cNvPr>
          <p:cNvSpPr txBox="1">
            <a:spLocks/>
          </p:cNvSpPr>
          <p:nvPr/>
        </p:nvSpPr>
        <p:spPr>
          <a:xfrm>
            <a:off x="348343" y="235124"/>
            <a:ext cx="11179629" cy="1105644"/>
          </a:xfrm>
          <a:prstGeom prst="rect">
            <a:avLst/>
          </a:prstGeom>
        </p:spPr>
        <p:txBody>
          <a:bodyPr>
            <a:norm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0" i="0" u="none" strike="noStrike" kern="1200" cap="none" spc="0" normalizeH="0" baseline="0" noProof="0">
                <a:ln>
                  <a:noFill/>
                </a:ln>
                <a:solidFill>
                  <a:srgbClr val="51247A"/>
                </a:solidFill>
                <a:effectLst/>
                <a:uLnTx/>
                <a:uFillTx/>
                <a:latin typeface="Arial"/>
                <a:ea typeface="+mj-ea"/>
                <a:cs typeface="+mj-cs"/>
              </a:rPr>
              <a:t>Genu </a:t>
            </a:r>
            <a:r>
              <a:rPr kumimoji="0" lang="en-AU" sz="2800" b="0" i="0" u="none" strike="noStrike" kern="1200" cap="none" spc="0" normalizeH="0" baseline="0" noProof="0" err="1">
                <a:ln>
                  <a:noFill/>
                </a:ln>
                <a:solidFill>
                  <a:srgbClr val="51247A"/>
                </a:solidFill>
                <a:effectLst/>
                <a:uLnTx/>
                <a:uFillTx/>
                <a:latin typeface="Arial"/>
                <a:ea typeface="+mj-ea"/>
                <a:cs typeface="+mj-cs"/>
              </a:rPr>
              <a:t>valgum</a:t>
            </a:r>
            <a:r>
              <a:rPr kumimoji="0" lang="en-AU" sz="2800" b="0" i="0" u="none" strike="noStrike" kern="1200" cap="none" spc="0" normalizeH="0" baseline="0" noProof="0">
                <a:ln>
                  <a:noFill/>
                </a:ln>
                <a:solidFill>
                  <a:srgbClr val="51247A"/>
                </a:solidFill>
                <a:effectLst/>
                <a:uLnTx/>
                <a:uFillTx/>
                <a:latin typeface="Arial"/>
                <a:ea typeface="+mj-ea"/>
                <a:cs typeface="+mj-cs"/>
              </a:rPr>
              <a:t> improvement over 18 months Burosumab</a:t>
            </a:r>
          </a:p>
        </p:txBody>
      </p:sp>
    </p:spTree>
    <p:extLst>
      <p:ext uri="{BB962C8B-B14F-4D97-AF65-F5344CB8AC3E}">
        <p14:creationId xmlns:p14="http://schemas.microsoft.com/office/powerpoint/2010/main" val="8082117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F6DC-D0EF-4D57-8A81-0527ADB005C2}"/>
              </a:ext>
            </a:extLst>
          </p:cNvPr>
          <p:cNvSpPr txBox="1">
            <a:spLocks/>
          </p:cNvSpPr>
          <p:nvPr/>
        </p:nvSpPr>
        <p:spPr>
          <a:xfrm>
            <a:off x="595808" y="341784"/>
            <a:ext cx="10972800" cy="1143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srgbClr val="51247A"/>
                </a:solidFill>
                <a:effectLst/>
                <a:uLnTx/>
                <a:uFillTx/>
                <a:latin typeface="Arial"/>
                <a:ea typeface="+mj-ea"/>
                <a:cs typeface="+mj-cs"/>
              </a:rPr>
              <a:t>Phase 3 Study Design &amp; Disposition</a:t>
            </a:r>
          </a:p>
        </p:txBody>
      </p:sp>
      <p:sp>
        <p:nvSpPr>
          <p:cNvPr id="3" name="Rectangle 2">
            <a:extLst>
              <a:ext uri="{FF2B5EF4-FFF2-40B4-BE49-F238E27FC236}">
                <a16:creationId xmlns:a16="http://schemas.microsoft.com/office/drawing/2014/main" id="{A978E9A0-E44F-4523-AEFF-AD48FF8E4C1A}"/>
              </a:ext>
            </a:extLst>
          </p:cNvPr>
          <p:cNvSpPr/>
          <p:nvPr/>
        </p:nvSpPr>
        <p:spPr>
          <a:xfrm>
            <a:off x="461966" y="1863694"/>
            <a:ext cx="3192295" cy="2136482"/>
          </a:xfrm>
          <a:prstGeom prst="rect">
            <a:avLst/>
          </a:prstGeom>
          <a:noFill/>
          <a:ln w="12700">
            <a:noFill/>
          </a:ln>
        </p:spPr>
        <p:txBody>
          <a:bodyPr wrap="square">
            <a:spAutoFit/>
          </a:bodyPr>
          <a:lstStyle/>
          <a:p>
            <a:pPr marL="0" marR="0" lvl="0" indent="0" algn="l" defTabSz="685784" rtl="0" eaLnBrk="1" fontAlgn="auto" latinLnBrk="0" hangingPunct="1">
              <a:lnSpc>
                <a:spcPct val="100000"/>
              </a:lnSpc>
              <a:spcBef>
                <a:spcPts val="45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Population</a:t>
            </a:r>
          </a:p>
          <a:p>
            <a:pPr marL="88104" marR="0" lvl="0" indent="-88104" algn="l" defTabSz="685784"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Children with XLH</a:t>
            </a:r>
          </a:p>
          <a:p>
            <a:pPr marL="88104" marR="0" lvl="0" indent="-88104" algn="l" defTabSz="685784"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1-12 years old</a:t>
            </a:r>
            <a:endParaRPr kumimoji="0" lang="en-US" sz="14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endParaRPr>
          </a:p>
          <a:p>
            <a:pPr marL="88104" marR="0" lvl="0" indent="-88104" algn="l" defTabSz="685784"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Total RSS ≥2.0</a:t>
            </a:r>
          </a:p>
          <a:p>
            <a:pPr marL="88104" marR="0" lvl="0" indent="-88104" algn="l" defTabSz="685784"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Serum Pi &lt; 1.0 mmol/L</a:t>
            </a:r>
          </a:p>
          <a:p>
            <a:pPr marL="88104" marR="0" lvl="0" indent="-88104" algn="l" defTabSz="685784"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Prior oral </a:t>
            </a:r>
            <a:r>
              <a:rPr kumimoji="0" 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phos</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vit</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D (for ≥12 or ≥6 consecutive months for ages ≥ or &lt; 3 years old)</a:t>
            </a:r>
          </a:p>
        </p:txBody>
      </p:sp>
      <p:sp>
        <p:nvSpPr>
          <p:cNvPr id="4" name="TextBox 3">
            <a:extLst>
              <a:ext uri="{FF2B5EF4-FFF2-40B4-BE49-F238E27FC236}">
                <a16:creationId xmlns:a16="http://schemas.microsoft.com/office/drawing/2014/main" id="{0F551513-9854-4334-A44B-8828EB62E952}"/>
              </a:ext>
            </a:extLst>
          </p:cNvPr>
          <p:cNvSpPr txBox="1"/>
          <p:nvPr/>
        </p:nvSpPr>
        <p:spPr>
          <a:xfrm>
            <a:off x="461966" y="5399245"/>
            <a:ext cx="594282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EOS, end of study; SOC, standard of care; ROW, rest of world</a:t>
            </a:r>
          </a:p>
        </p:txBody>
      </p:sp>
      <p:sp>
        <p:nvSpPr>
          <p:cNvPr id="5" name="TextBox 4">
            <a:extLst>
              <a:ext uri="{FF2B5EF4-FFF2-40B4-BE49-F238E27FC236}">
                <a16:creationId xmlns:a16="http://schemas.microsoft.com/office/drawing/2014/main" id="{746D7FE1-EA59-4AA7-9FD3-EAFD9557359E}"/>
              </a:ext>
            </a:extLst>
          </p:cNvPr>
          <p:cNvSpPr txBox="1"/>
          <p:nvPr/>
        </p:nvSpPr>
        <p:spPr>
          <a:xfrm>
            <a:off x="6331487" y="4651499"/>
            <a:ext cx="4929732" cy="461665"/>
          </a:xfrm>
          <a:prstGeom prst="rect">
            <a:avLst/>
          </a:prstGeom>
          <a:noFill/>
        </p:spPr>
        <p:txBody>
          <a:bodyPr wrap="square" rtlCol="0">
            <a:spAutoFit/>
          </a:bodyPr>
          <a:lstStyle/>
          <a:p>
            <a:pPr marL="89297" marR="0" lvl="0" indent="-89297"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Primary assessments of height Z-score and RGI-C lower limb deformity score are at Week 64</a:t>
            </a:r>
          </a:p>
        </p:txBody>
      </p:sp>
      <p:sp>
        <p:nvSpPr>
          <p:cNvPr id="6" name="Rectangle 5">
            <a:extLst>
              <a:ext uri="{FF2B5EF4-FFF2-40B4-BE49-F238E27FC236}">
                <a16:creationId xmlns:a16="http://schemas.microsoft.com/office/drawing/2014/main" id="{B9A4B660-81CD-4C0C-8495-318B855D5517}"/>
              </a:ext>
            </a:extLst>
          </p:cNvPr>
          <p:cNvSpPr/>
          <p:nvPr/>
        </p:nvSpPr>
        <p:spPr>
          <a:xfrm>
            <a:off x="3902181" y="1950910"/>
            <a:ext cx="2915947" cy="1538008"/>
          </a:xfrm>
          <a:prstGeom prst="rect">
            <a:avLst/>
          </a:prstGeom>
          <a:solidFill>
            <a:schemeClr val="bg1"/>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68578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1DDA5294-2C62-47BB-BF22-32E8E6EE0CE2}"/>
              </a:ext>
            </a:extLst>
          </p:cNvPr>
          <p:cNvSpPr/>
          <p:nvPr/>
        </p:nvSpPr>
        <p:spPr>
          <a:xfrm>
            <a:off x="7134102" y="1948369"/>
            <a:ext cx="3887548" cy="683099"/>
          </a:xfrm>
          <a:prstGeom prst="rect">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0.8 mg/kg SC </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burosumab Q2W</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n=29</a:t>
            </a:r>
          </a:p>
        </p:txBody>
      </p:sp>
      <p:sp>
        <p:nvSpPr>
          <p:cNvPr id="8" name="Rectangle 7">
            <a:extLst>
              <a:ext uri="{FF2B5EF4-FFF2-40B4-BE49-F238E27FC236}">
                <a16:creationId xmlns:a16="http://schemas.microsoft.com/office/drawing/2014/main" id="{D44FB276-4208-43CA-9AF5-7DB1F8981DEF}"/>
              </a:ext>
            </a:extLst>
          </p:cNvPr>
          <p:cNvSpPr/>
          <p:nvPr/>
        </p:nvSpPr>
        <p:spPr>
          <a:xfrm>
            <a:off x="7134102" y="2804764"/>
            <a:ext cx="3887548" cy="683099"/>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oral phosphate/</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vitamin D (Pi/D)</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n=32</a:t>
            </a:r>
          </a:p>
        </p:txBody>
      </p:sp>
      <p:sp>
        <p:nvSpPr>
          <p:cNvPr id="9" name="Rectangle 8">
            <a:extLst>
              <a:ext uri="{FF2B5EF4-FFF2-40B4-BE49-F238E27FC236}">
                <a16:creationId xmlns:a16="http://schemas.microsoft.com/office/drawing/2014/main" id="{467765E4-ACE5-4587-ACA9-0B45FB63BD1E}"/>
              </a:ext>
            </a:extLst>
          </p:cNvPr>
          <p:cNvSpPr/>
          <p:nvPr/>
        </p:nvSpPr>
        <p:spPr>
          <a:xfrm>
            <a:off x="9755241" y="3962402"/>
            <a:ext cx="2015880" cy="461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34290" rIns="34290" rtlCol="0" anchor="ctr">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Additional Efficacy* &amp; Safety Analysis</a:t>
            </a:r>
          </a:p>
        </p:txBody>
      </p:sp>
      <p:cxnSp>
        <p:nvCxnSpPr>
          <p:cNvPr id="10" name="Straight Arrow Connector 9">
            <a:extLst>
              <a:ext uri="{FF2B5EF4-FFF2-40B4-BE49-F238E27FC236}">
                <a16:creationId xmlns:a16="http://schemas.microsoft.com/office/drawing/2014/main" id="{1B76662F-F462-4F3E-A5B6-5A4E72921B1E}"/>
              </a:ext>
            </a:extLst>
          </p:cNvPr>
          <p:cNvCxnSpPr>
            <a:stCxn id="6" idx="3"/>
          </p:cNvCxnSpPr>
          <p:nvPr/>
        </p:nvCxnSpPr>
        <p:spPr>
          <a:xfrm flipV="1">
            <a:off x="6818128" y="2304031"/>
            <a:ext cx="247923" cy="41588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91C7C21-F872-4832-8F4F-0EEF9676C34B}"/>
              </a:ext>
            </a:extLst>
          </p:cNvPr>
          <p:cNvCxnSpPr>
            <a:stCxn id="6" idx="3"/>
          </p:cNvCxnSpPr>
          <p:nvPr/>
        </p:nvCxnSpPr>
        <p:spPr>
          <a:xfrm>
            <a:off x="6818128" y="2719916"/>
            <a:ext cx="247923" cy="4226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CB9F4805-435C-429D-BFFE-14A100A17A28}"/>
              </a:ext>
            </a:extLst>
          </p:cNvPr>
          <p:cNvSpPr/>
          <p:nvPr/>
        </p:nvSpPr>
        <p:spPr>
          <a:xfrm>
            <a:off x="3902181" y="1947601"/>
            <a:ext cx="2915944" cy="1537718"/>
          </a:xfrm>
          <a:prstGeom prst="triangle">
            <a:avLst>
              <a:gd name="adj" fmla="val 100000"/>
            </a:avLst>
          </a:prstGeom>
          <a:solidFill>
            <a:schemeClr val="accent5">
              <a:lumMod val="40000"/>
              <a:lumOff val="60000"/>
            </a:schemeClr>
          </a:solidFill>
          <a:ln>
            <a:noFill/>
          </a:ln>
          <a:effectLst>
            <a:outerShdw blurRad="31750" dist="25400" dir="3420000" rotWithShape="0">
              <a:schemeClr val="tx1">
                <a:alpha val="5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Arial"/>
              <a:ea typeface="+mn-ea"/>
              <a:cs typeface="+mn-cs"/>
            </a:endParaRPr>
          </a:p>
        </p:txBody>
      </p:sp>
      <p:sp>
        <p:nvSpPr>
          <p:cNvPr id="13" name="Right Bracket 12">
            <a:extLst>
              <a:ext uri="{FF2B5EF4-FFF2-40B4-BE49-F238E27FC236}">
                <a16:creationId xmlns:a16="http://schemas.microsoft.com/office/drawing/2014/main" id="{2BD3477A-D9B3-4D52-8CCF-D671315E03EA}"/>
              </a:ext>
            </a:extLst>
          </p:cNvPr>
          <p:cNvSpPr/>
          <p:nvPr/>
        </p:nvSpPr>
        <p:spPr>
          <a:xfrm rot="5400000">
            <a:off x="9061422" y="1853515"/>
            <a:ext cx="105741" cy="3846387"/>
          </a:xfrm>
          <a:prstGeom prst="rightBracket">
            <a:avLst>
              <a:gd name="adj" fmla="val 0"/>
            </a:avLst>
          </a:prstGeom>
          <a:ln w="12700">
            <a:solidFill>
              <a:schemeClr val="tx1"/>
            </a:solidFill>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178E4C10-7252-493A-B45A-1905AF7BD26F}"/>
              </a:ext>
            </a:extLst>
          </p:cNvPr>
          <p:cNvCxnSpPr/>
          <p:nvPr/>
        </p:nvCxnSpPr>
        <p:spPr>
          <a:xfrm>
            <a:off x="9593411" y="3723840"/>
            <a:ext cx="0" cy="217651"/>
          </a:xfrm>
          <a:prstGeom prst="line">
            <a:avLst/>
          </a:prstGeom>
          <a:ln w="12700">
            <a:solidFill>
              <a:schemeClr val="tx1"/>
            </a:solidFill>
            <a:head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517B7AF-9474-4F03-B797-FEF450589A50}"/>
              </a:ext>
            </a:extLst>
          </p:cNvPr>
          <p:cNvCxnSpPr/>
          <p:nvPr/>
        </p:nvCxnSpPr>
        <p:spPr>
          <a:xfrm>
            <a:off x="11037484" y="3723840"/>
            <a:ext cx="0" cy="217651"/>
          </a:xfrm>
          <a:prstGeom prst="line">
            <a:avLst/>
          </a:prstGeom>
          <a:ln w="12700">
            <a:solidFill>
              <a:schemeClr val="tx1"/>
            </a:solidFill>
            <a:headEnd type="none"/>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800C380C-0BD5-4038-86AA-5AB6AC93D0C0}"/>
              </a:ext>
            </a:extLst>
          </p:cNvPr>
          <p:cNvSpPr/>
          <p:nvPr/>
        </p:nvSpPr>
        <p:spPr>
          <a:xfrm>
            <a:off x="7858322" y="3962859"/>
            <a:ext cx="1807335" cy="46166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34290" rIns="34290" rtlCol="0" anchor="ctr">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Efficacy &amp; Safety Analysis</a:t>
            </a:r>
          </a:p>
        </p:txBody>
      </p:sp>
      <p:sp>
        <p:nvSpPr>
          <p:cNvPr id="17" name="Rectangle 16">
            <a:extLst>
              <a:ext uri="{FF2B5EF4-FFF2-40B4-BE49-F238E27FC236}">
                <a16:creationId xmlns:a16="http://schemas.microsoft.com/office/drawing/2014/main" id="{96F61298-A274-4A22-A747-E6A0F0A67C8C}"/>
              </a:ext>
            </a:extLst>
          </p:cNvPr>
          <p:cNvSpPr/>
          <p:nvPr/>
        </p:nvSpPr>
        <p:spPr>
          <a:xfrm>
            <a:off x="6392988" y="3513321"/>
            <a:ext cx="57464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Week</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7CE4C199-6382-4763-819D-911FAF46F771}"/>
              </a:ext>
            </a:extLst>
          </p:cNvPr>
          <p:cNvSpPr/>
          <p:nvPr/>
        </p:nvSpPr>
        <p:spPr>
          <a:xfrm>
            <a:off x="7026844" y="3523420"/>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CA505F07-79E2-4385-BC7A-5DD21F3D68EE}"/>
              </a:ext>
            </a:extLst>
          </p:cNvPr>
          <p:cNvSpPr/>
          <p:nvPr/>
        </p:nvSpPr>
        <p:spPr>
          <a:xfrm>
            <a:off x="9345379" y="3523420"/>
            <a:ext cx="35458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D416F361-BC9D-4AFE-8922-06BCB1419725}"/>
              </a:ext>
            </a:extLst>
          </p:cNvPr>
          <p:cNvSpPr/>
          <p:nvPr/>
        </p:nvSpPr>
        <p:spPr>
          <a:xfrm>
            <a:off x="10858835" y="3523420"/>
            <a:ext cx="354584"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47B5482-F910-4970-8CBF-C2BB6A82A30C}"/>
              </a:ext>
            </a:extLst>
          </p:cNvPr>
          <p:cNvSpPr/>
          <p:nvPr/>
        </p:nvSpPr>
        <p:spPr>
          <a:xfrm>
            <a:off x="3852984" y="1946901"/>
            <a:ext cx="3095819" cy="1546577"/>
          </a:xfrm>
          <a:prstGeom prst="rect">
            <a:avLst/>
          </a:prstGeom>
        </p:spPr>
        <p:txBody>
          <a:bodyPr wrap="square">
            <a:sp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Screening</a:t>
            </a: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(N=122), </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7-day SOC </a:t>
            </a: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washout</a:t>
            </a: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 </a:t>
            </a: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Randomization</a:t>
            </a: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(N=61) </a:t>
            </a:r>
          </a:p>
          <a:p>
            <a:pPr marL="0" marR="0" lvl="0" indent="0" algn="ctr" defTabSz="685784"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Stratified</a:t>
            </a: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by </a:t>
            </a:r>
          </a:p>
          <a:p>
            <a:pPr marL="83344" marR="0" lvl="0" indent="-83344" algn="ctr"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Age (&lt;5 vs ≥5 </a:t>
            </a:r>
            <a:r>
              <a:rPr kumimoji="0" lang="en-US" sz="135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yrs</a:t>
            </a: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83344" marR="0" lvl="0" indent="-83344" algn="ctr"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RSS (≤ 2.5 vs &gt;2.5) </a:t>
            </a:r>
          </a:p>
          <a:p>
            <a:pPr marL="83344" marR="0" lvl="0" indent="-83344" algn="ctr" defTabSz="6857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Region (Japan vs ROW)</a:t>
            </a:r>
          </a:p>
        </p:txBody>
      </p:sp>
      <p:sp>
        <p:nvSpPr>
          <p:cNvPr id="22" name="TextBox 21">
            <a:extLst>
              <a:ext uri="{FF2B5EF4-FFF2-40B4-BE49-F238E27FC236}">
                <a16:creationId xmlns:a16="http://schemas.microsoft.com/office/drawing/2014/main" id="{D77E8DF1-7B05-4A52-A385-7CF77FD59369}"/>
              </a:ext>
            </a:extLst>
          </p:cNvPr>
          <p:cNvSpPr txBox="1"/>
          <p:nvPr/>
        </p:nvSpPr>
        <p:spPr>
          <a:xfrm>
            <a:off x="595584" y="4743868"/>
            <a:ext cx="5583835" cy="523220"/>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61 subjects completed 64 Weeks and are included in the safety &amp; efficacy analysis</a:t>
            </a:r>
          </a:p>
        </p:txBody>
      </p:sp>
      <p:sp>
        <p:nvSpPr>
          <p:cNvPr id="23" name="Rounded Rectangle 2">
            <a:extLst>
              <a:ext uri="{FF2B5EF4-FFF2-40B4-BE49-F238E27FC236}">
                <a16:creationId xmlns:a16="http://schemas.microsoft.com/office/drawing/2014/main" id="{8BC53462-F8FF-4A4C-BA60-689298A772B2}"/>
              </a:ext>
            </a:extLst>
          </p:cNvPr>
          <p:cNvSpPr/>
          <p:nvPr/>
        </p:nvSpPr>
        <p:spPr>
          <a:xfrm>
            <a:off x="4267200" y="2821091"/>
            <a:ext cx="2365629" cy="2006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6BB62BFD-FD72-4501-9CA5-0D449EA4EA40}"/>
              </a:ext>
            </a:extLst>
          </p:cNvPr>
          <p:cNvSpPr/>
          <p:nvPr/>
        </p:nvSpPr>
        <p:spPr>
          <a:xfrm>
            <a:off x="9345379" y="5542932"/>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2432098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3A4A1-6EBA-465E-97C8-4D34320A5E08}"/>
              </a:ext>
            </a:extLst>
          </p:cNvPr>
          <p:cNvSpPr txBox="1">
            <a:spLocks/>
          </p:cNvSpPr>
          <p:nvPr/>
        </p:nvSpPr>
        <p:spPr>
          <a:xfrm>
            <a:off x="1127448" y="332656"/>
            <a:ext cx="9485312" cy="1143000"/>
          </a:xfrm>
          <a:prstGeom prst="rect">
            <a:avLst/>
          </a:prstGeom>
          <a:noFill/>
        </p:spPr>
        <p:txBody>
          <a:bodyPr vert="horz" lIns="0" tIns="0" rIns="0" bIns="0" rtlCol="0" anchor="ctr">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0" cap="none" spc="0" normalizeH="0" baseline="0" noProof="0">
                <a:ln>
                  <a:noFill/>
                </a:ln>
                <a:solidFill>
                  <a:srgbClr val="51247A"/>
                </a:solidFill>
                <a:effectLst/>
                <a:uLnTx/>
                <a:uFillTx/>
                <a:latin typeface="Arial"/>
                <a:ea typeface="+mj-ea"/>
                <a:cs typeface="+mj-cs"/>
              </a:rPr>
              <a:t>Demographics and Baseline Characteristics</a:t>
            </a:r>
          </a:p>
        </p:txBody>
      </p:sp>
      <p:graphicFrame>
        <p:nvGraphicFramePr>
          <p:cNvPr id="3" name="Table 2">
            <a:extLst>
              <a:ext uri="{FF2B5EF4-FFF2-40B4-BE49-F238E27FC236}">
                <a16:creationId xmlns:a16="http://schemas.microsoft.com/office/drawing/2014/main" id="{26B044BB-8735-4120-9FF7-6A9588EA2FAB}"/>
              </a:ext>
            </a:extLst>
          </p:cNvPr>
          <p:cNvGraphicFramePr>
            <a:graphicFrameLocks noGrp="1"/>
          </p:cNvGraphicFramePr>
          <p:nvPr/>
        </p:nvGraphicFramePr>
        <p:xfrm>
          <a:off x="426616" y="1828799"/>
          <a:ext cx="10953982" cy="3886200"/>
        </p:xfrm>
        <a:graphic>
          <a:graphicData uri="http://schemas.openxmlformats.org/drawingml/2006/table">
            <a:tbl>
              <a:tblPr firstRow="1" bandRow="1"/>
              <a:tblGrid>
                <a:gridCol w="7066354">
                  <a:extLst>
                    <a:ext uri="{9D8B030D-6E8A-4147-A177-3AD203B41FA5}">
                      <a16:colId xmlns:a16="http://schemas.microsoft.com/office/drawing/2014/main" val="2814579464"/>
                    </a:ext>
                  </a:extLst>
                </a:gridCol>
                <a:gridCol w="1943814">
                  <a:extLst>
                    <a:ext uri="{9D8B030D-6E8A-4147-A177-3AD203B41FA5}">
                      <a16:colId xmlns:a16="http://schemas.microsoft.com/office/drawing/2014/main" val="851769208"/>
                    </a:ext>
                  </a:extLst>
                </a:gridCol>
                <a:gridCol w="1943814">
                  <a:extLst>
                    <a:ext uri="{9D8B030D-6E8A-4147-A177-3AD203B41FA5}">
                      <a16:colId xmlns:a16="http://schemas.microsoft.com/office/drawing/2014/main" val="152637141"/>
                    </a:ext>
                  </a:extLst>
                </a:gridCol>
              </a:tblGrid>
              <a:tr h="493746">
                <a:tc>
                  <a:txBody>
                    <a:bodyPr/>
                    <a:lstStyle/>
                    <a:p>
                      <a:pPr marL="0" marR="0">
                        <a:lnSpc>
                          <a:spcPct val="100000"/>
                        </a:lnSpc>
                        <a:spcBef>
                          <a:spcPts val="0"/>
                        </a:spcBef>
                        <a:spcAft>
                          <a:spcPts val="0"/>
                        </a:spcAft>
                      </a:pPr>
                      <a:r>
                        <a:rPr lang="en-US" sz="1400" b="1" kern="1200">
                          <a:effectLst/>
                        </a:rPr>
                        <a:t>Characteristic</a:t>
                      </a:r>
                      <a:endParaRPr lang="en-US" sz="1400" b="1">
                        <a:effectLst/>
                        <a:latin typeface="Arial" panose="020B0604020202020204" pitchFamily="34" charset="0"/>
                        <a:ea typeface="Yu Mincho"/>
                        <a:cs typeface="Arial" panose="020B0604020202020204" pitchFamily="34" charset="0"/>
                      </a:endParaRPr>
                    </a:p>
                  </a:txBody>
                  <a:tcPr marL="53456" marR="53456" marT="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b="1" kern="1200">
                          <a:effectLst/>
                        </a:rPr>
                        <a:t>Pi/D (n=32)</a:t>
                      </a:r>
                      <a:endParaRPr lang="en-US" sz="1400" b="1">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b="1" kern="1200">
                          <a:effectLst/>
                        </a:rPr>
                        <a:t>Burosumab (n=29)</a:t>
                      </a:r>
                      <a:endParaRPr lang="en-US" sz="1400" b="1">
                        <a:effectLst/>
                        <a:latin typeface="Arial" panose="020B0604020202020204" pitchFamily="34" charset="0"/>
                        <a:ea typeface="Yu Mincho"/>
                        <a:cs typeface="Arial" panose="020B0604020202020204" pitchFamily="34" charset="0"/>
                      </a:endParaRPr>
                    </a:p>
                  </a:txBody>
                  <a:tcPr marL="53456" marR="53456" marT="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7978417"/>
                  </a:ext>
                </a:extLst>
              </a:tr>
              <a:tr h="260958">
                <a:tc>
                  <a:txBody>
                    <a:bodyPr/>
                    <a:lstStyle/>
                    <a:p>
                      <a:pPr marL="0" marR="0">
                        <a:lnSpc>
                          <a:spcPct val="100000"/>
                        </a:lnSpc>
                        <a:spcBef>
                          <a:spcPts val="0"/>
                        </a:spcBef>
                        <a:spcAft>
                          <a:spcPts val="0"/>
                        </a:spcAft>
                      </a:pPr>
                      <a:r>
                        <a:rPr lang="en-US" sz="1400" kern="1200">
                          <a:effectLst/>
                        </a:rPr>
                        <a:t>Age, years, mean (SD)</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6.3 (3.2)</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5.8 (3.4)</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B2CCEC"/>
                    </a:solidFill>
                  </a:tcPr>
                </a:tc>
                <a:extLst>
                  <a:ext uri="{0D108BD9-81ED-4DB2-BD59-A6C34878D82A}">
                    <a16:rowId xmlns:a16="http://schemas.microsoft.com/office/drawing/2014/main" val="2832534405"/>
                  </a:ext>
                </a:extLst>
              </a:tr>
              <a:tr h="260958">
                <a:tc>
                  <a:txBody>
                    <a:bodyPr/>
                    <a:lstStyle/>
                    <a:p>
                      <a:pPr marL="0" marR="0">
                        <a:lnSpc>
                          <a:spcPct val="100000"/>
                        </a:lnSpc>
                        <a:spcBef>
                          <a:spcPts val="0"/>
                        </a:spcBef>
                        <a:spcAft>
                          <a:spcPts val="0"/>
                        </a:spcAft>
                      </a:pPr>
                      <a:r>
                        <a:rPr lang="en-US" sz="1400" kern="1200">
                          <a:effectLst/>
                        </a:rPr>
                        <a:t>Male, n (%)</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14 (43.8)</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13 (44.8)</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062372381"/>
                  </a:ext>
                </a:extLst>
              </a:tr>
              <a:tr h="260958">
                <a:tc>
                  <a:txBody>
                    <a:bodyPr/>
                    <a:lstStyle/>
                    <a:p>
                      <a:pPr marL="0" marR="0">
                        <a:lnSpc>
                          <a:spcPct val="100000"/>
                        </a:lnSpc>
                        <a:spcBef>
                          <a:spcPts val="0"/>
                        </a:spcBef>
                        <a:spcAft>
                          <a:spcPts val="0"/>
                        </a:spcAft>
                      </a:pPr>
                      <a:r>
                        <a:rPr lang="en-US" sz="1400" kern="1200">
                          <a:effectLst/>
                        </a:rPr>
                        <a:t>White, n (%)</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25 (78.1)</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25 (86.2)</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extLst>
                  <a:ext uri="{0D108BD9-81ED-4DB2-BD59-A6C34878D82A}">
                    <a16:rowId xmlns:a16="http://schemas.microsoft.com/office/drawing/2014/main" val="3776267971"/>
                  </a:ext>
                </a:extLst>
              </a:tr>
              <a:tr h="521916">
                <a:tc>
                  <a:txBody>
                    <a:bodyPr/>
                    <a:lstStyle/>
                    <a:p>
                      <a:pPr marL="0" marR="0">
                        <a:lnSpc>
                          <a:spcPct val="100000"/>
                        </a:lnSpc>
                        <a:spcBef>
                          <a:spcPts val="0"/>
                        </a:spcBef>
                        <a:spcAft>
                          <a:spcPts val="0"/>
                        </a:spcAft>
                      </a:pPr>
                      <a:r>
                        <a:rPr lang="en-US" sz="1400" kern="1200">
                          <a:effectLst/>
                        </a:rPr>
                        <a:t>Height Z-score, </a:t>
                      </a:r>
                      <a:r>
                        <a:rPr lang="en-US" sz="1400">
                          <a:effectLst/>
                        </a:rPr>
                        <a:t>mean (SD)</a:t>
                      </a:r>
                    </a:p>
                    <a:p>
                      <a:pPr marL="0" marR="0">
                        <a:lnSpc>
                          <a:spcPct val="100000"/>
                        </a:lnSpc>
                        <a:spcBef>
                          <a:spcPts val="0"/>
                        </a:spcBef>
                        <a:spcAft>
                          <a:spcPts val="0"/>
                        </a:spcAft>
                      </a:pPr>
                      <a:r>
                        <a:rPr lang="en-US" sz="1400">
                          <a:effectLst/>
                        </a:rPr>
                        <a:t>median [range]</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-2.1 (0.9)</a:t>
                      </a:r>
                      <a:endParaRPr lang="en-US" sz="1400">
                        <a:effectLst/>
                      </a:endParaRPr>
                    </a:p>
                    <a:p>
                      <a:pPr marL="0" marR="0" algn="ctr">
                        <a:lnSpc>
                          <a:spcPct val="100000"/>
                        </a:lnSpc>
                        <a:spcBef>
                          <a:spcPts val="0"/>
                        </a:spcBef>
                        <a:spcAft>
                          <a:spcPts val="0"/>
                        </a:spcAft>
                      </a:pPr>
                      <a:r>
                        <a:rPr lang="en-US" sz="1400" kern="1200">
                          <a:effectLst/>
                        </a:rPr>
                        <a:t>-2.1 [-4.7, -0.1]</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-2.3 (1.2)</a:t>
                      </a:r>
                      <a:endParaRPr lang="en-US" sz="1400">
                        <a:effectLst/>
                      </a:endParaRPr>
                    </a:p>
                    <a:p>
                      <a:pPr marL="0" marR="0" algn="ctr">
                        <a:lnSpc>
                          <a:spcPct val="100000"/>
                        </a:lnSpc>
                        <a:spcBef>
                          <a:spcPts val="0"/>
                        </a:spcBef>
                        <a:spcAft>
                          <a:spcPts val="0"/>
                        </a:spcAft>
                      </a:pPr>
                      <a:r>
                        <a:rPr lang="en-US" sz="1400" kern="1200">
                          <a:effectLst/>
                        </a:rPr>
                        <a:t>-2.3 [-5.0, -0.3]</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01280859"/>
                  </a:ext>
                </a:extLst>
              </a:tr>
              <a:tr h="260958">
                <a:tc>
                  <a:txBody>
                    <a:bodyPr/>
                    <a:lstStyle/>
                    <a:p>
                      <a:pPr marL="0" marR="0">
                        <a:lnSpc>
                          <a:spcPct val="100000"/>
                        </a:lnSpc>
                        <a:spcBef>
                          <a:spcPts val="0"/>
                        </a:spcBef>
                        <a:spcAft>
                          <a:spcPts val="0"/>
                        </a:spcAft>
                      </a:pPr>
                      <a:r>
                        <a:rPr lang="en-US" sz="1400" kern="1200">
                          <a:effectLst/>
                        </a:rPr>
                        <a:t>Serum phosphorus, mmol/L, mean (SD)</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0.74 (0.08)</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0.78 (0.08)</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extLst>
                  <a:ext uri="{0D108BD9-81ED-4DB2-BD59-A6C34878D82A}">
                    <a16:rowId xmlns:a16="http://schemas.microsoft.com/office/drawing/2014/main" val="603932764"/>
                  </a:ext>
                </a:extLst>
              </a:tr>
              <a:tr h="260958">
                <a:tc>
                  <a:txBody>
                    <a:bodyPr/>
                    <a:lstStyle/>
                    <a:p>
                      <a:pPr marL="0" marR="0">
                        <a:lnSpc>
                          <a:spcPct val="100000"/>
                        </a:lnSpc>
                        <a:spcBef>
                          <a:spcPts val="0"/>
                        </a:spcBef>
                        <a:spcAft>
                          <a:spcPts val="0"/>
                        </a:spcAft>
                      </a:pPr>
                      <a:r>
                        <a:rPr lang="de-DE" sz="1400" kern="1200">
                          <a:effectLst/>
                        </a:rPr>
                        <a:t>TmP/GFR, </a:t>
                      </a:r>
                      <a:r>
                        <a:rPr lang="en-US" sz="1400" kern="1200">
                          <a:effectLst/>
                        </a:rPr>
                        <a:t>mmol/L, mean (SD)</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0.65 (0.11)</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0.71 (0.12)</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472261769"/>
                  </a:ext>
                </a:extLst>
              </a:tr>
              <a:tr h="260958">
                <a:tc>
                  <a:txBody>
                    <a:bodyPr/>
                    <a:lstStyle/>
                    <a:p>
                      <a:pPr marL="0" marR="0">
                        <a:lnSpc>
                          <a:spcPct val="100000"/>
                        </a:lnSpc>
                        <a:spcBef>
                          <a:spcPts val="0"/>
                        </a:spcBef>
                        <a:spcAft>
                          <a:spcPts val="0"/>
                        </a:spcAft>
                      </a:pPr>
                      <a:r>
                        <a:rPr lang="en-US" sz="1400" kern="1200">
                          <a:effectLst/>
                        </a:rPr>
                        <a:t>Serum 1,25(OH)</a:t>
                      </a:r>
                      <a:r>
                        <a:rPr lang="en-US" sz="1400" kern="1200" baseline="-25000">
                          <a:effectLst/>
                        </a:rPr>
                        <a:t>2</a:t>
                      </a:r>
                      <a:r>
                        <a:rPr lang="en-US" sz="1400" kern="1200">
                          <a:effectLst/>
                        </a:rPr>
                        <a:t>D, pmol/L, mean (SD)</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96 (36)</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110 (48)</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extLst>
                  <a:ext uri="{0D108BD9-81ED-4DB2-BD59-A6C34878D82A}">
                    <a16:rowId xmlns:a16="http://schemas.microsoft.com/office/drawing/2014/main" val="2555495188"/>
                  </a:ext>
                </a:extLst>
              </a:tr>
              <a:tr h="260958">
                <a:tc>
                  <a:txBody>
                    <a:bodyPr/>
                    <a:lstStyle/>
                    <a:p>
                      <a:pPr marL="0" marR="0">
                        <a:lnSpc>
                          <a:spcPct val="100000"/>
                        </a:lnSpc>
                        <a:spcBef>
                          <a:spcPts val="0"/>
                        </a:spcBef>
                        <a:spcAft>
                          <a:spcPts val="0"/>
                        </a:spcAft>
                      </a:pPr>
                      <a:r>
                        <a:rPr lang="en-US" sz="1400" kern="1200">
                          <a:effectLst/>
                        </a:rPr>
                        <a:t>Serum Alkaline Phosphatase, U/L, mean (SD)</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523.4 (154.4)</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510.8 (124.9)</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990713419"/>
                  </a:ext>
                </a:extLst>
              </a:tr>
              <a:tr h="521916">
                <a:tc>
                  <a:txBody>
                    <a:bodyPr/>
                    <a:lstStyle/>
                    <a:p>
                      <a:pPr marL="0" marR="0">
                        <a:lnSpc>
                          <a:spcPct val="100000"/>
                        </a:lnSpc>
                        <a:spcBef>
                          <a:spcPts val="0"/>
                        </a:spcBef>
                        <a:spcAft>
                          <a:spcPts val="0"/>
                        </a:spcAft>
                      </a:pPr>
                      <a:r>
                        <a:rPr lang="en-US" sz="1400" kern="1200">
                          <a:effectLst/>
                        </a:rPr>
                        <a:t>Duration of previous conventional therapy, years, </a:t>
                      </a:r>
                      <a:r>
                        <a:rPr lang="en-US" sz="1400">
                          <a:effectLst/>
                        </a:rPr>
                        <a:t>mean (SD)</a:t>
                      </a:r>
                    </a:p>
                    <a:p>
                      <a:pPr marL="0" marR="0">
                        <a:lnSpc>
                          <a:spcPct val="100000"/>
                        </a:lnSpc>
                        <a:spcBef>
                          <a:spcPts val="0"/>
                        </a:spcBef>
                        <a:spcAft>
                          <a:spcPts val="0"/>
                        </a:spcAft>
                      </a:pPr>
                      <a:r>
                        <a:rPr lang="en-US" sz="1400">
                          <a:effectLst/>
                        </a:rPr>
                        <a:t>median [range]</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4.3 (3.0)</a:t>
                      </a:r>
                      <a:endParaRPr lang="en-US" sz="1400">
                        <a:effectLst/>
                      </a:endParaRPr>
                    </a:p>
                    <a:p>
                      <a:pPr marL="0" marR="0" algn="ctr">
                        <a:lnSpc>
                          <a:spcPct val="100000"/>
                        </a:lnSpc>
                        <a:spcBef>
                          <a:spcPts val="0"/>
                        </a:spcBef>
                        <a:spcAft>
                          <a:spcPts val="0"/>
                        </a:spcAft>
                      </a:pPr>
                      <a:r>
                        <a:rPr lang="en-US" sz="1400" kern="1200">
                          <a:effectLst/>
                        </a:rPr>
                        <a:t>3.5 [0.8-12.0]</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tc>
                  <a:txBody>
                    <a:bodyPr/>
                    <a:lstStyle/>
                    <a:p>
                      <a:pPr marL="0" marR="0" algn="ctr">
                        <a:lnSpc>
                          <a:spcPct val="100000"/>
                        </a:lnSpc>
                        <a:spcBef>
                          <a:spcPts val="0"/>
                        </a:spcBef>
                        <a:spcAft>
                          <a:spcPts val="0"/>
                        </a:spcAft>
                      </a:pPr>
                      <a:r>
                        <a:rPr lang="en-US" sz="1400" kern="1200">
                          <a:effectLst/>
                        </a:rPr>
                        <a:t>3.3 (3.1)</a:t>
                      </a:r>
                      <a:endParaRPr lang="en-US" sz="1400">
                        <a:effectLst/>
                      </a:endParaRPr>
                    </a:p>
                    <a:p>
                      <a:pPr marL="0" marR="0" algn="ctr">
                        <a:lnSpc>
                          <a:spcPct val="100000"/>
                        </a:lnSpc>
                        <a:spcBef>
                          <a:spcPts val="0"/>
                        </a:spcBef>
                        <a:spcAft>
                          <a:spcPts val="0"/>
                        </a:spcAft>
                      </a:pPr>
                      <a:r>
                        <a:rPr lang="en-US" sz="1400" kern="1200">
                          <a:effectLst/>
                        </a:rPr>
                        <a:t>2.2 [0.5-12.2]</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B2CCEC"/>
                    </a:solidFill>
                  </a:tcPr>
                </a:tc>
                <a:extLst>
                  <a:ext uri="{0D108BD9-81ED-4DB2-BD59-A6C34878D82A}">
                    <a16:rowId xmlns:a16="http://schemas.microsoft.com/office/drawing/2014/main" val="1648374262"/>
                  </a:ext>
                </a:extLst>
              </a:tr>
              <a:tr h="521916">
                <a:tc>
                  <a:txBody>
                    <a:bodyPr/>
                    <a:lstStyle/>
                    <a:p>
                      <a:pPr marL="0" marR="0">
                        <a:lnSpc>
                          <a:spcPct val="100000"/>
                        </a:lnSpc>
                        <a:spcBef>
                          <a:spcPts val="0"/>
                        </a:spcBef>
                        <a:spcAft>
                          <a:spcPts val="0"/>
                        </a:spcAft>
                      </a:pPr>
                      <a:r>
                        <a:rPr lang="en-US" sz="1400" kern="1200">
                          <a:effectLst/>
                        </a:rPr>
                        <a:t>Total Rickets Severity Score, </a:t>
                      </a:r>
                      <a:r>
                        <a:rPr lang="en-US" sz="1400">
                          <a:effectLst/>
                        </a:rPr>
                        <a:t>mean (SD)</a:t>
                      </a:r>
                    </a:p>
                    <a:p>
                      <a:pPr marL="0" marR="0">
                        <a:lnSpc>
                          <a:spcPct val="100000"/>
                        </a:lnSpc>
                        <a:spcBef>
                          <a:spcPts val="0"/>
                        </a:spcBef>
                        <a:spcAft>
                          <a:spcPts val="0"/>
                        </a:spcAft>
                      </a:pPr>
                      <a:r>
                        <a:rPr lang="en-US" sz="1400">
                          <a:effectLst/>
                        </a:rPr>
                        <a:t>median [range]</a:t>
                      </a:r>
                      <a:endParaRPr lang="en-US" sz="1400">
                        <a:effectLst/>
                        <a:latin typeface="Arial" panose="020B0604020202020204" pitchFamily="34" charset="0"/>
                        <a:ea typeface="Yu Mincho"/>
                        <a:cs typeface="Arial" panose="020B0604020202020204" pitchFamily="34" charset="0"/>
                      </a:endParaRPr>
                    </a:p>
                  </a:txBody>
                  <a:tcPr marR="53456" marT="0" marB="0" anchor="ctr">
                    <a:lnL w="12700" cmpd="sng">
                      <a:noFill/>
                      <a:prstDash val="soli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3.2 (1.1)</a:t>
                      </a:r>
                      <a:endParaRPr lang="en-US" sz="1400">
                        <a:effectLst/>
                      </a:endParaRPr>
                    </a:p>
                    <a:p>
                      <a:pPr marL="0" marR="0" algn="ctr">
                        <a:lnSpc>
                          <a:spcPct val="100000"/>
                        </a:lnSpc>
                        <a:spcBef>
                          <a:spcPts val="0"/>
                        </a:spcBef>
                        <a:spcAft>
                          <a:spcPts val="0"/>
                        </a:spcAft>
                      </a:pPr>
                      <a:r>
                        <a:rPr lang="en-US" sz="1400" kern="1200">
                          <a:effectLst/>
                        </a:rPr>
                        <a:t>3.0 [2.0, 6.5]</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0000"/>
                        </a:lnSpc>
                        <a:spcBef>
                          <a:spcPts val="0"/>
                        </a:spcBef>
                        <a:spcAft>
                          <a:spcPts val="0"/>
                        </a:spcAft>
                      </a:pPr>
                      <a:r>
                        <a:rPr lang="en-US" sz="1400" kern="1200">
                          <a:effectLst/>
                        </a:rPr>
                        <a:t>3.2 (1.0)</a:t>
                      </a:r>
                      <a:endParaRPr lang="en-US" sz="1400">
                        <a:effectLst/>
                      </a:endParaRPr>
                    </a:p>
                    <a:p>
                      <a:pPr marL="0" marR="0" algn="ctr">
                        <a:lnSpc>
                          <a:spcPct val="100000"/>
                        </a:lnSpc>
                        <a:spcBef>
                          <a:spcPts val="0"/>
                        </a:spcBef>
                        <a:spcAft>
                          <a:spcPts val="0"/>
                        </a:spcAft>
                      </a:pPr>
                      <a:r>
                        <a:rPr lang="en-US" sz="1400" kern="1200">
                          <a:effectLst/>
                        </a:rPr>
                        <a:t>3.0 [2.0, 6.5]</a:t>
                      </a:r>
                      <a:endParaRPr lang="en-US" sz="1400">
                        <a:effectLst/>
                        <a:latin typeface="Arial" panose="020B0604020202020204" pitchFamily="34" charset="0"/>
                        <a:ea typeface="Yu Mincho"/>
                        <a:cs typeface="Arial" panose="020B0604020202020204" pitchFamily="34" charset="0"/>
                      </a:endParaRPr>
                    </a:p>
                  </a:txBody>
                  <a:tcPr marL="53456" marR="5345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prstDash val="soli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671118"/>
                  </a:ext>
                </a:extLst>
              </a:tr>
            </a:tbl>
          </a:graphicData>
        </a:graphic>
      </p:graphicFrame>
      <p:sp>
        <p:nvSpPr>
          <p:cNvPr id="4" name="Rectangle 3">
            <a:extLst>
              <a:ext uri="{FF2B5EF4-FFF2-40B4-BE49-F238E27FC236}">
                <a16:creationId xmlns:a16="http://schemas.microsoft.com/office/drawing/2014/main" id="{380CB0BF-27E9-45EC-922F-882C951B3066}"/>
              </a:ext>
            </a:extLst>
          </p:cNvPr>
          <p:cNvSpPr/>
          <p:nvPr/>
        </p:nvSpPr>
        <p:spPr>
          <a:xfrm>
            <a:off x="8860217" y="5805264"/>
            <a:ext cx="263967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4283841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CC5CA3B-8C72-40D5-A7E0-6B5F291BDD24}"/>
              </a:ext>
            </a:extLst>
          </p:cNvPr>
          <p:cNvSpPr txBox="1">
            <a:spLocks/>
          </p:cNvSpPr>
          <p:nvPr/>
        </p:nvSpPr>
        <p:spPr>
          <a:xfrm>
            <a:off x="163760" y="413792"/>
            <a:ext cx="10972800" cy="1143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1247A"/>
                </a:solidFill>
                <a:effectLst/>
                <a:uLnTx/>
                <a:uFillTx/>
                <a:latin typeface="Arial"/>
                <a:ea typeface="+mj-ea"/>
                <a:cs typeface="+mj-cs"/>
              </a:rPr>
              <a:t>In Both Age Groups, Burosumab Resulted in a Sustained Increase in         </a:t>
            </a:r>
            <a:r>
              <a:rPr kumimoji="0" lang="en-US" sz="2400" b="0" i="0" u="none" strike="noStrike" kern="1200" cap="none" spc="0" normalizeH="0" baseline="0" noProof="0">
                <a:ln>
                  <a:noFill/>
                </a:ln>
                <a:solidFill>
                  <a:srgbClr val="C00000"/>
                </a:solidFill>
                <a:effectLst/>
                <a:uLnTx/>
                <a:uFillTx/>
                <a:latin typeface="Arial"/>
                <a:ea typeface="+mj-ea"/>
                <a:cs typeface="+mj-cs"/>
              </a:rPr>
              <a:t>Fasting Serum Phosphorus</a:t>
            </a:r>
            <a:r>
              <a:rPr kumimoji="0" lang="en-US" sz="2400" b="0" i="0" u="none" strike="noStrike" kern="1200" cap="none" spc="0" normalizeH="0" baseline="0" noProof="0">
                <a:ln>
                  <a:noFill/>
                </a:ln>
                <a:solidFill>
                  <a:srgbClr val="51247A"/>
                </a:solidFill>
                <a:effectLst/>
                <a:uLnTx/>
                <a:uFillTx/>
                <a:latin typeface="Arial"/>
                <a:ea typeface="+mj-ea"/>
                <a:cs typeface="+mj-cs"/>
              </a:rPr>
              <a:t>, While Conventional Therapy Showed Little Change</a:t>
            </a:r>
          </a:p>
        </p:txBody>
      </p:sp>
      <p:graphicFrame>
        <p:nvGraphicFramePr>
          <p:cNvPr id="3" name="Chart 2">
            <a:extLst>
              <a:ext uri="{FF2B5EF4-FFF2-40B4-BE49-F238E27FC236}">
                <a16:creationId xmlns:a16="http://schemas.microsoft.com/office/drawing/2014/main" id="{4BDEF43E-8B0F-4266-9832-262EAF7B1560}"/>
              </a:ext>
            </a:extLst>
          </p:cNvPr>
          <p:cNvGraphicFramePr/>
          <p:nvPr/>
        </p:nvGraphicFramePr>
        <p:xfrm>
          <a:off x="711200" y="2150872"/>
          <a:ext cx="10313336" cy="338249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EDEC777F-BA02-4BD9-A333-E7F89C3E080F}"/>
              </a:ext>
            </a:extLst>
          </p:cNvPr>
          <p:cNvSpPr/>
          <p:nvPr/>
        </p:nvSpPr>
        <p:spPr>
          <a:xfrm>
            <a:off x="1163203" y="5077393"/>
            <a:ext cx="1051359" cy="2896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BF36B77F-1B38-4C71-9FBF-BA726D2CE8D1}"/>
              </a:ext>
            </a:extLst>
          </p:cNvPr>
          <p:cNvSpPr/>
          <p:nvPr/>
        </p:nvSpPr>
        <p:spPr>
          <a:xfrm>
            <a:off x="4629369" y="5105346"/>
            <a:ext cx="334220" cy="350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rial"/>
                <a:ea typeface="+mn-ea"/>
                <a:cs typeface="+mn-cs"/>
              </a:rPr>
              <a:t>1</a:t>
            </a:r>
          </a:p>
        </p:txBody>
      </p:sp>
      <p:cxnSp>
        <p:nvCxnSpPr>
          <p:cNvPr id="6" name="Straight Connector 5">
            <a:extLst>
              <a:ext uri="{FF2B5EF4-FFF2-40B4-BE49-F238E27FC236}">
                <a16:creationId xmlns:a16="http://schemas.microsoft.com/office/drawing/2014/main" id="{DB107611-455B-4733-A6BE-C54B66744596}"/>
              </a:ext>
            </a:extLst>
          </p:cNvPr>
          <p:cNvCxnSpPr/>
          <p:nvPr/>
        </p:nvCxnSpPr>
        <p:spPr>
          <a:xfrm>
            <a:off x="2467043" y="5029202"/>
            <a:ext cx="0" cy="32479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F3D5BF0-4797-4748-B1A2-BE6106882F13}"/>
              </a:ext>
            </a:extLst>
          </p:cNvPr>
          <p:cNvSpPr txBox="1"/>
          <p:nvPr/>
        </p:nvSpPr>
        <p:spPr>
          <a:xfrm>
            <a:off x="2339135" y="5299402"/>
            <a:ext cx="3035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8" name="TextBox 7">
            <a:extLst>
              <a:ext uri="{FF2B5EF4-FFF2-40B4-BE49-F238E27FC236}">
                <a16:creationId xmlns:a16="http://schemas.microsoft.com/office/drawing/2014/main" id="{C865CD63-82C5-4F29-ABB7-E789C2DABCA1}"/>
              </a:ext>
            </a:extLst>
          </p:cNvPr>
          <p:cNvSpPr txBox="1"/>
          <p:nvPr/>
        </p:nvSpPr>
        <p:spPr>
          <a:xfrm>
            <a:off x="5481234" y="5545057"/>
            <a:ext cx="147661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a:t>
            </a:r>
          </a:p>
        </p:txBody>
      </p:sp>
      <p:cxnSp>
        <p:nvCxnSpPr>
          <p:cNvPr id="9" name="Straight Connector 8">
            <a:extLst>
              <a:ext uri="{FF2B5EF4-FFF2-40B4-BE49-F238E27FC236}">
                <a16:creationId xmlns:a16="http://schemas.microsoft.com/office/drawing/2014/main" id="{173EEF5A-7AAC-4A9E-9139-7EE582D3DA3E}"/>
              </a:ext>
            </a:extLst>
          </p:cNvPr>
          <p:cNvCxnSpPr/>
          <p:nvPr/>
        </p:nvCxnSpPr>
        <p:spPr>
          <a:xfrm>
            <a:off x="1839385" y="3340041"/>
            <a:ext cx="8674847" cy="0"/>
          </a:xfrm>
          <a:prstGeom prst="line">
            <a:avLst/>
          </a:prstGeom>
          <a:ln w="19050">
            <a:solidFill>
              <a:schemeClr val="bg1">
                <a:lumMod val="50000"/>
              </a:schemeClr>
            </a:solidFill>
            <a:prstDash val="dash"/>
            <a:headEnd type="non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513C284-F271-40AE-910E-9129F215D065}"/>
              </a:ext>
            </a:extLst>
          </p:cNvPr>
          <p:cNvSpPr txBox="1"/>
          <p:nvPr/>
        </p:nvSpPr>
        <p:spPr>
          <a:xfrm>
            <a:off x="10395817" y="3200402"/>
            <a:ext cx="14913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Lower limit of normal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1.03 mmol/L</a:t>
            </a:r>
          </a:p>
        </p:txBody>
      </p:sp>
      <p:cxnSp>
        <p:nvCxnSpPr>
          <p:cNvPr id="11" name="Straight Connector 10">
            <a:extLst>
              <a:ext uri="{FF2B5EF4-FFF2-40B4-BE49-F238E27FC236}">
                <a16:creationId xmlns:a16="http://schemas.microsoft.com/office/drawing/2014/main" id="{4B2CA3B3-525F-4933-A12F-4CBC6B06BA85}"/>
              </a:ext>
            </a:extLst>
          </p:cNvPr>
          <p:cNvCxnSpPr/>
          <p:nvPr/>
        </p:nvCxnSpPr>
        <p:spPr>
          <a:xfrm>
            <a:off x="2640856" y="5029202"/>
            <a:ext cx="0" cy="32479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DC8E803-D434-4321-A084-669407FB2DD9}"/>
              </a:ext>
            </a:extLst>
          </p:cNvPr>
          <p:cNvSpPr txBox="1"/>
          <p:nvPr/>
        </p:nvSpPr>
        <p:spPr>
          <a:xfrm>
            <a:off x="2438610" y="5299402"/>
            <a:ext cx="5596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a:t>
            </a:r>
          </a:p>
        </p:txBody>
      </p:sp>
      <p:sp>
        <p:nvSpPr>
          <p:cNvPr id="13" name="TextBox 12">
            <a:extLst>
              <a:ext uri="{FF2B5EF4-FFF2-40B4-BE49-F238E27FC236}">
                <a16:creationId xmlns:a16="http://schemas.microsoft.com/office/drawing/2014/main" id="{C725452B-5963-44D0-B8CA-F91221759F79}"/>
              </a:ext>
            </a:extLst>
          </p:cNvPr>
          <p:cNvSpPr txBox="1"/>
          <p:nvPr/>
        </p:nvSpPr>
        <p:spPr>
          <a:xfrm>
            <a:off x="3656535" y="5007291"/>
            <a:ext cx="5596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a:t>
            </a:r>
          </a:p>
        </p:txBody>
      </p:sp>
      <p:cxnSp>
        <p:nvCxnSpPr>
          <p:cNvPr id="14" name="Straight Connector 13">
            <a:extLst>
              <a:ext uri="{FF2B5EF4-FFF2-40B4-BE49-F238E27FC236}">
                <a16:creationId xmlns:a16="http://schemas.microsoft.com/office/drawing/2014/main" id="{41CB4C8F-8012-441F-8DFB-40F0AC8FBAE1}"/>
              </a:ext>
            </a:extLst>
          </p:cNvPr>
          <p:cNvCxnSpPr/>
          <p:nvPr/>
        </p:nvCxnSpPr>
        <p:spPr>
          <a:xfrm>
            <a:off x="6429029" y="5029202"/>
            <a:ext cx="0" cy="32479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A90204-D3C6-430A-987C-927E087A77AB}"/>
              </a:ext>
            </a:extLst>
          </p:cNvPr>
          <p:cNvSpPr txBox="1"/>
          <p:nvPr/>
        </p:nvSpPr>
        <p:spPr>
          <a:xfrm>
            <a:off x="6147421" y="5299402"/>
            <a:ext cx="6924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33</a:t>
            </a:r>
            <a:r>
              <a:rPr kumimoji="0" lang="en-US" sz="16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rPr>
              <a:t>a</a:t>
            </a:r>
          </a:p>
        </p:txBody>
      </p:sp>
      <p:sp>
        <p:nvSpPr>
          <p:cNvPr id="16" name="Rectangle 15">
            <a:extLst>
              <a:ext uri="{FF2B5EF4-FFF2-40B4-BE49-F238E27FC236}">
                <a16:creationId xmlns:a16="http://schemas.microsoft.com/office/drawing/2014/main" id="{A09C7EC3-56B6-44A8-8A48-84D063768EB8}"/>
              </a:ext>
            </a:extLst>
          </p:cNvPr>
          <p:cNvSpPr/>
          <p:nvPr/>
        </p:nvSpPr>
        <p:spPr>
          <a:xfrm>
            <a:off x="1144013" y="4779518"/>
            <a:ext cx="571711" cy="33397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BEB33D43-C659-4261-9848-7B08712E2E68}"/>
              </a:ext>
            </a:extLst>
          </p:cNvPr>
          <p:cNvGrpSpPr/>
          <p:nvPr/>
        </p:nvGrpSpPr>
        <p:grpSpPr>
          <a:xfrm>
            <a:off x="1763459" y="4800600"/>
            <a:ext cx="158524" cy="111590"/>
            <a:chOff x="984552" y="4073914"/>
            <a:chExt cx="116279" cy="116375"/>
          </a:xfrm>
        </p:grpSpPr>
        <p:sp>
          <p:nvSpPr>
            <p:cNvPr id="18" name="Parallelogram 17">
              <a:extLst>
                <a:ext uri="{FF2B5EF4-FFF2-40B4-BE49-F238E27FC236}">
                  <a16:creationId xmlns:a16="http://schemas.microsoft.com/office/drawing/2014/main" id="{89030287-791A-48B8-BFBC-292650D8BBF2}"/>
                </a:ext>
              </a:extLst>
            </p:cNvPr>
            <p:cNvSpPr/>
            <p:nvPr/>
          </p:nvSpPr>
          <p:spPr>
            <a:xfrm rot="9820144">
              <a:off x="997629" y="4112415"/>
              <a:ext cx="103202" cy="46277"/>
            </a:xfrm>
            <a:prstGeom prst="parallelogram">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C18C8110-11CE-44B7-A1E0-436D2A182671}"/>
                </a:ext>
              </a:extLst>
            </p:cNvPr>
            <p:cNvCxnSpPr/>
            <p:nvPr/>
          </p:nvCxnSpPr>
          <p:spPr>
            <a:xfrm flipV="1">
              <a:off x="984552" y="4073914"/>
              <a:ext cx="106438" cy="4572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0873DFB-8F1F-413F-AF08-09E45064D11C}"/>
                </a:ext>
              </a:extLst>
            </p:cNvPr>
            <p:cNvCxnSpPr/>
            <p:nvPr/>
          </p:nvCxnSpPr>
          <p:spPr>
            <a:xfrm flipV="1">
              <a:off x="993203" y="4144564"/>
              <a:ext cx="106438" cy="4572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grpSp>
      <p:sp>
        <p:nvSpPr>
          <p:cNvPr id="21" name="Rectangle 20">
            <a:extLst>
              <a:ext uri="{FF2B5EF4-FFF2-40B4-BE49-F238E27FC236}">
                <a16:creationId xmlns:a16="http://schemas.microsoft.com/office/drawing/2014/main" id="{51DFDF70-CE7B-49FE-8850-964C4DE9E9F3}"/>
              </a:ext>
            </a:extLst>
          </p:cNvPr>
          <p:cNvSpPr/>
          <p:nvPr/>
        </p:nvSpPr>
        <p:spPr>
          <a:xfrm>
            <a:off x="5463919" y="5112289"/>
            <a:ext cx="499205" cy="2961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rial"/>
                <a:ea typeface="+mn-ea"/>
                <a:cs typeface="+mn-cs"/>
              </a:rPr>
              <a:t>1</a:t>
            </a:r>
          </a:p>
        </p:txBody>
      </p:sp>
      <p:sp>
        <p:nvSpPr>
          <p:cNvPr id="22" name="Rectangle 21">
            <a:extLst>
              <a:ext uri="{FF2B5EF4-FFF2-40B4-BE49-F238E27FC236}">
                <a16:creationId xmlns:a16="http://schemas.microsoft.com/office/drawing/2014/main" id="{A76334F2-A3F7-48AD-9CDC-D64AEECF99AC}"/>
              </a:ext>
            </a:extLst>
          </p:cNvPr>
          <p:cNvSpPr/>
          <p:nvPr/>
        </p:nvSpPr>
        <p:spPr>
          <a:xfrm>
            <a:off x="6569884" y="5108340"/>
            <a:ext cx="387963" cy="296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rial"/>
                <a:ea typeface="+mn-ea"/>
                <a:cs typeface="+mn-cs"/>
              </a:rPr>
              <a:t>1</a:t>
            </a:r>
          </a:p>
        </p:txBody>
      </p:sp>
      <p:sp>
        <p:nvSpPr>
          <p:cNvPr id="23" name="Rectangle 22">
            <a:extLst>
              <a:ext uri="{FF2B5EF4-FFF2-40B4-BE49-F238E27FC236}">
                <a16:creationId xmlns:a16="http://schemas.microsoft.com/office/drawing/2014/main" id="{A61F1B0D-913F-44E3-95CA-2669B7363508}"/>
              </a:ext>
            </a:extLst>
          </p:cNvPr>
          <p:cNvSpPr/>
          <p:nvPr/>
        </p:nvSpPr>
        <p:spPr>
          <a:xfrm>
            <a:off x="7566212" y="5132991"/>
            <a:ext cx="858621" cy="350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rial"/>
                <a:ea typeface="+mn-ea"/>
                <a:cs typeface="+mn-cs"/>
              </a:rPr>
              <a:t>1</a:t>
            </a:r>
          </a:p>
        </p:txBody>
      </p:sp>
      <p:sp>
        <p:nvSpPr>
          <p:cNvPr id="24" name="Rectangle 23">
            <a:extLst>
              <a:ext uri="{FF2B5EF4-FFF2-40B4-BE49-F238E27FC236}">
                <a16:creationId xmlns:a16="http://schemas.microsoft.com/office/drawing/2014/main" id="{A9B56C38-494A-42C8-9410-E418F75019FA}"/>
              </a:ext>
            </a:extLst>
          </p:cNvPr>
          <p:cNvSpPr/>
          <p:nvPr/>
        </p:nvSpPr>
        <p:spPr>
          <a:xfrm>
            <a:off x="9048671" y="5121144"/>
            <a:ext cx="924508" cy="3501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white"/>
                </a:solidFill>
                <a:effectLst/>
                <a:uLnTx/>
                <a:uFillTx/>
                <a:latin typeface="Arial"/>
                <a:ea typeface="+mn-ea"/>
                <a:cs typeface="+mn-cs"/>
              </a:rPr>
              <a:t>1</a:t>
            </a:r>
          </a:p>
        </p:txBody>
      </p:sp>
      <p:sp>
        <p:nvSpPr>
          <p:cNvPr id="25" name="TextBox 24">
            <a:extLst>
              <a:ext uri="{FF2B5EF4-FFF2-40B4-BE49-F238E27FC236}">
                <a16:creationId xmlns:a16="http://schemas.microsoft.com/office/drawing/2014/main" id="{9FA87EC1-A3C4-49B4-8AF2-637BA612861B}"/>
              </a:ext>
            </a:extLst>
          </p:cNvPr>
          <p:cNvSpPr txBox="1"/>
          <p:nvPr/>
        </p:nvSpPr>
        <p:spPr>
          <a:xfrm>
            <a:off x="8091444" y="5333441"/>
            <a:ext cx="37486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err="1">
                <a:ln>
                  <a:noFill/>
                </a:ln>
                <a:solidFill>
                  <a:srgbClr val="000000"/>
                </a:solidFill>
                <a:effectLst/>
                <a:uLnTx/>
                <a:uFillTx/>
                <a:latin typeface="Arial" panose="020B0604020202020204" pitchFamily="34" charset="0"/>
                <a:ea typeface="+mn-ea"/>
                <a:cs typeface="Arial" panose="020B0604020202020204" pitchFamily="34" charset="0"/>
              </a:rPr>
              <a:t>a</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Burosumab</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Only</a:t>
            </a:r>
          </a:p>
        </p:txBody>
      </p:sp>
      <p:sp>
        <p:nvSpPr>
          <p:cNvPr id="26" name="Rectangle 25">
            <a:extLst>
              <a:ext uri="{FF2B5EF4-FFF2-40B4-BE49-F238E27FC236}">
                <a16:creationId xmlns:a16="http://schemas.microsoft.com/office/drawing/2014/main" id="{BB55E749-EB71-4058-AD07-401DF0058250}"/>
              </a:ext>
            </a:extLst>
          </p:cNvPr>
          <p:cNvSpPr/>
          <p:nvPr/>
        </p:nvSpPr>
        <p:spPr>
          <a:xfrm>
            <a:off x="9098026" y="5883611"/>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863802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CFD7B0D-A089-47CE-8EAA-F613A246C655}"/>
              </a:ext>
            </a:extLst>
          </p:cNvPr>
          <p:cNvSpPr txBox="1">
            <a:spLocks/>
          </p:cNvSpPr>
          <p:nvPr/>
        </p:nvSpPr>
        <p:spPr>
          <a:xfrm>
            <a:off x="396753" y="557808"/>
            <a:ext cx="10972800" cy="1143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1247A"/>
                </a:solidFill>
                <a:effectLst/>
                <a:uLnTx/>
                <a:uFillTx/>
                <a:latin typeface="Arial"/>
                <a:ea typeface="+mj-ea"/>
                <a:cs typeface="+mj-cs"/>
              </a:rPr>
              <a:t>In Both Age Groups, Burosumab Resulted in a Sustained Increase in </a:t>
            </a:r>
            <a:r>
              <a:rPr kumimoji="0" lang="en-US" sz="2800" b="0" i="0" u="none" strike="noStrike" kern="1200" cap="none" spc="0" normalizeH="0" baseline="0" noProof="0" err="1">
                <a:ln>
                  <a:noFill/>
                </a:ln>
                <a:solidFill>
                  <a:srgbClr val="C00000"/>
                </a:solidFill>
                <a:effectLst/>
                <a:uLnTx/>
                <a:uFillTx/>
                <a:latin typeface="Arial"/>
                <a:ea typeface="+mj-ea"/>
                <a:cs typeface="+mj-cs"/>
              </a:rPr>
              <a:t>TmP</a:t>
            </a:r>
            <a:r>
              <a:rPr kumimoji="0" lang="en-US" sz="2800" b="0" i="0" u="none" strike="noStrike" kern="1200" cap="none" spc="0" normalizeH="0" baseline="0" noProof="0">
                <a:ln>
                  <a:noFill/>
                </a:ln>
                <a:solidFill>
                  <a:srgbClr val="C00000"/>
                </a:solidFill>
                <a:effectLst/>
                <a:uLnTx/>
                <a:uFillTx/>
                <a:latin typeface="Arial"/>
                <a:ea typeface="+mj-ea"/>
                <a:cs typeface="+mj-cs"/>
              </a:rPr>
              <a:t>/GFR</a:t>
            </a:r>
          </a:p>
        </p:txBody>
      </p:sp>
      <p:graphicFrame>
        <p:nvGraphicFramePr>
          <p:cNvPr id="3" name="Chart 2">
            <a:extLst>
              <a:ext uri="{FF2B5EF4-FFF2-40B4-BE49-F238E27FC236}">
                <a16:creationId xmlns:a16="http://schemas.microsoft.com/office/drawing/2014/main" id="{290D40FE-C704-48E4-8055-82930EC57AC6}"/>
              </a:ext>
            </a:extLst>
          </p:cNvPr>
          <p:cNvGraphicFramePr/>
          <p:nvPr/>
        </p:nvGraphicFramePr>
        <p:xfrm>
          <a:off x="838200" y="2057400"/>
          <a:ext cx="10414416" cy="319938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E3F33135-A5D9-4B0B-B95F-A7970A5B87C7}"/>
              </a:ext>
            </a:extLst>
          </p:cNvPr>
          <p:cNvSpPr/>
          <p:nvPr/>
        </p:nvSpPr>
        <p:spPr>
          <a:xfrm>
            <a:off x="1101167" y="4985898"/>
            <a:ext cx="1061663"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F26A24CE-7A1A-4A37-A953-2DFEA3DF6B2E}"/>
              </a:ext>
            </a:extLst>
          </p:cNvPr>
          <p:cNvSpPr/>
          <p:nvPr/>
        </p:nvSpPr>
        <p:spPr>
          <a:xfrm>
            <a:off x="3656179" y="4951162"/>
            <a:ext cx="560676"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8B6105A4-07D6-47AA-B26F-14AA982FDFF7}"/>
              </a:ext>
            </a:extLst>
          </p:cNvPr>
          <p:cNvSpPr/>
          <p:nvPr/>
        </p:nvSpPr>
        <p:spPr>
          <a:xfrm>
            <a:off x="5615199" y="4951162"/>
            <a:ext cx="535909"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E009C319-048A-4D71-B84E-B8F3BBD44F52}"/>
              </a:ext>
            </a:extLst>
          </p:cNvPr>
          <p:cNvSpPr txBox="1"/>
          <p:nvPr/>
        </p:nvSpPr>
        <p:spPr>
          <a:xfrm>
            <a:off x="5791200" y="5331698"/>
            <a:ext cx="14910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a:t>
            </a:r>
          </a:p>
        </p:txBody>
      </p:sp>
      <p:grpSp>
        <p:nvGrpSpPr>
          <p:cNvPr id="8" name="Group 7">
            <a:extLst>
              <a:ext uri="{FF2B5EF4-FFF2-40B4-BE49-F238E27FC236}">
                <a16:creationId xmlns:a16="http://schemas.microsoft.com/office/drawing/2014/main" id="{1DA78794-7EA1-4299-83D4-51B640978E0E}"/>
              </a:ext>
            </a:extLst>
          </p:cNvPr>
          <p:cNvGrpSpPr/>
          <p:nvPr/>
        </p:nvGrpSpPr>
        <p:grpSpPr>
          <a:xfrm>
            <a:off x="1900771" y="4572002"/>
            <a:ext cx="160079" cy="101793"/>
            <a:chOff x="984552" y="4073914"/>
            <a:chExt cx="116279" cy="116375"/>
          </a:xfrm>
        </p:grpSpPr>
        <p:sp>
          <p:nvSpPr>
            <p:cNvPr id="9" name="Parallelogram 8">
              <a:extLst>
                <a:ext uri="{FF2B5EF4-FFF2-40B4-BE49-F238E27FC236}">
                  <a16:creationId xmlns:a16="http://schemas.microsoft.com/office/drawing/2014/main" id="{FE42D2E9-52F0-40C1-B0DD-F104465FDFE9}"/>
                </a:ext>
              </a:extLst>
            </p:cNvPr>
            <p:cNvSpPr/>
            <p:nvPr/>
          </p:nvSpPr>
          <p:spPr>
            <a:xfrm rot="9820144">
              <a:off x="997629" y="4112415"/>
              <a:ext cx="103202" cy="46277"/>
            </a:xfrm>
            <a:prstGeom prst="parallelogram">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6A2BF89C-F7C9-4D02-AF41-683B36637296}"/>
                </a:ext>
              </a:extLst>
            </p:cNvPr>
            <p:cNvCxnSpPr/>
            <p:nvPr/>
          </p:nvCxnSpPr>
          <p:spPr>
            <a:xfrm flipV="1">
              <a:off x="984552" y="4073914"/>
              <a:ext cx="106438" cy="4572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0520804-CE9C-49AB-B1E3-64A62C023BC8}"/>
                </a:ext>
              </a:extLst>
            </p:cNvPr>
            <p:cNvCxnSpPr/>
            <p:nvPr/>
          </p:nvCxnSpPr>
          <p:spPr>
            <a:xfrm flipV="1">
              <a:off x="993203" y="4144564"/>
              <a:ext cx="106438" cy="4572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grpSp>
      <p:cxnSp>
        <p:nvCxnSpPr>
          <p:cNvPr id="12" name="Straight Connector 11">
            <a:extLst>
              <a:ext uri="{FF2B5EF4-FFF2-40B4-BE49-F238E27FC236}">
                <a16:creationId xmlns:a16="http://schemas.microsoft.com/office/drawing/2014/main" id="{1EC403FB-30EE-456B-8318-FA0AA61CE4C1}"/>
              </a:ext>
            </a:extLst>
          </p:cNvPr>
          <p:cNvCxnSpPr/>
          <p:nvPr/>
        </p:nvCxnSpPr>
        <p:spPr>
          <a:xfrm>
            <a:off x="1977442" y="3581400"/>
            <a:ext cx="8759868" cy="0"/>
          </a:xfrm>
          <a:prstGeom prst="line">
            <a:avLst/>
          </a:prstGeom>
          <a:ln w="19050">
            <a:solidFill>
              <a:schemeClr val="bg1">
                <a:lumMod val="50000"/>
              </a:schemeClr>
            </a:solidFill>
            <a:prstDash val="dash"/>
            <a:headEnd type="non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B26AFE3-E42E-4002-B384-234CF6BEEAAA}"/>
              </a:ext>
            </a:extLst>
          </p:cNvPr>
          <p:cNvSpPr txBox="1"/>
          <p:nvPr/>
        </p:nvSpPr>
        <p:spPr>
          <a:xfrm>
            <a:off x="10686001" y="3429002"/>
            <a:ext cx="15060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Lower limit of target range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0.84 mmol/L</a:t>
            </a:r>
          </a:p>
        </p:txBody>
      </p:sp>
      <p:sp>
        <p:nvSpPr>
          <p:cNvPr id="14" name="Rectangle 13">
            <a:extLst>
              <a:ext uri="{FF2B5EF4-FFF2-40B4-BE49-F238E27FC236}">
                <a16:creationId xmlns:a16="http://schemas.microsoft.com/office/drawing/2014/main" id="{8274C106-3B1D-4C35-AA39-48B85513FADC}"/>
              </a:ext>
            </a:extLst>
          </p:cNvPr>
          <p:cNvSpPr/>
          <p:nvPr/>
        </p:nvSpPr>
        <p:spPr>
          <a:xfrm>
            <a:off x="4694916" y="4993577"/>
            <a:ext cx="535909"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48698093-7F7F-4524-AB6E-27B6A4EA2982}"/>
              </a:ext>
            </a:extLst>
          </p:cNvPr>
          <p:cNvSpPr/>
          <p:nvPr/>
        </p:nvSpPr>
        <p:spPr>
          <a:xfrm>
            <a:off x="6654692" y="4966310"/>
            <a:ext cx="535909"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09764C7F-6333-4106-98ED-DFCBF56D1AD8}"/>
              </a:ext>
            </a:extLst>
          </p:cNvPr>
          <p:cNvSpPr/>
          <p:nvPr/>
        </p:nvSpPr>
        <p:spPr>
          <a:xfrm>
            <a:off x="7665577" y="4981457"/>
            <a:ext cx="1028707"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E8136D74-1D20-4F1C-86E3-EFF563916A29}"/>
              </a:ext>
            </a:extLst>
          </p:cNvPr>
          <p:cNvSpPr/>
          <p:nvPr/>
        </p:nvSpPr>
        <p:spPr>
          <a:xfrm>
            <a:off x="9191435" y="4969339"/>
            <a:ext cx="965043"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C1F8D3C9-1E8B-4ACB-AA9A-30FEF16CD1D3}"/>
              </a:ext>
            </a:extLst>
          </p:cNvPr>
          <p:cNvSpPr/>
          <p:nvPr/>
        </p:nvSpPr>
        <p:spPr>
          <a:xfrm>
            <a:off x="1206999" y="4666698"/>
            <a:ext cx="570261" cy="264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6D4A83B5-4CFB-4209-94C8-9201E01A1FD9}"/>
              </a:ext>
            </a:extLst>
          </p:cNvPr>
          <p:cNvSpPr/>
          <p:nvPr/>
        </p:nvSpPr>
        <p:spPr>
          <a:xfrm>
            <a:off x="8878418" y="5662767"/>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3127255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F06896A-CA1A-4A75-B48F-0EF4D89D8AA0}"/>
              </a:ext>
            </a:extLst>
          </p:cNvPr>
          <p:cNvSpPr txBox="1">
            <a:spLocks/>
          </p:cNvSpPr>
          <p:nvPr/>
        </p:nvSpPr>
        <p:spPr>
          <a:xfrm>
            <a:off x="623392" y="629816"/>
            <a:ext cx="10972800" cy="1143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1247A"/>
                </a:solidFill>
                <a:effectLst/>
                <a:uLnTx/>
                <a:uFillTx/>
                <a:latin typeface="Arial"/>
                <a:ea typeface="+mj-ea"/>
                <a:cs typeface="+mj-cs"/>
              </a:rPr>
              <a:t>In Both Age Groups, Burosumab Resulted in a Decrease in </a:t>
            </a:r>
            <a:r>
              <a:rPr kumimoji="0" lang="en-US" sz="2800" b="0" i="0" u="none" strike="noStrike" kern="1200" cap="none" spc="0" normalizeH="0" baseline="0" noProof="0">
                <a:ln>
                  <a:noFill/>
                </a:ln>
                <a:solidFill>
                  <a:srgbClr val="C00000"/>
                </a:solidFill>
                <a:effectLst/>
                <a:uLnTx/>
                <a:uFillTx/>
                <a:latin typeface="Arial"/>
                <a:ea typeface="+mj-ea"/>
                <a:cs typeface="+mj-cs"/>
              </a:rPr>
              <a:t>Serum Alkaline Phosphatase</a:t>
            </a:r>
          </a:p>
        </p:txBody>
      </p:sp>
      <p:graphicFrame>
        <p:nvGraphicFramePr>
          <p:cNvPr id="3" name="Chart 2">
            <a:extLst>
              <a:ext uri="{FF2B5EF4-FFF2-40B4-BE49-F238E27FC236}">
                <a16:creationId xmlns:a16="http://schemas.microsoft.com/office/drawing/2014/main" id="{6F7A437E-556C-4965-B8AE-34F26E06AB35}"/>
              </a:ext>
            </a:extLst>
          </p:cNvPr>
          <p:cNvGraphicFramePr/>
          <p:nvPr/>
        </p:nvGraphicFramePr>
        <p:xfrm>
          <a:off x="1406956" y="1962746"/>
          <a:ext cx="10414416" cy="328293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D9DA89B-AFF4-494C-9906-D9ABA8C76BF6}"/>
              </a:ext>
            </a:extLst>
          </p:cNvPr>
          <p:cNvSpPr txBox="1"/>
          <p:nvPr/>
        </p:nvSpPr>
        <p:spPr>
          <a:xfrm>
            <a:off x="6269346" y="5331698"/>
            <a:ext cx="14910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a:t>
            </a:r>
          </a:p>
        </p:txBody>
      </p:sp>
      <p:grpSp>
        <p:nvGrpSpPr>
          <p:cNvPr id="5" name="Group 4">
            <a:extLst>
              <a:ext uri="{FF2B5EF4-FFF2-40B4-BE49-F238E27FC236}">
                <a16:creationId xmlns:a16="http://schemas.microsoft.com/office/drawing/2014/main" id="{4D94C933-206A-441D-9311-E913D68C39EF}"/>
              </a:ext>
            </a:extLst>
          </p:cNvPr>
          <p:cNvGrpSpPr/>
          <p:nvPr/>
        </p:nvGrpSpPr>
        <p:grpSpPr>
          <a:xfrm>
            <a:off x="2378917" y="4622609"/>
            <a:ext cx="160079" cy="101793"/>
            <a:chOff x="984552" y="4073914"/>
            <a:chExt cx="116279" cy="116375"/>
          </a:xfrm>
        </p:grpSpPr>
        <p:sp>
          <p:nvSpPr>
            <p:cNvPr id="6" name="Parallelogram 5">
              <a:extLst>
                <a:ext uri="{FF2B5EF4-FFF2-40B4-BE49-F238E27FC236}">
                  <a16:creationId xmlns:a16="http://schemas.microsoft.com/office/drawing/2014/main" id="{1D23FDBE-EE02-4CB6-BD7E-8B67D4E9B505}"/>
                </a:ext>
              </a:extLst>
            </p:cNvPr>
            <p:cNvSpPr/>
            <p:nvPr/>
          </p:nvSpPr>
          <p:spPr>
            <a:xfrm rot="9820144">
              <a:off x="997629" y="4112415"/>
              <a:ext cx="103202" cy="46277"/>
            </a:xfrm>
            <a:prstGeom prst="parallelogram">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9A92BD99-8225-48CA-9F07-ACDA4104083B}"/>
                </a:ext>
              </a:extLst>
            </p:cNvPr>
            <p:cNvCxnSpPr/>
            <p:nvPr/>
          </p:nvCxnSpPr>
          <p:spPr>
            <a:xfrm flipV="1">
              <a:off x="984552" y="4073914"/>
              <a:ext cx="106438" cy="4572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E5E17932-1151-4BED-88EB-CD6404528278}"/>
                </a:ext>
              </a:extLst>
            </p:cNvPr>
            <p:cNvCxnSpPr/>
            <p:nvPr/>
          </p:nvCxnSpPr>
          <p:spPr>
            <a:xfrm flipV="1">
              <a:off x="993203" y="4144564"/>
              <a:ext cx="106438" cy="45725"/>
            </a:xfrm>
            <a:prstGeom prst="line">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cxnSp>
      </p:grpSp>
      <p:sp>
        <p:nvSpPr>
          <p:cNvPr id="9" name="Rectangle 8">
            <a:extLst>
              <a:ext uri="{FF2B5EF4-FFF2-40B4-BE49-F238E27FC236}">
                <a16:creationId xmlns:a16="http://schemas.microsoft.com/office/drawing/2014/main" id="{DC4E5C5D-FC8B-46E1-8A7E-F4CCA47021C4}"/>
              </a:ext>
            </a:extLst>
          </p:cNvPr>
          <p:cNvSpPr/>
          <p:nvPr/>
        </p:nvSpPr>
        <p:spPr>
          <a:xfrm rot="16200000">
            <a:off x="353944" y="3401233"/>
            <a:ext cx="1654619"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rgbClr val="000000"/>
                </a:solidFill>
                <a:latin typeface="Arial" panose="020B0604020202020204" pitchFamily="34" charset="0"/>
                <a:ea typeface="+mn-ea"/>
                <a:cs typeface="Arial" panose="020B0604020202020204" pitchFamily="34" charset="0"/>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U/L, Mean ± SE</a:t>
            </a:r>
          </a:p>
        </p:txBody>
      </p:sp>
      <p:sp>
        <p:nvSpPr>
          <p:cNvPr id="10" name="Rectangle 9">
            <a:extLst>
              <a:ext uri="{FF2B5EF4-FFF2-40B4-BE49-F238E27FC236}">
                <a16:creationId xmlns:a16="http://schemas.microsoft.com/office/drawing/2014/main" id="{F066D2CA-F986-45DB-A10D-5A53B8AE7B6B}"/>
              </a:ext>
            </a:extLst>
          </p:cNvPr>
          <p:cNvSpPr/>
          <p:nvPr/>
        </p:nvSpPr>
        <p:spPr>
          <a:xfrm>
            <a:off x="8658076" y="5500975"/>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676173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184AC0-2313-40F9-873B-A4025BC073E1}"/>
              </a:ext>
            </a:extLst>
          </p:cNvPr>
          <p:cNvSpPr>
            <a:spLocks noGrp="1"/>
          </p:cNvSpPr>
          <p:nvPr>
            <p:ph type="ctrTitle"/>
          </p:nvPr>
        </p:nvSpPr>
        <p:spPr/>
        <p:txBody>
          <a:bodyPr/>
          <a:lstStyle/>
          <a:p>
            <a:r>
              <a:rPr lang="en-GB"/>
              <a:t>Agenda</a:t>
            </a:r>
          </a:p>
        </p:txBody>
      </p:sp>
      <p:sp>
        <p:nvSpPr>
          <p:cNvPr id="6" name="TextBox 5">
            <a:extLst>
              <a:ext uri="{FF2B5EF4-FFF2-40B4-BE49-F238E27FC236}">
                <a16:creationId xmlns:a16="http://schemas.microsoft.com/office/drawing/2014/main" id="{BA8440A8-4C3F-4179-8E70-34A65BB9DFAF}"/>
              </a:ext>
            </a:extLst>
          </p:cNvPr>
          <p:cNvSpPr txBox="1"/>
          <p:nvPr/>
        </p:nvSpPr>
        <p:spPr>
          <a:xfrm>
            <a:off x="5723792" y="1608992"/>
            <a:ext cx="3754316" cy="2488223"/>
          </a:xfrm>
          <a:prstGeom prst="rect">
            <a:avLst/>
          </a:prstGeom>
        </p:spPr>
        <p:txBody>
          <a:bodyPr vert="horz" wrap="square" lIns="0" tIns="0" rIns="0" bIns="0" rtlCol="0" anchor="t" anchorCtr="0">
            <a:noAutofit/>
          </a:bodyPr>
          <a:lstStyle/>
          <a:p>
            <a:pPr algn="l">
              <a:buClr>
                <a:schemeClr val="accent1"/>
              </a:buClr>
            </a:pPr>
            <a:endParaRPr lang="en-GB" sz="2000">
              <a:solidFill>
                <a:schemeClr val="accent5"/>
              </a:solidFill>
            </a:endParaRPr>
          </a:p>
        </p:txBody>
      </p:sp>
      <p:sp>
        <p:nvSpPr>
          <p:cNvPr id="8" name="Slide Number Placeholder 7">
            <a:extLst>
              <a:ext uri="{FF2B5EF4-FFF2-40B4-BE49-F238E27FC236}">
                <a16:creationId xmlns:a16="http://schemas.microsoft.com/office/drawing/2014/main" id="{78711F4A-E786-449D-9080-158C1506625C}"/>
              </a:ext>
            </a:extLst>
          </p:cNvPr>
          <p:cNvSpPr>
            <a:spLocks noGrp="1"/>
          </p:cNvSpPr>
          <p:nvPr>
            <p:ph type="sldNum" sz="quarter" idx="11"/>
          </p:nvPr>
        </p:nvSpPr>
        <p:spPr/>
        <p:txBody>
          <a:bodyPr/>
          <a:lstStyle/>
          <a:p>
            <a:fld id="{B98FAA3C-ACB9-481B-A6F5-AE484AF31F2C}" type="slidenum">
              <a:rPr lang="en-GB" smtClean="0"/>
              <a:pPr/>
              <a:t>4</a:t>
            </a:fld>
            <a:endParaRPr lang="en-GB"/>
          </a:p>
        </p:txBody>
      </p:sp>
      <p:graphicFrame>
        <p:nvGraphicFramePr>
          <p:cNvPr id="10" name="Table 10">
            <a:extLst>
              <a:ext uri="{FF2B5EF4-FFF2-40B4-BE49-F238E27FC236}">
                <a16:creationId xmlns:a16="http://schemas.microsoft.com/office/drawing/2014/main" id="{443B2E8D-13CB-492F-8CBD-FE1C69BC4124}"/>
              </a:ext>
            </a:extLst>
          </p:cNvPr>
          <p:cNvGraphicFramePr>
            <a:graphicFrameLocks noGrp="1"/>
          </p:cNvGraphicFramePr>
          <p:nvPr>
            <p:ph idx="1"/>
            <p:extLst>
              <p:ext uri="{D42A27DB-BD31-4B8C-83A1-F6EECF244321}">
                <p14:modId xmlns:p14="http://schemas.microsoft.com/office/powerpoint/2010/main" val="676080144"/>
              </p:ext>
            </p:extLst>
          </p:nvPr>
        </p:nvGraphicFramePr>
        <p:xfrm>
          <a:off x="1038773" y="1121704"/>
          <a:ext cx="10114453" cy="5004777"/>
        </p:xfrm>
        <a:graphic>
          <a:graphicData uri="http://schemas.openxmlformats.org/drawingml/2006/table">
            <a:tbl>
              <a:tblPr firstRow="1" bandRow="1">
                <a:tableStyleId>{F2DE63D5-997A-4646-A377-4702673A728D}</a:tableStyleId>
              </a:tblPr>
              <a:tblGrid>
                <a:gridCol w="1098211">
                  <a:extLst>
                    <a:ext uri="{9D8B030D-6E8A-4147-A177-3AD203B41FA5}">
                      <a16:colId xmlns:a16="http://schemas.microsoft.com/office/drawing/2014/main" val="2480530361"/>
                    </a:ext>
                  </a:extLst>
                </a:gridCol>
                <a:gridCol w="4737641">
                  <a:extLst>
                    <a:ext uri="{9D8B030D-6E8A-4147-A177-3AD203B41FA5}">
                      <a16:colId xmlns:a16="http://schemas.microsoft.com/office/drawing/2014/main" val="1246450148"/>
                    </a:ext>
                  </a:extLst>
                </a:gridCol>
                <a:gridCol w="4278601">
                  <a:extLst>
                    <a:ext uri="{9D8B030D-6E8A-4147-A177-3AD203B41FA5}">
                      <a16:colId xmlns:a16="http://schemas.microsoft.com/office/drawing/2014/main" val="1981149033"/>
                    </a:ext>
                  </a:extLst>
                </a:gridCol>
              </a:tblGrid>
              <a:tr h="452172">
                <a:tc>
                  <a:txBody>
                    <a:bodyPr/>
                    <a:lstStyle/>
                    <a:p>
                      <a:pPr algn="l" fontAlgn="b"/>
                      <a:r>
                        <a:rPr lang="en-AU" sz="1600" b="1" i="0" u="none" strike="noStrike">
                          <a:solidFill>
                            <a:schemeClr val="bg1"/>
                          </a:solidFill>
                          <a:effectLst/>
                          <a:latin typeface="+mn-lt"/>
                        </a:rPr>
                        <a:t>Time</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Topic</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Speaker/Chair</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extLst>
                  <a:ext uri="{0D108BD9-81ED-4DB2-BD59-A6C34878D82A}">
                    <a16:rowId xmlns:a16="http://schemas.microsoft.com/office/drawing/2014/main" val="1050332090"/>
                  </a:ext>
                </a:extLst>
              </a:tr>
              <a:tr h="272011">
                <a:tc gridSpan="3">
                  <a:txBody>
                    <a:bodyPr/>
                    <a:lstStyle/>
                    <a:p>
                      <a:pPr marL="72000"/>
                      <a:r>
                        <a:rPr lang="en-SG" sz="1600" b="1" i="0" u="none" strike="noStrike" kern="1200" baseline="0">
                          <a:solidFill>
                            <a:schemeClr val="bg1"/>
                          </a:solidFill>
                          <a:latin typeface="+mn-lt"/>
                          <a:ea typeface="+mn-ea"/>
                          <a:cs typeface="+mn-cs"/>
                        </a:rPr>
                        <a:t>Topic 1: Welcome </a:t>
                      </a:r>
                      <a:endParaRPr lang="en-SG" sz="1600" b="0" i="0" u="none" strike="noStrike" kern="1200" baseline="0">
                        <a:solidFill>
                          <a:schemeClr val="bg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algn="l" fontAlgn="t"/>
                      <a:r>
                        <a:rPr lang="en-SG" sz="1400" b="0" i="0" u="none" strike="noStrike">
                          <a:solidFill>
                            <a:srgbClr val="000000"/>
                          </a:solidFill>
                          <a:effectLst/>
                          <a:latin typeface="+mn-lt"/>
                        </a:rPr>
                        <a:t>Welcome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8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6140612"/>
                  </a:ext>
                </a:extLst>
              </a:tr>
              <a:tr h="533796">
                <a:tc>
                  <a:txBody>
                    <a:bodyPr/>
                    <a:lstStyle/>
                    <a:p>
                      <a:pPr marL="72000"/>
                      <a:r>
                        <a:rPr lang="en-SG" sz="1600" b="0" i="0" u="none" strike="noStrike" kern="1200" baseline="0">
                          <a:solidFill>
                            <a:schemeClr val="tx1"/>
                          </a:solidFill>
                          <a:latin typeface="+mn-lt"/>
                          <a:ea typeface="+mn-ea"/>
                          <a:cs typeface="+mn-cs"/>
                        </a:rPr>
                        <a:t>1:40pm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Welcome from the sponsor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Tiffany BAMFORD</a:t>
                      </a:r>
                    </a:p>
                    <a:p>
                      <a:pPr marL="72000"/>
                      <a:r>
                        <a:rPr lang="en-SG" sz="1600" b="0" i="0" u="none" strike="noStrike" kern="1200" baseline="0">
                          <a:solidFill>
                            <a:schemeClr val="tx1"/>
                          </a:solidFill>
                          <a:latin typeface="+mn-lt"/>
                          <a:ea typeface="+mn-ea"/>
                          <a:cs typeface="+mn-cs"/>
                        </a:rPr>
                        <a:t>KKAU Medical Affairs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962693302"/>
                  </a:ext>
                </a:extLst>
              </a:tr>
              <a:tr h="533796">
                <a:tc>
                  <a:txBody>
                    <a:bodyPr/>
                    <a:lstStyle/>
                    <a:p>
                      <a:pPr marL="72000"/>
                      <a:r>
                        <a:rPr lang="en-SG" sz="1600" b="0" i="0" u="none" strike="noStrike" kern="1200" baseline="0">
                          <a:solidFill>
                            <a:schemeClr val="tx1"/>
                          </a:solidFill>
                          <a:latin typeface="+mn-lt"/>
                          <a:ea typeface="+mn-ea"/>
                          <a:cs typeface="+mn-cs"/>
                        </a:rPr>
                        <a:t>1:43pm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Introductions &amp; learning objectives from the Chair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a:t>
                      </a:r>
                    </a:p>
                    <a:p>
                      <a:pPr marL="72000"/>
                      <a:r>
                        <a:rPr lang="en-SG" sz="1600" b="0" i="0" u="none" strike="noStrike" kern="1200" baseline="0">
                          <a:solidFill>
                            <a:schemeClr val="tx1"/>
                          </a:solidFill>
                          <a:latin typeface="+mn-lt"/>
                          <a:ea typeface="+mn-ea"/>
                          <a:cs typeface="+mn-cs"/>
                        </a:rPr>
                        <a:t>Monash Health</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1414296219"/>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2: X-Linked Hypophosphataemia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Sales onboarding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31882287"/>
                  </a:ext>
                </a:extLst>
              </a:tr>
              <a:tr h="533796">
                <a:tc>
                  <a:txBody>
                    <a:bodyPr/>
                    <a:lstStyle/>
                    <a:p>
                      <a:pPr marL="72000" algn="l" defTabSz="914400" rtl="0" eaLnBrk="1" fontAlgn="t" latinLnBrk="0" hangingPunct="1"/>
                      <a:r>
                        <a:rPr lang="en-SG" sz="1600" b="0" i="0" u="none" strike="noStrike" kern="1200" baseline="0">
                          <a:solidFill>
                            <a:schemeClr val="tx1"/>
                          </a:solidFill>
                          <a:latin typeface="+mn-lt"/>
                          <a:ea typeface="+mn-ea"/>
                          <a:cs typeface="+mn-cs"/>
                        </a:rPr>
                        <a:t>1:45pm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XLH: Looking back, looking forward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Prof Craig MUNNS (Speaker) </a:t>
                      </a:r>
                    </a:p>
                    <a:p>
                      <a:pPr marL="72000" algn="l" defTabSz="914400" rtl="0" eaLnBrk="1" latinLnBrk="0" hangingPunct="1"/>
                      <a:r>
                        <a:rPr lang="en-US"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177693467"/>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3: Introducing CRYSVITA® (burosumab) - a new treatment option for XLH</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Medical update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03971964"/>
                  </a:ext>
                </a:extLst>
              </a:tr>
              <a:tr h="533796">
                <a:tc>
                  <a:txBody>
                    <a:bodyPr/>
                    <a:lstStyle/>
                    <a:p>
                      <a:pPr marL="72000"/>
                      <a:r>
                        <a:rPr lang="en-SG" sz="1600" b="0" i="0" u="none" strike="noStrike" kern="1200" baseline="0">
                          <a:solidFill>
                            <a:schemeClr val="tx1"/>
                          </a:solidFill>
                          <a:latin typeface="+mn-lt"/>
                          <a:ea typeface="+mn-ea"/>
                          <a:cs typeface="+mn-cs"/>
                        </a:rPr>
                        <a:t>1:50pm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t>
                      </a:r>
                      <a:r>
                        <a:rPr lang="en-US" sz="1600" b="0" i="0" u="none" strike="noStrike" kern="1200" baseline="0" err="1">
                          <a:solidFill>
                            <a:schemeClr val="tx1"/>
                          </a:solidFill>
                          <a:latin typeface="+mn-lt"/>
                          <a:ea typeface="+mn-ea"/>
                          <a:cs typeface="+mn-cs"/>
                        </a:rPr>
                        <a:t>paediatrics</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Craig MUNNS (Speaker)</a:t>
                      </a:r>
                    </a:p>
                    <a:p>
                      <a:pPr marL="72000" algn="l" defTabSz="914400" rtl="0" eaLnBrk="1" fontAlgn="t" latinLnBrk="0" hangingPunct="1"/>
                      <a:endParaRPr lang="en-US"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157387568"/>
                  </a:ext>
                </a:extLst>
              </a:tr>
              <a:tr h="533796">
                <a:tc>
                  <a:txBody>
                    <a:bodyPr/>
                    <a:lstStyle/>
                    <a:p>
                      <a:pPr marL="72000"/>
                      <a:r>
                        <a:rPr lang="en-SG" sz="1600" b="0" i="0" u="none" strike="noStrike" kern="1200" baseline="0">
                          <a:solidFill>
                            <a:schemeClr val="tx1"/>
                          </a:solidFill>
                          <a:latin typeface="+mn-lt"/>
                          <a:ea typeface="+mn-ea"/>
                          <a:cs typeface="+mn-cs"/>
                        </a:rPr>
                        <a:t>1:58p</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adults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Syndia LAZARUS (Speaker) </a:t>
                      </a:r>
                    </a:p>
                    <a:p>
                      <a:pPr marL="72000"/>
                      <a:r>
                        <a:rPr lang="en-SG"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821696015"/>
                  </a:ext>
                </a:extLst>
              </a:tr>
              <a:tr h="795581">
                <a:tc>
                  <a:txBody>
                    <a:bodyPr/>
                    <a:lstStyle/>
                    <a:p>
                      <a:pPr marL="72000"/>
                      <a:r>
                        <a:rPr lang="en-SG" sz="1600" b="0" i="0" u="none" strike="noStrike" kern="1200" baseline="0">
                          <a:solidFill>
                            <a:schemeClr val="tx1"/>
                          </a:solidFill>
                          <a:latin typeface="+mn-lt"/>
                          <a:ea typeface="+mn-ea"/>
                          <a:cs typeface="+mn-cs"/>
                        </a:rPr>
                        <a:t>2:06pm</a:t>
                      </a:r>
                      <a:endParaRPr lang="en-SG"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Panel Discussion </a:t>
                      </a:r>
                    </a:p>
                    <a:p>
                      <a:pPr marL="72000"/>
                      <a:r>
                        <a:rPr lang="en-US" sz="1600" b="0" i="0" u="none" strike="noStrike" kern="1200" baseline="0">
                          <a:solidFill>
                            <a:schemeClr val="tx1"/>
                          </a:solidFill>
                          <a:latin typeface="+mn-lt"/>
                          <a:ea typeface="+mn-ea"/>
                          <a:cs typeface="+mn-cs"/>
                        </a:rPr>
                        <a:t>The practical use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Australia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 </a:t>
                      </a:r>
                    </a:p>
                    <a:p>
                      <a:pPr marL="72000"/>
                      <a:r>
                        <a:rPr lang="en-SG" sz="1600" b="0" i="0" u="none" strike="noStrike" kern="1200" baseline="0">
                          <a:solidFill>
                            <a:schemeClr val="tx1"/>
                          </a:solidFill>
                          <a:latin typeface="+mn-lt"/>
                          <a:ea typeface="+mn-ea"/>
                          <a:cs typeface="+mn-cs"/>
                        </a:rPr>
                        <a:t>Prof Craig MUNNS (Panellist) </a:t>
                      </a:r>
                    </a:p>
                    <a:p>
                      <a:pPr marL="72000"/>
                      <a:r>
                        <a:rPr lang="en-SG" sz="1600" b="0" i="0" u="none" strike="noStrike" kern="1200" baseline="0">
                          <a:solidFill>
                            <a:schemeClr val="tx1"/>
                          </a:solidFill>
                          <a:latin typeface="+mn-lt"/>
                          <a:ea typeface="+mn-ea"/>
                          <a:cs typeface="+mn-cs"/>
                        </a:rPr>
                        <a:t>Dr Syndia LAZARUS (Panellist)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745131477"/>
                  </a:ext>
                </a:extLst>
              </a:tr>
              <a:tr h="272011">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2:18pm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Close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Prof Peter EBELING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A"/>
                    </a:solidFill>
                  </a:tcPr>
                </a:tc>
                <a:extLst>
                  <a:ext uri="{0D108BD9-81ED-4DB2-BD59-A6C34878D82A}">
                    <a16:rowId xmlns:a16="http://schemas.microsoft.com/office/drawing/2014/main" val="592262238"/>
                  </a:ext>
                </a:extLst>
              </a:tr>
            </a:tbl>
          </a:graphicData>
        </a:graphic>
      </p:graphicFrame>
    </p:spTree>
    <p:extLst>
      <p:ext uri="{BB962C8B-B14F-4D97-AF65-F5344CB8AC3E}">
        <p14:creationId xmlns:p14="http://schemas.microsoft.com/office/powerpoint/2010/main" val="31328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6D8BEC-F806-4551-8676-EBF8B719C996}"/>
              </a:ext>
            </a:extLst>
          </p:cNvPr>
          <p:cNvSpPr txBox="1"/>
          <p:nvPr/>
        </p:nvSpPr>
        <p:spPr>
          <a:xfrm>
            <a:off x="262643" y="5850413"/>
            <a:ext cx="112181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ANCOVA</a:t>
            </a: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model; P-values not calculated for age subgroups. Radiographic Global Impression of Change (RGI-C Scale: +3.0=complete healing, +2.0=substantial healing, +1.0=minimal healing, 0.0=unchanged, -1.0=minimal worsening, -2.0=moderate worsening, -3.0=severe worsening)</a:t>
            </a:r>
          </a:p>
        </p:txBody>
      </p:sp>
      <p:sp>
        <p:nvSpPr>
          <p:cNvPr id="3" name="Title 1">
            <a:extLst>
              <a:ext uri="{FF2B5EF4-FFF2-40B4-BE49-F238E27FC236}">
                <a16:creationId xmlns:a16="http://schemas.microsoft.com/office/drawing/2014/main" id="{E15FA429-05A0-4A39-83E5-8F899EF4D1A8}"/>
              </a:ext>
            </a:extLst>
          </p:cNvPr>
          <p:cNvSpPr txBox="1">
            <a:spLocks/>
          </p:cNvSpPr>
          <p:nvPr/>
        </p:nvSpPr>
        <p:spPr>
          <a:xfrm>
            <a:off x="385322" y="563319"/>
            <a:ext cx="10972800" cy="1143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1247A"/>
                </a:solidFill>
                <a:effectLst/>
                <a:uLnTx/>
                <a:uFillTx/>
                <a:latin typeface="Arial"/>
                <a:ea typeface="+mj-ea"/>
                <a:cs typeface="+mj-cs"/>
              </a:rPr>
              <a:t>Burosumab </a:t>
            </a:r>
            <a:r>
              <a:rPr kumimoji="0" lang="en-US" sz="2800" b="0" i="0" u="none" strike="noStrike" kern="1200" cap="none" spc="0" normalizeH="0" baseline="0" noProof="0">
                <a:ln>
                  <a:noFill/>
                </a:ln>
                <a:solidFill>
                  <a:srgbClr val="C00000"/>
                </a:solidFill>
                <a:effectLst/>
                <a:uLnTx/>
                <a:uFillTx/>
                <a:latin typeface="Arial"/>
                <a:ea typeface="+mj-ea"/>
                <a:cs typeface="+mj-cs"/>
              </a:rPr>
              <a:t>Improved Rickets </a:t>
            </a:r>
            <a:r>
              <a:rPr kumimoji="0" lang="en-US" sz="2800" b="0" i="0" u="none" strike="noStrike" kern="1200" cap="none" spc="0" normalizeH="0" baseline="0" noProof="0">
                <a:ln>
                  <a:noFill/>
                </a:ln>
                <a:solidFill>
                  <a:srgbClr val="51247A"/>
                </a:solidFill>
                <a:effectLst/>
                <a:uLnTx/>
                <a:uFillTx/>
                <a:latin typeface="Arial"/>
                <a:ea typeface="+mj-ea"/>
                <a:cs typeface="+mj-cs"/>
              </a:rPr>
              <a:t>More Than Conventional Therapy in Both Younger and Older Children with XLH </a:t>
            </a:r>
            <a:r>
              <a:rPr kumimoji="0" lang="en-US" sz="2000" b="0" i="0" u="none" strike="noStrike" kern="1200" cap="none" spc="0" normalizeH="0" baseline="0" noProof="0">
                <a:ln>
                  <a:noFill/>
                </a:ln>
                <a:solidFill>
                  <a:srgbClr val="51247A"/>
                </a:solidFill>
                <a:effectLst/>
                <a:uLnTx/>
                <a:uFillTx/>
                <a:latin typeface="Arial"/>
                <a:ea typeface="+mj-ea"/>
                <a:cs typeface="+mj-cs"/>
              </a:rPr>
              <a:t>(and lower limb deformity)</a:t>
            </a:r>
            <a:endParaRPr kumimoji="0" lang="en-US" sz="2800" b="0" i="0" u="none" strike="noStrike" kern="1200" cap="none" spc="0" normalizeH="0" baseline="0" noProof="0">
              <a:ln>
                <a:noFill/>
              </a:ln>
              <a:solidFill>
                <a:srgbClr val="51247A"/>
              </a:solidFill>
              <a:effectLst/>
              <a:uLnTx/>
              <a:uFillTx/>
              <a:latin typeface="Arial"/>
              <a:ea typeface="+mj-ea"/>
              <a:cs typeface="+mj-cs"/>
            </a:endParaRPr>
          </a:p>
        </p:txBody>
      </p:sp>
      <p:graphicFrame>
        <p:nvGraphicFramePr>
          <p:cNvPr id="4" name="Chart 3">
            <a:extLst>
              <a:ext uri="{FF2B5EF4-FFF2-40B4-BE49-F238E27FC236}">
                <a16:creationId xmlns:a16="http://schemas.microsoft.com/office/drawing/2014/main" id="{8D7DE536-E648-4A71-8553-5A3325989563}"/>
              </a:ext>
            </a:extLst>
          </p:cNvPr>
          <p:cNvGraphicFramePr/>
          <p:nvPr/>
        </p:nvGraphicFramePr>
        <p:xfrm>
          <a:off x="464136" y="2455817"/>
          <a:ext cx="11016664" cy="3162199"/>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ED66DE8F-3CCA-4792-B859-949BA45CA7A3}"/>
              </a:ext>
            </a:extLst>
          </p:cNvPr>
          <p:cNvCxnSpPr/>
          <p:nvPr/>
        </p:nvCxnSpPr>
        <p:spPr>
          <a:xfrm>
            <a:off x="2044806" y="4395092"/>
            <a:ext cx="9029596" cy="0"/>
          </a:xfrm>
          <a:prstGeom prst="line">
            <a:avLst/>
          </a:prstGeom>
          <a:ln w="19050">
            <a:solidFill>
              <a:schemeClr val="bg1">
                <a:lumMod val="50000"/>
              </a:schemeClr>
            </a:solidFill>
            <a:prstDash val="dash"/>
            <a:headEnd type="none"/>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3CB4D02-8B70-4515-BEEE-38EFCBFD1C42}"/>
              </a:ext>
            </a:extLst>
          </p:cNvPr>
          <p:cNvSpPr txBox="1"/>
          <p:nvPr/>
        </p:nvSpPr>
        <p:spPr>
          <a:xfrm>
            <a:off x="2524235" y="2707163"/>
            <a:ext cx="2047767" cy="6117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Difference = 1.14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 CI 0.83,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 &lt; 0.0001</a:t>
            </a:r>
            <a:r>
              <a:rPr kumimoji="0" lang="en-US" sz="1125"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7" name="TextBox 6">
            <a:extLst>
              <a:ext uri="{FF2B5EF4-FFF2-40B4-BE49-F238E27FC236}">
                <a16:creationId xmlns:a16="http://schemas.microsoft.com/office/drawing/2014/main" id="{C2EDCC58-6294-49DC-A717-FE17BA978F2D}"/>
              </a:ext>
            </a:extLst>
          </p:cNvPr>
          <p:cNvSpPr txBox="1"/>
          <p:nvPr/>
        </p:nvSpPr>
        <p:spPr>
          <a:xfrm>
            <a:off x="1201393" y="2480302"/>
            <a:ext cx="2718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BA368772-3804-4871-95ED-364B0B5D3898}"/>
              </a:ext>
            </a:extLst>
          </p:cNvPr>
          <p:cNvSpPr txBox="1"/>
          <p:nvPr/>
        </p:nvSpPr>
        <p:spPr>
          <a:xfrm>
            <a:off x="1201393" y="2922316"/>
            <a:ext cx="2718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9" name="TextBox 8">
            <a:extLst>
              <a:ext uri="{FF2B5EF4-FFF2-40B4-BE49-F238E27FC236}">
                <a16:creationId xmlns:a16="http://schemas.microsoft.com/office/drawing/2014/main" id="{BFCBF7DE-C744-40F2-99F1-AF7AC3F9B426}"/>
              </a:ext>
            </a:extLst>
          </p:cNvPr>
          <p:cNvSpPr txBox="1"/>
          <p:nvPr/>
        </p:nvSpPr>
        <p:spPr>
          <a:xfrm>
            <a:off x="1201393" y="3354863"/>
            <a:ext cx="2718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0" name="TextBox 9">
            <a:extLst>
              <a:ext uri="{FF2B5EF4-FFF2-40B4-BE49-F238E27FC236}">
                <a16:creationId xmlns:a16="http://schemas.microsoft.com/office/drawing/2014/main" id="{8DC6698E-59B6-41D9-9620-CAAFB49B33BC}"/>
              </a:ext>
            </a:extLst>
          </p:cNvPr>
          <p:cNvSpPr txBox="1"/>
          <p:nvPr/>
        </p:nvSpPr>
        <p:spPr>
          <a:xfrm>
            <a:off x="1201393" y="3812063"/>
            <a:ext cx="2718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1" name="TextBox 10">
            <a:extLst>
              <a:ext uri="{FF2B5EF4-FFF2-40B4-BE49-F238E27FC236}">
                <a16:creationId xmlns:a16="http://schemas.microsoft.com/office/drawing/2014/main" id="{AD111039-C5B0-473C-92F8-A5194CB60243}"/>
              </a:ext>
            </a:extLst>
          </p:cNvPr>
          <p:cNvSpPr txBox="1"/>
          <p:nvPr/>
        </p:nvSpPr>
        <p:spPr>
          <a:xfrm>
            <a:off x="1201393" y="4241191"/>
            <a:ext cx="2718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TextBox 11">
            <a:extLst>
              <a:ext uri="{FF2B5EF4-FFF2-40B4-BE49-F238E27FC236}">
                <a16:creationId xmlns:a16="http://schemas.microsoft.com/office/drawing/2014/main" id="{F75D0BB8-0EFD-431D-8FDF-E8E278F65EBB}"/>
              </a:ext>
            </a:extLst>
          </p:cNvPr>
          <p:cNvSpPr txBox="1"/>
          <p:nvPr/>
        </p:nvSpPr>
        <p:spPr>
          <a:xfrm>
            <a:off x="1201393" y="4674327"/>
            <a:ext cx="271809"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cxnSp>
        <p:nvCxnSpPr>
          <p:cNvPr id="13" name="Straight Connector 12">
            <a:extLst>
              <a:ext uri="{FF2B5EF4-FFF2-40B4-BE49-F238E27FC236}">
                <a16:creationId xmlns:a16="http://schemas.microsoft.com/office/drawing/2014/main" id="{550A31F9-30EE-4786-922D-BB7E725B5329}"/>
              </a:ext>
            </a:extLst>
          </p:cNvPr>
          <p:cNvCxnSpPr/>
          <p:nvPr/>
        </p:nvCxnSpPr>
        <p:spPr>
          <a:xfrm>
            <a:off x="2044806" y="3519295"/>
            <a:ext cx="9029596" cy="0"/>
          </a:xfrm>
          <a:prstGeom prst="line">
            <a:avLst/>
          </a:prstGeom>
          <a:ln w="19050">
            <a:solidFill>
              <a:schemeClr val="bg1">
                <a:lumMod val="50000"/>
              </a:schemeClr>
            </a:solidFill>
            <a:prstDash val="dash"/>
            <a:headEnd type="none"/>
          </a:ln>
          <a:effectLst/>
        </p:spPr>
        <p:style>
          <a:lnRef idx="2">
            <a:schemeClr val="accent1"/>
          </a:lnRef>
          <a:fillRef idx="0">
            <a:schemeClr val="accent1"/>
          </a:fillRef>
          <a:effectRef idx="1">
            <a:schemeClr val="accent1"/>
          </a:effectRef>
          <a:fontRef idx="minor">
            <a:schemeClr val="tx1"/>
          </a:fontRef>
        </p:style>
      </p:cxnSp>
      <p:sp>
        <p:nvSpPr>
          <p:cNvPr id="14" name="Right Bracket 13">
            <a:extLst>
              <a:ext uri="{FF2B5EF4-FFF2-40B4-BE49-F238E27FC236}">
                <a16:creationId xmlns:a16="http://schemas.microsoft.com/office/drawing/2014/main" id="{F5A7B5AA-C3D7-40D0-9D0E-BCB96A7F1AD7}"/>
              </a:ext>
            </a:extLst>
          </p:cNvPr>
          <p:cNvSpPr/>
          <p:nvPr/>
        </p:nvSpPr>
        <p:spPr>
          <a:xfrm rot="16200000">
            <a:off x="3442372" y="2748492"/>
            <a:ext cx="180090" cy="1222856"/>
          </a:xfrm>
          <a:prstGeom prst="rightBracket">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DFAE204E-6159-4BB8-99E0-CDB8E5474C7E}"/>
              </a:ext>
            </a:extLst>
          </p:cNvPr>
          <p:cNvSpPr/>
          <p:nvPr/>
        </p:nvSpPr>
        <p:spPr>
          <a:xfrm>
            <a:off x="2920987" y="1812568"/>
            <a:ext cx="6478204"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Radiographic Global Impression of Change Global Score at Week 40 (Primary Endpoint)</a:t>
            </a:r>
          </a:p>
        </p:txBody>
      </p:sp>
      <p:cxnSp>
        <p:nvCxnSpPr>
          <p:cNvPr id="16" name="Straight Arrow Connector 15">
            <a:extLst>
              <a:ext uri="{FF2B5EF4-FFF2-40B4-BE49-F238E27FC236}">
                <a16:creationId xmlns:a16="http://schemas.microsoft.com/office/drawing/2014/main" id="{E715A1E9-B509-47F8-B54A-B2092956D50A}"/>
              </a:ext>
            </a:extLst>
          </p:cNvPr>
          <p:cNvCxnSpPr/>
          <p:nvPr/>
        </p:nvCxnSpPr>
        <p:spPr>
          <a:xfrm flipH="1" flipV="1">
            <a:off x="765841" y="2738177"/>
            <a:ext cx="2291" cy="24708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60E42B-AF6B-4C9E-A83C-BD45E7CCC384}"/>
              </a:ext>
            </a:extLst>
          </p:cNvPr>
          <p:cNvSpPr txBox="1"/>
          <p:nvPr/>
        </p:nvSpPr>
        <p:spPr>
          <a:xfrm rot="16200000">
            <a:off x="43094" y="3795243"/>
            <a:ext cx="10807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Improvement</a:t>
            </a:r>
          </a:p>
        </p:txBody>
      </p:sp>
      <p:sp>
        <p:nvSpPr>
          <p:cNvPr id="18" name="TextBox 17">
            <a:extLst>
              <a:ext uri="{FF2B5EF4-FFF2-40B4-BE49-F238E27FC236}">
                <a16:creationId xmlns:a16="http://schemas.microsoft.com/office/drawing/2014/main" id="{7A5855B2-2387-4E51-A42E-8C9C11FA45AD}"/>
              </a:ext>
            </a:extLst>
          </p:cNvPr>
          <p:cNvSpPr txBox="1"/>
          <p:nvPr/>
        </p:nvSpPr>
        <p:spPr>
          <a:xfrm>
            <a:off x="8493235" y="2727669"/>
            <a:ext cx="2047767"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Difference = 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 CI 0.75, 1.45)</a:t>
            </a:r>
          </a:p>
        </p:txBody>
      </p:sp>
      <p:sp>
        <p:nvSpPr>
          <p:cNvPr id="19" name="Right Bracket 18">
            <a:extLst>
              <a:ext uri="{FF2B5EF4-FFF2-40B4-BE49-F238E27FC236}">
                <a16:creationId xmlns:a16="http://schemas.microsoft.com/office/drawing/2014/main" id="{53681CC6-5B3D-4974-B67E-96DB0D8CF3C6}"/>
              </a:ext>
            </a:extLst>
          </p:cNvPr>
          <p:cNvSpPr/>
          <p:nvPr/>
        </p:nvSpPr>
        <p:spPr>
          <a:xfrm rot="16200000">
            <a:off x="9387860" y="2668382"/>
            <a:ext cx="227117" cy="1222856"/>
          </a:xfrm>
          <a:prstGeom prst="rightBracket">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0B41F9-CBC5-4F9F-8CF9-613D63DEF33D}"/>
              </a:ext>
            </a:extLst>
          </p:cNvPr>
          <p:cNvSpPr txBox="1"/>
          <p:nvPr/>
        </p:nvSpPr>
        <p:spPr>
          <a:xfrm>
            <a:off x="8872897" y="5539815"/>
            <a:ext cx="9268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N=</a:t>
            </a:r>
            <a:r>
              <a:rPr kumimoji="0" lang="en-US" sz="1600" b="1" i="0" u="none" strike="noStrike" kern="1200" cap="none" spc="0" normalizeH="0" baseline="0" noProof="0">
                <a:ln>
                  <a:noFill/>
                </a:ln>
                <a:solidFill>
                  <a:srgbClr val="8064A2"/>
                </a:solidFill>
                <a:effectLst/>
                <a:uLnTx/>
                <a:uFillTx/>
                <a:latin typeface="Arial"/>
                <a:ea typeface="+mn-ea"/>
                <a:cs typeface="+mn-cs"/>
              </a:rPr>
              <a:t>20</a:t>
            </a:r>
            <a:r>
              <a:rPr kumimoji="0" lang="en-US" sz="1600" b="1" i="0" u="none" strike="noStrike" kern="1200" cap="none" spc="0" normalizeH="0" baseline="0" noProof="0">
                <a:ln>
                  <a:noFill/>
                </a:ln>
                <a:solidFill>
                  <a:prstClr val="black"/>
                </a:solidFill>
                <a:effectLst/>
                <a:uLnTx/>
                <a:uFillTx/>
                <a:latin typeface="Arial"/>
                <a:ea typeface="+mn-ea"/>
                <a:cs typeface="+mn-cs"/>
              </a:rPr>
              <a:t>/</a:t>
            </a:r>
            <a:r>
              <a:rPr kumimoji="0" lang="en-US" sz="1600" b="1" i="0" u="none" strike="noStrike" kern="1200" cap="none" spc="0" normalizeH="0" baseline="0" noProof="0">
                <a:ln>
                  <a:noFill/>
                </a:ln>
                <a:solidFill>
                  <a:srgbClr val="0070C0"/>
                </a:solidFill>
                <a:effectLst/>
                <a:uLnTx/>
                <a:uFillTx/>
                <a:latin typeface="Arial"/>
                <a:ea typeface="+mn-ea"/>
                <a:cs typeface="+mn-cs"/>
              </a:rPr>
              <a:t>15</a:t>
            </a:r>
          </a:p>
        </p:txBody>
      </p:sp>
      <p:sp>
        <p:nvSpPr>
          <p:cNvPr id="21" name="TextBox 20">
            <a:extLst>
              <a:ext uri="{FF2B5EF4-FFF2-40B4-BE49-F238E27FC236}">
                <a16:creationId xmlns:a16="http://schemas.microsoft.com/office/drawing/2014/main" id="{925B434D-D079-42B0-9B9B-83F5827961B4}"/>
              </a:ext>
            </a:extLst>
          </p:cNvPr>
          <p:cNvSpPr txBox="1"/>
          <p:nvPr/>
        </p:nvSpPr>
        <p:spPr>
          <a:xfrm>
            <a:off x="5960192" y="5539815"/>
            <a:ext cx="9268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N=</a:t>
            </a:r>
            <a:r>
              <a:rPr kumimoji="0" lang="en-US" sz="1600" b="1" i="0" u="none" strike="noStrike" kern="1200" cap="none" spc="0" normalizeH="0" baseline="0" noProof="0">
                <a:ln>
                  <a:noFill/>
                </a:ln>
                <a:solidFill>
                  <a:srgbClr val="8064A2"/>
                </a:solidFill>
                <a:effectLst/>
                <a:uLnTx/>
                <a:uFillTx/>
                <a:latin typeface="Arial"/>
                <a:ea typeface="+mn-ea"/>
                <a:cs typeface="+mn-cs"/>
              </a:rPr>
              <a:t>12</a:t>
            </a:r>
            <a:r>
              <a:rPr kumimoji="0" lang="en-US" sz="1600" b="1" i="0" u="none" strike="noStrike" kern="1200" cap="none" spc="0" normalizeH="0" baseline="0" noProof="0">
                <a:ln>
                  <a:noFill/>
                </a:ln>
                <a:solidFill>
                  <a:prstClr val="black"/>
                </a:solidFill>
                <a:effectLst/>
                <a:uLnTx/>
                <a:uFillTx/>
                <a:latin typeface="Arial"/>
                <a:ea typeface="+mn-ea"/>
                <a:cs typeface="+mn-cs"/>
              </a:rPr>
              <a:t>/</a:t>
            </a:r>
            <a:r>
              <a:rPr kumimoji="0" lang="en-US" sz="1600" b="1" i="0" u="none" strike="noStrike" kern="1200" cap="none" spc="0" normalizeH="0" baseline="0" noProof="0">
                <a:ln>
                  <a:noFill/>
                </a:ln>
                <a:solidFill>
                  <a:srgbClr val="0070C0"/>
                </a:solidFill>
                <a:effectLst/>
                <a:uLnTx/>
                <a:uFillTx/>
                <a:latin typeface="Arial"/>
                <a:ea typeface="+mn-ea"/>
                <a:cs typeface="+mn-cs"/>
              </a:rPr>
              <a:t>14</a:t>
            </a:r>
          </a:p>
        </p:txBody>
      </p:sp>
      <p:sp>
        <p:nvSpPr>
          <p:cNvPr id="22" name="TextBox 21">
            <a:extLst>
              <a:ext uri="{FF2B5EF4-FFF2-40B4-BE49-F238E27FC236}">
                <a16:creationId xmlns:a16="http://schemas.microsoft.com/office/drawing/2014/main" id="{88672B2A-3334-402B-A5C9-6DA8C416E975}"/>
              </a:ext>
            </a:extLst>
          </p:cNvPr>
          <p:cNvSpPr txBox="1"/>
          <p:nvPr/>
        </p:nvSpPr>
        <p:spPr>
          <a:xfrm>
            <a:off x="5508735" y="2727669"/>
            <a:ext cx="2047767" cy="43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Difference = 1.15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 CI 0.62, 1.68)</a:t>
            </a:r>
          </a:p>
        </p:txBody>
      </p:sp>
      <p:sp>
        <p:nvSpPr>
          <p:cNvPr id="23" name="Right Bracket 22">
            <a:extLst>
              <a:ext uri="{FF2B5EF4-FFF2-40B4-BE49-F238E27FC236}">
                <a16:creationId xmlns:a16="http://schemas.microsoft.com/office/drawing/2014/main" id="{5EF127B2-5868-4FD3-A759-141D4A029F9D}"/>
              </a:ext>
            </a:extLst>
          </p:cNvPr>
          <p:cNvSpPr/>
          <p:nvPr/>
        </p:nvSpPr>
        <p:spPr>
          <a:xfrm rot="16200000">
            <a:off x="6403360" y="2668382"/>
            <a:ext cx="227117" cy="1222856"/>
          </a:xfrm>
          <a:prstGeom prst="rightBracket">
            <a:avLst/>
          </a:prstGeom>
          <a:ln w="12700">
            <a:solidFill>
              <a:srgbClr val="000000"/>
            </a:solidFill>
            <a:head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D5659DEC-C3FA-4606-8D95-E88ADAB8E1AA}"/>
              </a:ext>
            </a:extLst>
          </p:cNvPr>
          <p:cNvSpPr txBox="1"/>
          <p:nvPr/>
        </p:nvSpPr>
        <p:spPr>
          <a:xfrm>
            <a:off x="2888866" y="5539815"/>
            <a:ext cx="9268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N=</a:t>
            </a:r>
            <a:r>
              <a:rPr kumimoji="0" lang="en-US" sz="1600" b="1" i="0" u="none" strike="noStrike" kern="1200" cap="none" spc="0" normalizeH="0" baseline="0" noProof="0">
                <a:ln>
                  <a:noFill/>
                </a:ln>
                <a:solidFill>
                  <a:srgbClr val="8064A2"/>
                </a:solidFill>
                <a:effectLst/>
                <a:uLnTx/>
                <a:uFillTx/>
                <a:latin typeface="Arial"/>
                <a:ea typeface="+mn-ea"/>
                <a:cs typeface="+mn-cs"/>
              </a:rPr>
              <a:t>32</a:t>
            </a:r>
            <a:r>
              <a:rPr kumimoji="0" lang="en-US" sz="1600" b="1" i="0" u="none" strike="noStrike" kern="1200" cap="none" spc="0" normalizeH="0" baseline="0" noProof="0">
                <a:ln>
                  <a:noFill/>
                </a:ln>
                <a:solidFill>
                  <a:prstClr val="black"/>
                </a:solidFill>
                <a:effectLst/>
                <a:uLnTx/>
                <a:uFillTx/>
                <a:latin typeface="Arial"/>
                <a:ea typeface="+mn-ea"/>
                <a:cs typeface="+mn-cs"/>
              </a:rPr>
              <a:t>/</a:t>
            </a:r>
            <a:r>
              <a:rPr kumimoji="0" lang="en-US" sz="1600" b="1" i="0" u="none" strike="noStrike" kern="1200" cap="none" spc="0" normalizeH="0" baseline="0" noProof="0">
                <a:ln>
                  <a:noFill/>
                </a:ln>
                <a:solidFill>
                  <a:srgbClr val="0070C0"/>
                </a:solidFill>
                <a:effectLst/>
                <a:uLnTx/>
                <a:uFillTx/>
                <a:latin typeface="Arial"/>
                <a:ea typeface="+mn-ea"/>
                <a:cs typeface="+mn-cs"/>
              </a:rPr>
              <a:t>29</a:t>
            </a:r>
          </a:p>
        </p:txBody>
      </p:sp>
      <p:sp>
        <p:nvSpPr>
          <p:cNvPr id="25" name="Rectangle 24">
            <a:extLst>
              <a:ext uri="{FF2B5EF4-FFF2-40B4-BE49-F238E27FC236}">
                <a16:creationId xmlns:a16="http://schemas.microsoft.com/office/drawing/2014/main" id="{56EAEB39-E4AA-43DA-B470-5BB567CF488D}"/>
              </a:ext>
            </a:extLst>
          </p:cNvPr>
          <p:cNvSpPr/>
          <p:nvPr/>
        </p:nvSpPr>
        <p:spPr>
          <a:xfrm>
            <a:off x="8899465" y="6119718"/>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1437272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7EC5-EDC7-469F-9FFC-F163B8779D11}"/>
              </a:ext>
            </a:extLst>
          </p:cNvPr>
          <p:cNvSpPr txBox="1">
            <a:spLocks/>
          </p:cNvSpPr>
          <p:nvPr/>
        </p:nvSpPr>
        <p:spPr>
          <a:xfrm>
            <a:off x="193135" y="211270"/>
            <a:ext cx="10972800" cy="114300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1247A"/>
                </a:solidFill>
                <a:effectLst/>
                <a:uLnTx/>
                <a:uFillTx/>
                <a:latin typeface="Arial"/>
                <a:ea typeface="+mj-ea"/>
                <a:cs typeface="+mj-cs"/>
              </a:rPr>
              <a:t>Example of Skeletal Improvement in 4-year-old Girl Treated with </a:t>
            </a:r>
            <a:r>
              <a:rPr kumimoji="0" lang="en-US" sz="2800" b="0" i="0" u="none" strike="noStrike" kern="1200" cap="none" spc="0" normalizeH="0" baseline="0" noProof="0" err="1">
                <a:ln>
                  <a:noFill/>
                </a:ln>
                <a:solidFill>
                  <a:srgbClr val="51247A"/>
                </a:solidFill>
                <a:effectLst/>
                <a:uLnTx/>
                <a:uFillTx/>
                <a:latin typeface="Arial"/>
                <a:ea typeface="+mj-ea"/>
                <a:cs typeface="+mj-cs"/>
              </a:rPr>
              <a:t>Bursoumab</a:t>
            </a:r>
            <a:endParaRPr kumimoji="0" lang="en-US" sz="2800" b="0" i="0" u="none" strike="noStrike" kern="1200" cap="none" spc="0" normalizeH="0" baseline="0" noProof="0">
              <a:ln>
                <a:noFill/>
              </a:ln>
              <a:solidFill>
                <a:srgbClr val="51247A"/>
              </a:solidFill>
              <a:effectLst/>
              <a:uLnTx/>
              <a:uFillTx/>
              <a:latin typeface="Arial"/>
              <a:ea typeface="+mj-ea"/>
              <a:cs typeface="+mj-cs"/>
            </a:endParaRPr>
          </a:p>
        </p:txBody>
      </p:sp>
      <p:sp>
        <p:nvSpPr>
          <p:cNvPr id="3" name="TextBox 2">
            <a:extLst>
              <a:ext uri="{FF2B5EF4-FFF2-40B4-BE49-F238E27FC236}">
                <a16:creationId xmlns:a16="http://schemas.microsoft.com/office/drawing/2014/main" id="{D3C03A3D-3A27-4653-AF70-8E40A41CCC6D}"/>
              </a:ext>
            </a:extLst>
          </p:cNvPr>
          <p:cNvSpPr txBox="1"/>
          <p:nvPr/>
        </p:nvSpPr>
        <p:spPr>
          <a:xfrm>
            <a:off x="2668456" y="1335939"/>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Baseline </a:t>
            </a:r>
          </a:p>
        </p:txBody>
      </p:sp>
      <p:sp>
        <p:nvSpPr>
          <p:cNvPr id="4" name="TextBox 3">
            <a:extLst>
              <a:ext uri="{FF2B5EF4-FFF2-40B4-BE49-F238E27FC236}">
                <a16:creationId xmlns:a16="http://schemas.microsoft.com/office/drawing/2014/main" id="{781D7088-FC4D-4714-ABE4-24EEDBD25551}"/>
              </a:ext>
            </a:extLst>
          </p:cNvPr>
          <p:cNvSpPr txBox="1"/>
          <p:nvPr/>
        </p:nvSpPr>
        <p:spPr>
          <a:xfrm>
            <a:off x="4970259" y="1335939"/>
            <a:ext cx="1056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Week 64 </a:t>
            </a:r>
          </a:p>
        </p:txBody>
      </p:sp>
      <p:pic>
        <p:nvPicPr>
          <p:cNvPr id="5" name="Picture 4">
            <a:extLst>
              <a:ext uri="{FF2B5EF4-FFF2-40B4-BE49-F238E27FC236}">
                <a16:creationId xmlns:a16="http://schemas.microsoft.com/office/drawing/2014/main" id="{D59EC528-DA17-46B3-A0A9-943F1E8ED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3" y="1676400"/>
            <a:ext cx="2375261" cy="3291840"/>
          </a:xfrm>
          <a:prstGeom prst="rect">
            <a:avLst/>
          </a:prstGeom>
        </p:spPr>
      </p:pic>
      <p:pic>
        <p:nvPicPr>
          <p:cNvPr id="6" name="Picture 5">
            <a:extLst>
              <a:ext uri="{FF2B5EF4-FFF2-40B4-BE49-F238E27FC236}">
                <a16:creationId xmlns:a16="http://schemas.microsoft.com/office/drawing/2014/main" id="{632E6D82-7DA1-455B-BB2C-C27C493F5CD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348"/>
          <a:stretch/>
        </p:blipFill>
        <p:spPr bwMode="auto">
          <a:xfrm>
            <a:off x="4444633" y="1665187"/>
            <a:ext cx="1939399" cy="3291840"/>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8FE933F-BC0B-4CAB-9E28-E5693E974674}"/>
              </a:ext>
            </a:extLst>
          </p:cNvPr>
          <p:cNvSpPr txBox="1"/>
          <p:nvPr/>
        </p:nvSpPr>
        <p:spPr>
          <a:xfrm>
            <a:off x="470545" y="4962006"/>
            <a:ext cx="169213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a:ea typeface="+mn-ea"/>
                <a:cs typeface="+mn-cs"/>
              </a:rPr>
              <a:t>Week 64 RGI-C: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Wrist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Knee +2.0</a:t>
            </a:r>
          </a:p>
        </p:txBody>
      </p:sp>
      <p:sp>
        <p:nvSpPr>
          <p:cNvPr id="8" name="Rectangle 7">
            <a:extLst>
              <a:ext uri="{FF2B5EF4-FFF2-40B4-BE49-F238E27FC236}">
                <a16:creationId xmlns:a16="http://schemas.microsoft.com/office/drawing/2014/main" id="{E350D3BD-69B9-4E58-B0B0-CB5906BD3FBB}"/>
              </a:ext>
            </a:extLst>
          </p:cNvPr>
          <p:cNvSpPr/>
          <p:nvPr/>
        </p:nvSpPr>
        <p:spPr>
          <a:xfrm>
            <a:off x="5149128" y="1895449"/>
            <a:ext cx="530407" cy="76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9" name="Rectangle 8">
            <a:extLst>
              <a:ext uri="{FF2B5EF4-FFF2-40B4-BE49-F238E27FC236}">
                <a16:creationId xmlns:a16="http://schemas.microsoft.com/office/drawing/2014/main" id="{8F9970D5-8E07-44E6-AA9A-256558F27690}"/>
              </a:ext>
            </a:extLst>
          </p:cNvPr>
          <p:cNvSpPr/>
          <p:nvPr/>
        </p:nvSpPr>
        <p:spPr>
          <a:xfrm>
            <a:off x="3028335" y="1807455"/>
            <a:ext cx="518705" cy="76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AEEE5915-E8FF-4250-A7AC-3ACD1585A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200" y="1703900"/>
            <a:ext cx="1565907" cy="2103120"/>
          </a:xfrm>
          <a:prstGeom prst="rect">
            <a:avLst/>
          </a:prstGeom>
        </p:spPr>
      </p:pic>
      <p:pic>
        <p:nvPicPr>
          <p:cNvPr id="11" name="Picture 10">
            <a:extLst>
              <a:ext uri="{FF2B5EF4-FFF2-40B4-BE49-F238E27FC236}">
                <a16:creationId xmlns:a16="http://schemas.microsoft.com/office/drawing/2014/main" id="{35CADC54-B38F-4D04-A737-84A3D5805A4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08386" y="1703900"/>
            <a:ext cx="1388214" cy="2103120"/>
          </a:xfrm>
          <a:prstGeom prst="rect">
            <a:avLst/>
          </a:prstGeom>
        </p:spPr>
      </p:pic>
      <p:pic>
        <p:nvPicPr>
          <p:cNvPr id="12" name="Picture 11">
            <a:extLst>
              <a:ext uri="{FF2B5EF4-FFF2-40B4-BE49-F238E27FC236}">
                <a16:creationId xmlns:a16="http://schemas.microsoft.com/office/drawing/2014/main" id="{5ECB371E-8DFC-49C5-A7D7-96611B3BD3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6200" y="3848973"/>
            <a:ext cx="1422212" cy="2103120"/>
          </a:xfrm>
          <a:prstGeom prst="rect">
            <a:avLst/>
          </a:prstGeom>
        </p:spPr>
      </p:pic>
      <p:pic>
        <p:nvPicPr>
          <p:cNvPr id="13" name="Picture 12">
            <a:extLst>
              <a:ext uri="{FF2B5EF4-FFF2-40B4-BE49-F238E27FC236}">
                <a16:creationId xmlns:a16="http://schemas.microsoft.com/office/drawing/2014/main" id="{C4CD2B22-452D-4ED5-AB12-AD7BB201EA7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08386" y="3848973"/>
            <a:ext cx="1388214" cy="2103120"/>
          </a:xfrm>
          <a:prstGeom prst="rect">
            <a:avLst/>
          </a:prstGeom>
        </p:spPr>
      </p:pic>
      <p:sp>
        <p:nvSpPr>
          <p:cNvPr id="14" name="TextBox 13">
            <a:extLst>
              <a:ext uri="{FF2B5EF4-FFF2-40B4-BE49-F238E27FC236}">
                <a16:creationId xmlns:a16="http://schemas.microsoft.com/office/drawing/2014/main" id="{9C7AA0A0-50AC-485C-9344-9797D854FD9C}"/>
              </a:ext>
            </a:extLst>
          </p:cNvPr>
          <p:cNvSpPr txBox="1"/>
          <p:nvPr/>
        </p:nvSpPr>
        <p:spPr>
          <a:xfrm>
            <a:off x="7700907" y="1335939"/>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Baseline </a:t>
            </a:r>
          </a:p>
        </p:txBody>
      </p:sp>
      <p:sp>
        <p:nvSpPr>
          <p:cNvPr id="15" name="TextBox 14">
            <a:extLst>
              <a:ext uri="{FF2B5EF4-FFF2-40B4-BE49-F238E27FC236}">
                <a16:creationId xmlns:a16="http://schemas.microsoft.com/office/drawing/2014/main" id="{38AACDD8-E4B2-4E6B-8629-DA5AC3886E15}"/>
              </a:ext>
            </a:extLst>
          </p:cNvPr>
          <p:cNvSpPr txBox="1"/>
          <p:nvPr/>
        </p:nvSpPr>
        <p:spPr>
          <a:xfrm>
            <a:off x="10108386" y="1334568"/>
            <a:ext cx="10562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Week 64 </a:t>
            </a:r>
          </a:p>
        </p:txBody>
      </p:sp>
      <p:sp>
        <p:nvSpPr>
          <p:cNvPr id="16" name="Rectangle 15">
            <a:extLst>
              <a:ext uri="{FF2B5EF4-FFF2-40B4-BE49-F238E27FC236}">
                <a16:creationId xmlns:a16="http://schemas.microsoft.com/office/drawing/2014/main" id="{729418FF-2B09-47BC-A356-41372DCAAEEF}"/>
              </a:ext>
            </a:extLst>
          </p:cNvPr>
          <p:cNvSpPr/>
          <p:nvPr/>
        </p:nvSpPr>
        <p:spPr>
          <a:xfrm>
            <a:off x="2710836" y="5239007"/>
            <a:ext cx="385570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Global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Lower Limb deformity +1.7 </a:t>
            </a:r>
          </a:p>
        </p:txBody>
      </p:sp>
      <p:sp>
        <p:nvSpPr>
          <p:cNvPr id="17" name="Rectangle 16">
            <a:extLst>
              <a:ext uri="{FF2B5EF4-FFF2-40B4-BE49-F238E27FC236}">
                <a16:creationId xmlns:a16="http://schemas.microsoft.com/office/drawing/2014/main" id="{1ACAD7EA-A9AA-488E-A99B-6F3EFA1A19A5}"/>
              </a:ext>
            </a:extLst>
          </p:cNvPr>
          <p:cNvSpPr/>
          <p:nvPr/>
        </p:nvSpPr>
        <p:spPr>
          <a:xfrm>
            <a:off x="6026510" y="1736973"/>
            <a:ext cx="296776" cy="240727"/>
          </a:xfrm>
          <a:prstGeom prst="rect">
            <a:avLst/>
          </a:prstGeom>
          <a:solidFill>
            <a:srgbClr val="6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3E8ED131-7079-4C71-92B7-3DC40058B91E}"/>
              </a:ext>
            </a:extLst>
          </p:cNvPr>
          <p:cNvSpPr/>
          <p:nvPr/>
        </p:nvSpPr>
        <p:spPr>
          <a:xfrm>
            <a:off x="4044373" y="1676402"/>
            <a:ext cx="296776" cy="240727"/>
          </a:xfrm>
          <a:prstGeom prst="rect">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15BF7DD9-66AD-47E4-B76B-7E0574774B64}"/>
              </a:ext>
            </a:extLst>
          </p:cNvPr>
          <p:cNvSpPr/>
          <p:nvPr/>
        </p:nvSpPr>
        <p:spPr>
          <a:xfrm>
            <a:off x="8901018" y="6119718"/>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31386855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F33A1-0ED0-44B6-B46C-5C9C60AF0BAC}"/>
              </a:ext>
            </a:extLst>
          </p:cNvPr>
          <p:cNvSpPr/>
          <p:nvPr/>
        </p:nvSpPr>
        <p:spPr>
          <a:xfrm>
            <a:off x="1473202" y="5619750"/>
            <a:ext cx="950390" cy="1238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ADD5960E-56D6-44D8-BC63-A3E9B137740A}"/>
              </a:ext>
            </a:extLst>
          </p:cNvPr>
          <p:cNvSpPr/>
          <p:nvPr/>
        </p:nvSpPr>
        <p:spPr>
          <a:xfrm>
            <a:off x="3352294" y="6381328"/>
            <a:ext cx="7136194"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le 1">
            <a:extLst>
              <a:ext uri="{FF2B5EF4-FFF2-40B4-BE49-F238E27FC236}">
                <a16:creationId xmlns:a16="http://schemas.microsoft.com/office/drawing/2014/main" id="{6E772712-D44E-414C-B675-776FC22275A9}"/>
              </a:ext>
            </a:extLst>
          </p:cNvPr>
          <p:cNvSpPr txBox="1">
            <a:spLocks/>
          </p:cNvSpPr>
          <p:nvPr/>
        </p:nvSpPr>
        <p:spPr>
          <a:xfrm>
            <a:off x="590322" y="332656"/>
            <a:ext cx="10972800" cy="1143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1247A"/>
                </a:solidFill>
                <a:effectLst/>
                <a:uLnTx/>
                <a:uFillTx/>
                <a:latin typeface="Arial"/>
                <a:ea typeface="+mj-ea"/>
                <a:cs typeface="+mj-cs"/>
              </a:rPr>
              <a:t>The Difference in </a:t>
            </a:r>
            <a:r>
              <a:rPr kumimoji="0" lang="en-US" sz="2800" b="0" i="0" u="none" strike="noStrike" kern="1200" cap="none" spc="0" normalizeH="0" baseline="0" noProof="0">
                <a:ln>
                  <a:noFill/>
                </a:ln>
                <a:solidFill>
                  <a:srgbClr val="C00000"/>
                </a:solidFill>
                <a:effectLst/>
                <a:uLnTx/>
                <a:uFillTx/>
                <a:latin typeface="Arial"/>
                <a:ea typeface="+mj-ea"/>
                <a:cs typeface="+mj-cs"/>
              </a:rPr>
              <a:t>Height Z-Score </a:t>
            </a:r>
            <a:r>
              <a:rPr kumimoji="0" lang="en-US" sz="2800" b="0" i="0" u="none" strike="noStrike" kern="1200" cap="none" spc="0" normalizeH="0" baseline="0" noProof="0">
                <a:ln>
                  <a:noFill/>
                </a:ln>
                <a:solidFill>
                  <a:srgbClr val="51247A"/>
                </a:solidFill>
                <a:effectLst/>
                <a:uLnTx/>
                <a:uFillTx/>
                <a:latin typeface="Arial"/>
                <a:ea typeface="+mj-ea"/>
                <a:cs typeface="+mj-cs"/>
              </a:rPr>
              <a:t>Change Between Treatments Was Greater in the Younger Age Group</a:t>
            </a:r>
          </a:p>
        </p:txBody>
      </p:sp>
      <p:grpSp>
        <p:nvGrpSpPr>
          <p:cNvPr id="5" name="Group 4">
            <a:extLst>
              <a:ext uri="{FF2B5EF4-FFF2-40B4-BE49-F238E27FC236}">
                <a16:creationId xmlns:a16="http://schemas.microsoft.com/office/drawing/2014/main" id="{2785D5B9-230F-4D43-9258-C3AC69C41156}"/>
              </a:ext>
            </a:extLst>
          </p:cNvPr>
          <p:cNvGrpSpPr/>
          <p:nvPr/>
        </p:nvGrpSpPr>
        <p:grpSpPr>
          <a:xfrm>
            <a:off x="1136984" y="1690012"/>
            <a:ext cx="5556368" cy="3916884"/>
            <a:chOff x="1673233" y="997200"/>
            <a:chExt cx="8130279" cy="3600677"/>
          </a:xfrm>
        </p:grpSpPr>
        <p:graphicFrame>
          <p:nvGraphicFramePr>
            <p:cNvPr id="6" name="Chart 5">
              <a:extLst>
                <a:ext uri="{FF2B5EF4-FFF2-40B4-BE49-F238E27FC236}">
                  <a16:creationId xmlns:a16="http://schemas.microsoft.com/office/drawing/2014/main" id="{2BE34204-909A-487A-B2C5-0924D29FDB4F}"/>
                </a:ext>
              </a:extLst>
            </p:cNvPr>
            <p:cNvGraphicFramePr/>
            <p:nvPr/>
          </p:nvGraphicFramePr>
          <p:xfrm>
            <a:off x="1673233" y="997200"/>
            <a:ext cx="8120744" cy="355458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F6926ACF-02D5-4BAE-93C5-D430E3A2C844}"/>
                </a:ext>
              </a:extLst>
            </p:cNvPr>
            <p:cNvSpPr txBox="1"/>
            <p:nvPr/>
          </p:nvSpPr>
          <p:spPr>
            <a:xfrm>
              <a:off x="3041997" y="4310445"/>
              <a:ext cx="1400138"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12</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13</a:t>
              </a:r>
            </a:p>
          </p:txBody>
        </p:sp>
        <p:sp>
          <p:nvSpPr>
            <p:cNvPr id="8" name="TextBox 7">
              <a:extLst>
                <a:ext uri="{FF2B5EF4-FFF2-40B4-BE49-F238E27FC236}">
                  <a16:creationId xmlns:a16="http://schemas.microsoft.com/office/drawing/2014/main" id="{0B8B2E64-D239-4E2B-8ACC-0C67E6C09672}"/>
                </a:ext>
              </a:extLst>
            </p:cNvPr>
            <p:cNvSpPr txBox="1"/>
            <p:nvPr/>
          </p:nvSpPr>
          <p:spPr>
            <a:xfrm>
              <a:off x="6407095" y="4310445"/>
              <a:ext cx="1715186"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12</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13</a:t>
              </a:r>
            </a:p>
          </p:txBody>
        </p:sp>
        <p:sp>
          <p:nvSpPr>
            <p:cNvPr id="9" name="TextBox 8">
              <a:extLst>
                <a:ext uri="{FF2B5EF4-FFF2-40B4-BE49-F238E27FC236}">
                  <a16:creationId xmlns:a16="http://schemas.microsoft.com/office/drawing/2014/main" id="{4EADDCB5-E7B0-4E1D-9F35-D085603A7A89}"/>
                </a:ext>
              </a:extLst>
            </p:cNvPr>
            <p:cNvSpPr txBox="1"/>
            <p:nvPr/>
          </p:nvSpPr>
          <p:spPr>
            <a:xfrm>
              <a:off x="2267892" y="4310445"/>
              <a:ext cx="1144030" cy="2829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n</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n</a:t>
              </a:r>
            </a:p>
          </p:txBody>
        </p:sp>
        <p:sp>
          <p:nvSpPr>
            <p:cNvPr id="10" name="TextBox 9">
              <a:extLst>
                <a:ext uri="{FF2B5EF4-FFF2-40B4-BE49-F238E27FC236}">
                  <a16:creationId xmlns:a16="http://schemas.microsoft.com/office/drawing/2014/main" id="{8555EFFA-DBF1-4739-A801-B50A32EB382F}"/>
                </a:ext>
              </a:extLst>
            </p:cNvPr>
            <p:cNvSpPr txBox="1"/>
            <p:nvPr/>
          </p:nvSpPr>
          <p:spPr>
            <a:xfrm>
              <a:off x="2075879" y="4068808"/>
              <a:ext cx="1499776" cy="3112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a:t>
              </a:r>
            </a:p>
          </p:txBody>
        </p:sp>
        <p:sp>
          <p:nvSpPr>
            <p:cNvPr id="11" name="TextBox 10">
              <a:extLst>
                <a:ext uri="{FF2B5EF4-FFF2-40B4-BE49-F238E27FC236}">
                  <a16:creationId xmlns:a16="http://schemas.microsoft.com/office/drawing/2014/main" id="{5DEB40FC-A53D-4903-BE44-27557E9C2866}"/>
                </a:ext>
              </a:extLst>
            </p:cNvPr>
            <p:cNvSpPr txBox="1"/>
            <p:nvPr/>
          </p:nvSpPr>
          <p:spPr>
            <a:xfrm>
              <a:off x="4644886" y="4314947"/>
              <a:ext cx="1710404"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11</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12</a:t>
              </a:r>
            </a:p>
          </p:txBody>
        </p:sp>
        <p:sp>
          <p:nvSpPr>
            <p:cNvPr id="12" name="TextBox 11">
              <a:extLst>
                <a:ext uri="{FF2B5EF4-FFF2-40B4-BE49-F238E27FC236}">
                  <a16:creationId xmlns:a16="http://schemas.microsoft.com/office/drawing/2014/main" id="{41C204C9-536B-4138-B608-1E8338190520}"/>
                </a:ext>
              </a:extLst>
            </p:cNvPr>
            <p:cNvSpPr txBox="1"/>
            <p:nvPr/>
          </p:nvSpPr>
          <p:spPr>
            <a:xfrm>
              <a:off x="8088326" y="4311480"/>
              <a:ext cx="1715186"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12</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13</a:t>
              </a:r>
            </a:p>
          </p:txBody>
        </p:sp>
        <p:sp>
          <p:nvSpPr>
            <p:cNvPr id="13" name="TextBox 12">
              <a:extLst>
                <a:ext uri="{FF2B5EF4-FFF2-40B4-BE49-F238E27FC236}">
                  <a16:creationId xmlns:a16="http://schemas.microsoft.com/office/drawing/2014/main" id="{16050B4E-E9D0-4918-B9C6-830CA6AC872D}"/>
                </a:ext>
              </a:extLst>
            </p:cNvPr>
            <p:cNvSpPr txBox="1"/>
            <p:nvPr/>
          </p:nvSpPr>
          <p:spPr>
            <a:xfrm>
              <a:off x="3041997" y="2955580"/>
              <a:ext cx="1431269" cy="7639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Mean (SE)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-2.27 (0.29)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54061"/>
                  </a:solidFill>
                  <a:effectLst/>
                  <a:uLnTx/>
                  <a:uFillTx/>
                  <a:latin typeface="Arial" panose="020B0604020202020204" pitchFamily="34" charset="0"/>
                  <a:ea typeface="+mn-ea"/>
                  <a:cs typeface="Arial" panose="020B0604020202020204" pitchFamily="34" charset="0"/>
                </a:rPr>
                <a:t>-2.27 (0.32)</a:t>
              </a:r>
            </a:p>
          </p:txBody>
        </p:sp>
      </p:grpSp>
      <p:sp>
        <p:nvSpPr>
          <p:cNvPr id="14" name="TextBox 13">
            <a:extLst>
              <a:ext uri="{FF2B5EF4-FFF2-40B4-BE49-F238E27FC236}">
                <a16:creationId xmlns:a16="http://schemas.microsoft.com/office/drawing/2014/main" id="{8F067945-2954-40A1-B662-658E593B46F9}"/>
              </a:ext>
            </a:extLst>
          </p:cNvPr>
          <p:cNvSpPr txBox="1"/>
          <p:nvPr/>
        </p:nvSpPr>
        <p:spPr>
          <a:xfrm rot="16200000">
            <a:off x="-350012" y="3256563"/>
            <a:ext cx="2209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LS Mean Change from Baseline ± SE </a:t>
            </a:r>
          </a:p>
        </p:txBody>
      </p:sp>
      <p:grpSp>
        <p:nvGrpSpPr>
          <p:cNvPr id="15" name="Group 14">
            <a:extLst>
              <a:ext uri="{FF2B5EF4-FFF2-40B4-BE49-F238E27FC236}">
                <a16:creationId xmlns:a16="http://schemas.microsoft.com/office/drawing/2014/main" id="{617BAF3B-3338-4F7A-B5E4-30095053527F}"/>
              </a:ext>
            </a:extLst>
          </p:cNvPr>
          <p:cNvGrpSpPr/>
          <p:nvPr/>
        </p:nvGrpSpPr>
        <p:grpSpPr>
          <a:xfrm>
            <a:off x="6530075" y="1690012"/>
            <a:ext cx="5556368" cy="3916884"/>
            <a:chOff x="1673233" y="997200"/>
            <a:chExt cx="8130279" cy="3600677"/>
          </a:xfrm>
        </p:grpSpPr>
        <p:graphicFrame>
          <p:nvGraphicFramePr>
            <p:cNvPr id="16" name="Chart 15">
              <a:extLst>
                <a:ext uri="{FF2B5EF4-FFF2-40B4-BE49-F238E27FC236}">
                  <a16:creationId xmlns:a16="http://schemas.microsoft.com/office/drawing/2014/main" id="{46DD608A-2743-46FA-9757-67BE50403D01}"/>
                </a:ext>
              </a:extLst>
            </p:cNvPr>
            <p:cNvGraphicFramePr/>
            <p:nvPr/>
          </p:nvGraphicFramePr>
          <p:xfrm>
            <a:off x="1673233" y="997200"/>
            <a:ext cx="8120744" cy="3554586"/>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29EF46BF-219B-4AF0-A98F-A24051905DA9}"/>
                </a:ext>
              </a:extLst>
            </p:cNvPr>
            <p:cNvSpPr txBox="1"/>
            <p:nvPr/>
          </p:nvSpPr>
          <p:spPr>
            <a:xfrm>
              <a:off x="3041997" y="4310445"/>
              <a:ext cx="1400138"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20</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15</a:t>
              </a:r>
            </a:p>
          </p:txBody>
        </p:sp>
        <p:sp>
          <p:nvSpPr>
            <p:cNvPr id="18" name="TextBox 17">
              <a:extLst>
                <a:ext uri="{FF2B5EF4-FFF2-40B4-BE49-F238E27FC236}">
                  <a16:creationId xmlns:a16="http://schemas.microsoft.com/office/drawing/2014/main" id="{E79045DE-B264-46F5-A6E4-B46CB5326930}"/>
                </a:ext>
              </a:extLst>
            </p:cNvPr>
            <p:cNvSpPr txBox="1"/>
            <p:nvPr/>
          </p:nvSpPr>
          <p:spPr>
            <a:xfrm>
              <a:off x="6407095" y="4310445"/>
              <a:ext cx="1715186"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20</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15</a:t>
              </a:r>
            </a:p>
          </p:txBody>
        </p:sp>
        <p:sp>
          <p:nvSpPr>
            <p:cNvPr id="19" name="TextBox 18">
              <a:extLst>
                <a:ext uri="{FF2B5EF4-FFF2-40B4-BE49-F238E27FC236}">
                  <a16:creationId xmlns:a16="http://schemas.microsoft.com/office/drawing/2014/main" id="{1E1372EB-DDB8-4019-A821-34D6FF05ACA6}"/>
                </a:ext>
              </a:extLst>
            </p:cNvPr>
            <p:cNvSpPr txBox="1"/>
            <p:nvPr/>
          </p:nvSpPr>
          <p:spPr>
            <a:xfrm>
              <a:off x="2267892" y="4310445"/>
              <a:ext cx="1144030" cy="2829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N</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N</a:t>
              </a:r>
            </a:p>
          </p:txBody>
        </p:sp>
        <p:sp>
          <p:nvSpPr>
            <p:cNvPr id="20" name="TextBox 19">
              <a:extLst>
                <a:ext uri="{FF2B5EF4-FFF2-40B4-BE49-F238E27FC236}">
                  <a16:creationId xmlns:a16="http://schemas.microsoft.com/office/drawing/2014/main" id="{3E8E49FA-AA50-4192-86D1-E5FD0EBD8456}"/>
                </a:ext>
              </a:extLst>
            </p:cNvPr>
            <p:cNvSpPr txBox="1"/>
            <p:nvPr/>
          </p:nvSpPr>
          <p:spPr>
            <a:xfrm>
              <a:off x="2075879" y="4068808"/>
              <a:ext cx="1499776" cy="3112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Week</a:t>
              </a:r>
            </a:p>
          </p:txBody>
        </p:sp>
        <p:sp>
          <p:nvSpPr>
            <p:cNvPr id="21" name="TextBox 20">
              <a:extLst>
                <a:ext uri="{FF2B5EF4-FFF2-40B4-BE49-F238E27FC236}">
                  <a16:creationId xmlns:a16="http://schemas.microsoft.com/office/drawing/2014/main" id="{14262B0B-83B8-49C9-B20C-C5D63E1745B7}"/>
                </a:ext>
              </a:extLst>
            </p:cNvPr>
            <p:cNvSpPr txBox="1"/>
            <p:nvPr/>
          </p:nvSpPr>
          <p:spPr>
            <a:xfrm>
              <a:off x="4644886" y="4314947"/>
              <a:ext cx="1710404"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20</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15</a:t>
              </a:r>
            </a:p>
          </p:txBody>
        </p:sp>
        <p:sp>
          <p:nvSpPr>
            <p:cNvPr id="22" name="TextBox 21">
              <a:extLst>
                <a:ext uri="{FF2B5EF4-FFF2-40B4-BE49-F238E27FC236}">
                  <a16:creationId xmlns:a16="http://schemas.microsoft.com/office/drawing/2014/main" id="{48D4F934-ACC0-434A-B33C-E94823213F89}"/>
                </a:ext>
              </a:extLst>
            </p:cNvPr>
            <p:cNvSpPr txBox="1"/>
            <p:nvPr/>
          </p:nvSpPr>
          <p:spPr>
            <a:xfrm>
              <a:off x="8088326" y="4311480"/>
              <a:ext cx="1715186" cy="282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20</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15</a:t>
              </a:r>
            </a:p>
          </p:txBody>
        </p:sp>
        <p:sp>
          <p:nvSpPr>
            <p:cNvPr id="23" name="TextBox 22">
              <a:extLst>
                <a:ext uri="{FF2B5EF4-FFF2-40B4-BE49-F238E27FC236}">
                  <a16:creationId xmlns:a16="http://schemas.microsoft.com/office/drawing/2014/main" id="{CB0693D1-F00F-40D5-974C-028BB63EB9DD}"/>
                </a:ext>
              </a:extLst>
            </p:cNvPr>
            <p:cNvSpPr txBox="1"/>
            <p:nvPr/>
          </p:nvSpPr>
          <p:spPr>
            <a:xfrm>
              <a:off x="3041997" y="2938068"/>
              <a:ext cx="1431269" cy="7639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Mean (SE)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-1.91 (0.17)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-2.36 (0.32)</a:t>
              </a:r>
            </a:p>
          </p:txBody>
        </p:sp>
      </p:grpSp>
      <p:sp>
        <p:nvSpPr>
          <p:cNvPr id="24" name="Rectangle 23">
            <a:extLst>
              <a:ext uri="{FF2B5EF4-FFF2-40B4-BE49-F238E27FC236}">
                <a16:creationId xmlns:a16="http://schemas.microsoft.com/office/drawing/2014/main" id="{0D775D90-9412-4F49-BD80-3A3B336043EA}"/>
              </a:ext>
            </a:extLst>
          </p:cNvPr>
          <p:cNvSpPr/>
          <p:nvPr/>
        </p:nvSpPr>
        <p:spPr>
          <a:xfrm>
            <a:off x="6524119" y="2011140"/>
            <a:ext cx="711200" cy="3071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9AF4D116-EBFF-4FEE-B4CD-AD7872E1BBAD}"/>
              </a:ext>
            </a:extLst>
          </p:cNvPr>
          <p:cNvSpPr txBox="1"/>
          <p:nvPr/>
        </p:nvSpPr>
        <p:spPr>
          <a:xfrm>
            <a:off x="5810804" y="1914516"/>
            <a:ext cx="14245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a:ea typeface="+mn-ea"/>
                <a:cs typeface="+mn-cs"/>
              </a:rPr>
              <a:t>Z-Score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a:ea typeface="+mn-ea"/>
                <a:cs typeface="+mn-cs"/>
              </a:rPr>
              <a:t>Difference 0.20</a:t>
            </a:r>
          </a:p>
        </p:txBody>
      </p:sp>
      <p:sp>
        <p:nvSpPr>
          <p:cNvPr id="26" name="Right Bracket 25">
            <a:extLst>
              <a:ext uri="{FF2B5EF4-FFF2-40B4-BE49-F238E27FC236}">
                <a16:creationId xmlns:a16="http://schemas.microsoft.com/office/drawing/2014/main" id="{C05DAB9E-FA56-4153-BB21-8F53F9A711D7}"/>
              </a:ext>
            </a:extLst>
          </p:cNvPr>
          <p:cNvSpPr/>
          <p:nvPr/>
        </p:nvSpPr>
        <p:spPr>
          <a:xfrm>
            <a:off x="6219269" y="3126110"/>
            <a:ext cx="201249" cy="941832"/>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AE6F272B-681C-41B4-85A1-08CF768F9FDE}"/>
              </a:ext>
            </a:extLst>
          </p:cNvPr>
          <p:cNvCxnSpPr/>
          <p:nvPr/>
        </p:nvCxnSpPr>
        <p:spPr>
          <a:xfrm flipV="1">
            <a:off x="6420516" y="3432810"/>
            <a:ext cx="103603" cy="642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F704F3B-BE35-44EF-88EB-4ECF4ABD3ABE}"/>
              </a:ext>
            </a:extLst>
          </p:cNvPr>
          <p:cNvCxnSpPr/>
          <p:nvPr/>
        </p:nvCxnSpPr>
        <p:spPr>
          <a:xfrm flipH="1" flipV="1">
            <a:off x="6523062" y="2538884"/>
            <a:ext cx="1057" cy="8939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8EEACCC-44A9-4BAB-94AE-3C88D12F4A4E}"/>
              </a:ext>
            </a:extLst>
          </p:cNvPr>
          <p:cNvSpPr txBox="1"/>
          <p:nvPr/>
        </p:nvSpPr>
        <p:spPr>
          <a:xfrm>
            <a:off x="10739427" y="1955408"/>
            <a:ext cx="14245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0000"/>
                </a:solidFill>
                <a:effectLst/>
                <a:uLnTx/>
                <a:uFillTx/>
                <a:latin typeface="Arial"/>
                <a:ea typeface="+mn-ea"/>
                <a:cs typeface="+mn-cs"/>
              </a:rPr>
              <a:t>Z-Score Difference 0.09</a:t>
            </a:r>
          </a:p>
        </p:txBody>
      </p:sp>
      <p:sp>
        <p:nvSpPr>
          <p:cNvPr id="30" name="Right Bracket 29">
            <a:extLst>
              <a:ext uri="{FF2B5EF4-FFF2-40B4-BE49-F238E27FC236}">
                <a16:creationId xmlns:a16="http://schemas.microsoft.com/office/drawing/2014/main" id="{6BDB0EAF-AC0D-469E-A7F6-0CD8D7A4379E}"/>
              </a:ext>
            </a:extLst>
          </p:cNvPr>
          <p:cNvSpPr/>
          <p:nvPr/>
        </p:nvSpPr>
        <p:spPr>
          <a:xfrm>
            <a:off x="11598649" y="3003865"/>
            <a:ext cx="201249" cy="433075"/>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cxnSp>
        <p:nvCxnSpPr>
          <p:cNvPr id="31" name="Straight Connector 30">
            <a:extLst>
              <a:ext uri="{FF2B5EF4-FFF2-40B4-BE49-F238E27FC236}">
                <a16:creationId xmlns:a16="http://schemas.microsoft.com/office/drawing/2014/main" id="{5625D689-D70A-4341-8669-89DE3816D091}"/>
              </a:ext>
            </a:extLst>
          </p:cNvPr>
          <p:cNvCxnSpPr/>
          <p:nvPr/>
        </p:nvCxnSpPr>
        <p:spPr>
          <a:xfrm flipV="1">
            <a:off x="11802875" y="3203083"/>
            <a:ext cx="103603" cy="642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8309A0E-1B0B-4750-9722-DA988885D68E}"/>
              </a:ext>
            </a:extLst>
          </p:cNvPr>
          <p:cNvCxnSpPr/>
          <p:nvPr/>
        </p:nvCxnSpPr>
        <p:spPr>
          <a:xfrm flipV="1">
            <a:off x="11906477" y="2523101"/>
            <a:ext cx="0" cy="6799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95DD399-612E-4D38-A057-E1238FCA530A}"/>
              </a:ext>
            </a:extLst>
          </p:cNvPr>
          <p:cNvCxnSpPr/>
          <p:nvPr/>
        </p:nvCxnSpPr>
        <p:spPr>
          <a:xfrm>
            <a:off x="11799896" y="2435887"/>
            <a:ext cx="109560" cy="841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26C0073-C7A2-4E36-9321-498F2252692C}"/>
              </a:ext>
            </a:extLst>
          </p:cNvPr>
          <p:cNvSpPr txBox="1"/>
          <p:nvPr/>
        </p:nvSpPr>
        <p:spPr>
          <a:xfrm>
            <a:off x="1122728" y="3750869"/>
            <a:ext cx="5485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0.00</a:t>
            </a:r>
          </a:p>
        </p:txBody>
      </p:sp>
      <p:cxnSp>
        <p:nvCxnSpPr>
          <p:cNvPr id="35" name="Straight Connector 34">
            <a:extLst>
              <a:ext uri="{FF2B5EF4-FFF2-40B4-BE49-F238E27FC236}">
                <a16:creationId xmlns:a16="http://schemas.microsoft.com/office/drawing/2014/main" id="{744DA275-9D3E-4C06-9541-9B6F18E28F1E}"/>
              </a:ext>
            </a:extLst>
          </p:cNvPr>
          <p:cNvCxnSpPr/>
          <p:nvPr/>
        </p:nvCxnSpPr>
        <p:spPr>
          <a:xfrm flipH="1">
            <a:off x="1901149" y="3930194"/>
            <a:ext cx="171273" cy="0"/>
          </a:xfrm>
          <a:prstGeom prst="line">
            <a:avLst/>
          </a:prstGeom>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27844C73-64C6-44DB-92DD-65063FC041CC}"/>
              </a:ext>
            </a:extLst>
          </p:cNvPr>
          <p:cNvSpPr txBox="1"/>
          <p:nvPr/>
        </p:nvSpPr>
        <p:spPr>
          <a:xfrm>
            <a:off x="3664711" y="5829299"/>
            <a:ext cx="38909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Annualised growth velocity at 64 weeks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Burosumab 6.65 cm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Conventional 5.94 cm</a:t>
            </a:r>
          </a:p>
        </p:txBody>
      </p:sp>
      <p:sp>
        <p:nvSpPr>
          <p:cNvPr id="37" name="Rectangle 36">
            <a:extLst>
              <a:ext uri="{FF2B5EF4-FFF2-40B4-BE49-F238E27FC236}">
                <a16:creationId xmlns:a16="http://schemas.microsoft.com/office/drawing/2014/main" id="{C7F3552A-4E69-4D38-AA19-141E165F2C38}"/>
              </a:ext>
            </a:extLst>
          </p:cNvPr>
          <p:cNvSpPr/>
          <p:nvPr/>
        </p:nvSpPr>
        <p:spPr>
          <a:xfrm>
            <a:off x="8185641" y="6303889"/>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Tree>
    <p:extLst>
      <p:ext uri="{BB962C8B-B14F-4D97-AF65-F5344CB8AC3E}">
        <p14:creationId xmlns:p14="http://schemas.microsoft.com/office/powerpoint/2010/main" val="3920369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C247-EE97-402D-8602-861A3CE565D8}"/>
              </a:ext>
            </a:extLst>
          </p:cNvPr>
          <p:cNvSpPr>
            <a:spLocks noGrp="1"/>
          </p:cNvSpPr>
          <p:nvPr>
            <p:ph type="title"/>
          </p:nvPr>
        </p:nvSpPr>
        <p:spPr>
          <a:xfrm>
            <a:off x="695326" y="836712"/>
            <a:ext cx="10801350" cy="469056"/>
          </a:xfrm>
        </p:spPr>
        <p:txBody>
          <a:bodyPr/>
          <a:lstStyle/>
          <a:p>
            <a:r>
              <a:rPr lang="en-AU"/>
              <a:t>Function, Pain and Quality of Life </a:t>
            </a:r>
            <a:r>
              <a:rPr lang="en-AU" sz="2000"/>
              <a:t>(&gt;5 year </a:t>
            </a:r>
            <a:r>
              <a:rPr lang="en-AU" sz="2000" err="1"/>
              <a:t>olds</a:t>
            </a:r>
            <a:r>
              <a:rPr lang="en-AU" sz="2000"/>
              <a:t>; n=35)</a:t>
            </a:r>
            <a:endParaRPr lang="en-AU"/>
          </a:p>
        </p:txBody>
      </p:sp>
      <p:sp>
        <p:nvSpPr>
          <p:cNvPr id="3" name="Date Placeholder 2">
            <a:extLst>
              <a:ext uri="{FF2B5EF4-FFF2-40B4-BE49-F238E27FC236}">
                <a16:creationId xmlns:a16="http://schemas.microsoft.com/office/drawing/2014/main" id="{B74269DC-5709-4E15-BB56-BD39281E075E}"/>
              </a:ext>
            </a:extLst>
          </p:cNvPr>
          <p:cNvSpPr>
            <a:spLocks noGrp="1"/>
          </p:cNvSpPr>
          <p:nvPr>
            <p:ph type="dt" sz="half" idx="16"/>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F65DCCDD-EFAE-4511-80BA-3A3BCAD8C454}"/>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Content Placeholder 2">
            <a:extLst>
              <a:ext uri="{FF2B5EF4-FFF2-40B4-BE49-F238E27FC236}">
                <a16:creationId xmlns:a16="http://schemas.microsoft.com/office/drawing/2014/main" id="{A95EEDB5-C16A-4BC2-8857-8A84861D661B}"/>
              </a:ext>
            </a:extLst>
          </p:cNvPr>
          <p:cNvSpPr txBox="1">
            <a:spLocks/>
          </p:cNvSpPr>
          <p:nvPr/>
        </p:nvSpPr>
        <p:spPr>
          <a:xfrm>
            <a:off x="838200" y="1825625"/>
            <a:ext cx="5257800" cy="4351338"/>
          </a:xfrm>
          <a:prstGeom prst="rect">
            <a:avLst/>
          </a:prstGeom>
        </p:spPr>
        <p:txBody>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	PROMIS Pain Interference	</a:t>
            </a:r>
          </a:p>
          <a:p>
            <a:pPr marL="612" marR="0" lvl="1"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AU" sz="1200" b="0" i="0" u="none" strike="noStrike" kern="1200" cap="none" spc="0" normalizeH="0" baseline="0" noProof="0">
                <a:ln>
                  <a:noFill/>
                </a:ln>
                <a:solidFill>
                  <a:prstClr val="black"/>
                </a:solidFill>
                <a:effectLst/>
                <a:uLnTx/>
                <a:uFillTx/>
                <a:latin typeface="Arial"/>
                <a:ea typeface="+mn-ea"/>
                <a:cs typeface="+mn-cs"/>
              </a:rPr>
              <a:t>	</a:t>
            </a:r>
            <a:r>
              <a:rPr kumimoji="0" lang="en-AU" sz="900" b="0" i="0" u="none" strike="noStrike" kern="1200" cap="none" spc="0" normalizeH="0" baseline="0" noProof="0">
                <a:ln>
                  <a:noFill/>
                </a:ln>
                <a:solidFill>
                  <a:prstClr val="black"/>
                </a:solidFill>
                <a:effectLst/>
                <a:uLnTx/>
                <a:uFillTx/>
                <a:latin typeface="Arial"/>
                <a:ea typeface="+mn-ea"/>
                <a:cs typeface="+mn-cs"/>
              </a:rPr>
              <a:t>Higher scores are a reflection of pain having </a:t>
            </a:r>
          </a:p>
          <a:p>
            <a:pPr marL="612" marR="0" lvl="1" indent="0" algn="l" defTabSz="914400" rtl="0" eaLnBrk="1" fontAlgn="auto" latinLnBrk="0" hangingPunct="1">
              <a:lnSpc>
                <a:spcPct val="110000"/>
              </a:lnSpc>
              <a:spcBef>
                <a:spcPts val="300"/>
              </a:spcBef>
              <a:spcAft>
                <a:spcPts val="300"/>
              </a:spcAft>
              <a:buClr>
                <a:prstClr val="black"/>
              </a:buClr>
              <a:buSzTx/>
              <a:buFont typeface="Arial" panose="020B0604020202020204" pitchFamily="34" charset="0"/>
              <a:buNone/>
              <a:tabLst/>
              <a:defRPr/>
            </a:pPr>
            <a:r>
              <a:rPr kumimoji="0" lang="en-AU" sz="900" b="0" i="0" u="none" strike="noStrike" kern="1200" cap="none" spc="0" normalizeH="0" baseline="0" noProof="0">
                <a:ln>
                  <a:noFill/>
                </a:ln>
                <a:solidFill>
                  <a:prstClr val="black"/>
                </a:solidFill>
                <a:effectLst/>
                <a:uLnTx/>
                <a:uFillTx/>
                <a:latin typeface="Arial"/>
                <a:ea typeface="+mn-ea"/>
                <a:cs typeface="+mn-cs"/>
              </a:rPr>
              <a:t>	a greater impact on daily activities</a:t>
            </a:r>
          </a:p>
        </p:txBody>
      </p:sp>
      <p:sp>
        <p:nvSpPr>
          <p:cNvPr id="8" name="Rectangle 7">
            <a:extLst>
              <a:ext uri="{FF2B5EF4-FFF2-40B4-BE49-F238E27FC236}">
                <a16:creationId xmlns:a16="http://schemas.microsoft.com/office/drawing/2014/main" id="{71919F13-E299-4679-AB81-19059BAF64F6}"/>
              </a:ext>
            </a:extLst>
          </p:cNvPr>
          <p:cNvSpPr/>
          <p:nvPr/>
        </p:nvSpPr>
        <p:spPr>
          <a:xfrm>
            <a:off x="7608168" y="1295896"/>
            <a:ext cx="342914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Padidela</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Calcif</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Tissue Inter </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2021;108:622-633</a:t>
            </a:r>
          </a:p>
        </p:txBody>
      </p:sp>
      <p:pic>
        <p:nvPicPr>
          <p:cNvPr id="9" name="Picture 8">
            <a:extLst>
              <a:ext uri="{FF2B5EF4-FFF2-40B4-BE49-F238E27FC236}">
                <a16:creationId xmlns:a16="http://schemas.microsoft.com/office/drawing/2014/main" id="{1EA92EB5-90B8-4175-9006-A77E5E621C28}"/>
              </a:ext>
            </a:extLst>
          </p:cNvPr>
          <p:cNvPicPr>
            <a:picLocks noChangeAspect="1"/>
          </p:cNvPicPr>
          <p:nvPr/>
        </p:nvPicPr>
        <p:blipFill rotWithShape="1">
          <a:blip r:embed="rId2">
            <a:extLst>
              <a:ext uri="{28A0092B-C50C-407E-A947-70E740481C1C}">
                <a14:useLocalDpi xmlns:a14="http://schemas.microsoft.com/office/drawing/2010/main" val="0"/>
              </a:ext>
            </a:extLst>
          </a:blip>
          <a:srcRect t="11871"/>
          <a:stretch/>
        </p:blipFill>
        <p:spPr>
          <a:xfrm>
            <a:off x="1192314" y="2708920"/>
            <a:ext cx="3432120" cy="2865186"/>
          </a:xfrm>
          <a:prstGeom prst="rect">
            <a:avLst/>
          </a:prstGeom>
        </p:spPr>
      </p:pic>
      <p:sp>
        <p:nvSpPr>
          <p:cNvPr id="13" name="Footer Placeholder 11">
            <a:extLst>
              <a:ext uri="{FF2B5EF4-FFF2-40B4-BE49-F238E27FC236}">
                <a16:creationId xmlns:a16="http://schemas.microsoft.com/office/drawing/2014/main" id="{01BD0B74-880B-465B-AB3B-C5B2AD8E92CD}"/>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
        <p:nvSpPr>
          <p:cNvPr id="10" name="TextBox 9">
            <a:extLst>
              <a:ext uri="{FF2B5EF4-FFF2-40B4-BE49-F238E27FC236}">
                <a16:creationId xmlns:a16="http://schemas.microsoft.com/office/drawing/2014/main" id="{77ABEC83-98A1-45F7-9E30-6297DB96F812}"/>
              </a:ext>
            </a:extLst>
          </p:cNvPr>
          <p:cNvSpPr txBox="1"/>
          <p:nvPr/>
        </p:nvSpPr>
        <p:spPr>
          <a:xfrm>
            <a:off x="623392" y="5475695"/>
            <a:ext cx="487825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Significant difference at 40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Clinically significant improvement at 64 weeks</a:t>
            </a:r>
          </a:p>
        </p:txBody>
      </p:sp>
      <p:pic>
        <p:nvPicPr>
          <p:cNvPr id="12" name="Picture 11">
            <a:extLst>
              <a:ext uri="{FF2B5EF4-FFF2-40B4-BE49-F238E27FC236}">
                <a16:creationId xmlns:a16="http://schemas.microsoft.com/office/drawing/2014/main" id="{009D3865-6FE7-25F3-4B3F-81A8E1866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054" y="3008471"/>
            <a:ext cx="2900130" cy="2372094"/>
          </a:xfrm>
          <a:prstGeom prst="rect">
            <a:avLst/>
          </a:prstGeom>
        </p:spPr>
      </p:pic>
      <p:sp>
        <p:nvSpPr>
          <p:cNvPr id="14" name="TextBox 13">
            <a:extLst>
              <a:ext uri="{FF2B5EF4-FFF2-40B4-BE49-F238E27FC236}">
                <a16:creationId xmlns:a16="http://schemas.microsoft.com/office/drawing/2014/main" id="{8CC8A0CF-4CD2-C2F9-BDBF-7A7F3BF6E9F1}"/>
              </a:ext>
            </a:extLst>
          </p:cNvPr>
          <p:cNvSpPr txBox="1"/>
          <p:nvPr/>
        </p:nvSpPr>
        <p:spPr>
          <a:xfrm>
            <a:off x="7335370" y="5475695"/>
            <a:ext cx="283923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Greater distance covered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in 6 minute walk test</a:t>
            </a:r>
          </a:p>
        </p:txBody>
      </p:sp>
      <p:sp>
        <p:nvSpPr>
          <p:cNvPr id="15" name="TextBox 14">
            <a:extLst>
              <a:ext uri="{FF2B5EF4-FFF2-40B4-BE49-F238E27FC236}">
                <a16:creationId xmlns:a16="http://schemas.microsoft.com/office/drawing/2014/main" id="{E7ABBB4D-8A50-2BD4-9ADC-2B26B8E421F5}"/>
              </a:ext>
            </a:extLst>
          </p:cNvPr>
          <p:cNvSpPr txBox="1"/>
          <p:nvPr/>
        </p:nvSpPr>
        <p:spPr>
          <a:xfrm>
            <a:off x="7435740" y="1848589"/>
            <a:ext cx="232875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6 Minute Walk Test </a:t>
            </a:r>
          </a:p>
        </p:txBody>
      </p:sp>
    </p:spTree>
    <p:extLst>
      <p:ext uri="{BB962C8B-B14F-4D97-AF65-F5344CB8AC3E}">
        <p14:creationId xmlns:p14="http://schemas.microsoft.com/office/powerpoint/2010/main" val="1310035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A8A2-1610-4C2F-BB4D-1A7AFFD082DD}"/>
              </a:ext>
            </a:extLst>
          </p:cNvPr>
          <p:cNvSpPr txBox="1">
            <a:spLocks/>
          </p:cNvSpPr>
          <p:nvPr/>
        </p:nvSpPr>
        <p:spPr>
          <a:xfrm>
            <a:off x="838200" y="385229"/>
            <a:ext cx="10515600" cy="1325563"/>
          </a:xfrm>
          <a:prstGeom prst="rect">
            <a:avLst/>
          </a:prstGeom>
        </p:spPr>
        <p:txBody>
          <a:bodyPr>
            <a:norm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3400" b="0" i="0" u="none" strike="noStrike" kern="1200" cap="none" spc="0" normalizeH="0" baseline="0" noProof="0">
                <a:ln>
                  <a:noFill/>
                </a:ln>
                <a:solidFill>
                  <a:srgbClr val="51247A"/>
                </a:solidFill>
                <a:effectLst/>
                <a:uLnTx/>
                <a:uFillTx/>
                <a:latin typeface="Arial"/>
                <a:ea typeface="+mj-ea"/>
                <a:cs typeface="+mj-cs"/>
              </a:rPr>
              <a:t>SF-10 Health Survey for Children </a:t>
            </a:r>
            <a:br>
              <a:rPr kumimoji="0" lang="en-AU" sz="3400" b="0" i="0" u="none" strike="noStrike" kern="1200" cap="none" spc="0" normalizeH="0" baseline="0" noProof="0">
                <a:ln>
                  <a:noFill/>
                </a:ln>
                <a:solidFill>
                  <a:srgbClr val="51247A"/>
                </a:solidFill>
                <a:effectLst/>
                <a:uLnTx/>
                <a:uFillTx/>
                <a:latin typeface="Arial"/>
                <a:ea typeface="+mj-ea"/>
                <a:cs typeface="+mj-cs"/>
              </a:rPr>
            </a:br>
            <a:r>
              <a:rPr kumimoji="0" lang="en-AU" sz="2400" b="0" i="0" u="none" strike="noStrike" kern="1200" cap="none" spc="0" normalizeH="0" baseline="0" noProof="0">
                <a:ln>
                  <a:noFill/>
                </a:ln>
                <a:solidFill>
                  <a:srgbClr val="51247A"/>
                </a:solidFill>
                <a:effectLst/>
                <a:uLnTx/>
                <a:uFillTx/>
                <a:latin typeface="Arial"/>
                <a:ea typeface="+mj-ea"/>
                <a:cs typeface="+mj-cs"/>
              </a:rPr>
              <a:t>(Caregiver reported Health Related QoL) </a:t>
            </a:r>
          </a:p>
        </p:txBody>
      </p:sp>
      <p:pic>
        <p:nvPicPr>
          <p:cNvPr id="3" name="Content Placeholder 3">
            <a:extLst>
              <a:ext uri="{FF2B5EF4-FFF2-40B4-BE49-F238E27FC236}">
                <a16:creationId xmlns:a16="http://schemas.microsoft.com/office/drawing/2014/main" id="{E5DAB33F-5639-48DE-9DB9-13CD279E0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1655337"/>
            <a:ext cx="6828950" cy="4525963"/>
          </a:xfrm>
          <a:prstGeom prst="rect">
            <a:avLst/>
          </a:prstGeom>
        </p:spPr>
      </p:pic>
      <p:sp>
        <p:nvSpPr>
          <p:cNvPr id="4" name="TextBox 3">
            <a:extLst>
              <a:ext uri="{FF2B5EF4-FFF2-40B4-BE49-F238E27FC236}">
                <a16:creationId xmlns:a16="http://schemas.microsoft.com/office/drawing/2014/main" id="{0DADDA4F-8AE3-4E5F-B923-D6802D5F0961}"/>
              </a:ext>
            </a:extLst>
          </p:cNvPr>
          <p:cNvSpPr txBox="1"/>
          <p:nvPr/>
        </p:nvSpPr>
        <p:spPr>
          <a:xfrm>
            <a:off x="6441045" y="2204864"/>
            <a:ext cx="49127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Significant Improvement in Physical Health Score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Arial"/>
                <a:ea typeface="+mn-ea"/>
                <a:cs typeface="+mn-cs"/>
              </a:rPr>
              <a:t>No significant change in Psychosocial Health Score</a:t>
            </a:r>
          </a:p>
        </p:txBody>
      </p:sp>
      <p:sp>
        <p:nvSpPr>
          <p:cNvPr id="5" name="Rectangle 4">
            <a:extLst>
              <a:ext uri="{FF2B5EF4-FFF2-40B4-BE49-F238E27FC236}">
                <a16:creationId xmlns:a16="http://schemas.microsoft.com/office/drawing/2014/main" id="{CB22EEC6-D79A-4CBC-8303-07B1859DDF00}"/>
              </a:ext>
            </a:extLst>
          </p:cNvPr>
          <p:cNvSpPr/>
          <p:nvPr/>
        </p:nvSpPr>
        <p:spPr>
          <a:xfrm>
            <a:off x="8472264" y="6335742"/>
            <a:ext cx="342914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Padidela</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Calcif</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Tissue Inter </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2021;108:622-633</a:t>
            </a:r>
          </a:p>
        </p:txBody>
      </p:sp>
    </p:spTree>
    <p:extLst>
      <p:ext uri="{BB962C8B-B14F-4D97-AF65-F5344CB8AC3E}">
        <p14:creationId xmlns:p14="http://schemas.microsoft.com/office/powerpoint/2010/main" val="2087028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5989-A928-484E-8379-8907CC848302}"/>
              </a:ext>
            </a:extLst>
          </p:cNvPr>
          <p:cNvSpPr>
            <a:spLocks noGrp="1"/>
          </p:cNvSpPr>
          <p:nvPr>
            <p:ph type="title"/>
          </p:nvPr>
        </p:nvSpPr>
        <p:spPr/>
        <p:txBody>
          <a:bodyPr>
            <a:noAutofit/>
          </a:bodyPr>
          <a:lstStyle/>
          <a:p>
            <a:r>
              <a:rPr lang="en-US" sz="2400" err="1"/>
              <a:t>Burosumab’s</a:t>
            </a:r>
            <a:r>
              <a:rPr lang="en-US" sz="2400"/>
              <a:t> Safety Profile Was Similar to that of Previous Burosumab Paediatric Trials, With Most Adverse Events (AEs) Mild to Moderate in Severity</a:t>
            </a:r>
            <a:endParaRPr lang="en-AU" sz="2400"/>
          </a:p>
        </p:txBody>
      </p:sp>
      <p:sp>
        <p:nvSpPr>
          <p:cNvPr id="3" name="Date Placeholder 2">
            <a:extLst>
              <a:ext uri="{FF2B5EF4-FFF2-40B4-BE49-F238E27FC236}">
                <a16:creationId xmlns:a16="http://schemas.microsoft.com/office/drawing/2014/main" id="{2DB2FAF6-4137-4C42-9426-E544FAE09CA0}"/>
              </a:ext>
            </a:extLst>
          </p:cNvPr>
          <p:cNvSpPr>
            <a:spLocks noGrp="1"/>
          </p:cNvSpPr>
          <p:nvPr>
            <p:ph type="dt" sz="half" idx="16"/>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975E27BE-3985-4494-B284-DDDDF56D113D}"/>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Content Placeholder 3">
            <a:extLst>
              <a:ext uri="{FF2B5EF4-FFF2-40B4-BE49-F238E27FC236}">
                <a16:creationId xmlns:a16="http://schemas.microsoft.com/office/drawing/2014/main" id="{33E80684-FE31-4C36-AD00-636E7F9E1DD5}"/>
              </a:ext>
            </a:extLst>
          </p:cNvPr>
          <p:cNvSpPr txBox="1">
            <a:spLocks/>
          </p:cNvSpPr>
          <p:nvPr/>
        </p:nvSpPr>
        <p:spPr>
          <a:xfrm>
            <a:off x="479376" y="4568502"/>
            <a:ext cx="10972800" cy="3829050"/>
          </a:xfrm>
          <a:prstGeom prst="rect">
            <a:avLst/>
          </a:prstGeom>
        </p:spPr>
        <p:txBody>
          <a:bodyPr vert="horz" lIns="0" tIns="0" rIns="0" bIns="0" rtlCol="0">
            <a:noAutofit/>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225"/>
              </a:spcBef>
              <a:spcAft>
                <a:spcPts val="300"/>
              </a:spcAft>
              <a:buClr>
                <a:prstClr val="black"/>
              </a:buClr>
              <a:buSzTx/>
              <a:buFont typeface="Arial" panose="020B0604020202020204" pitchFamily="34" charset="0"/>
              <a:buNone/>
              <a:tabLst/>
              <a:defRPr/>
            </a:pPr>
            <a:r>
              <a:rPr kumimoji="0" lang="en-AU" sz="1400" b="1" i="0" u="none" strike="noStrike" kern="1200" cap="none" spc="0" normalizeH="0" baseline="0" noProof="0">
                <a:ln>
                  <a:noFill/>
                </a:ln>
                <a:solidFill>
                  <a:prstClr val="black"/>
                </a:solidFill>
                <a:effectLst/>
                <a:uLnTx/>
                <a:uFillTx/>
                <a:latin typeface="Arial"/>
                <a:ea typeface="+mn-ea"/>
                <a:cs typeface="+mn-cs"/>
              </a:rPr>
              <a:t>Serious AEs </a:t>
            </a:r>
            <a:r>
              <a:rPr kumimoji="0" lang="en-AU" sz="1400" b="0" i="0" u="none" strike="noStrike" kern="1200" cap="none" spc="0" normalizeH="0" baseline="0" noProof="0">
                <a:ln>
                  <a:noFill/>
                </a:ln>
                <a:solidFill>
                  <a:prstClr val="black"/>
                </a:solidFill>
                <a:effectLst/>
                <a:uLnTx/>
                <a:uFillTx/>
                <a:latin typeface="Arial"/>
                <a:ea typeface="+mn-ea"/>
                <a:cs typeface="+mn-cs"/>
              </a:rPr>
              <a:t>– all resolved, unrelated to treatment, and mild-moderate severity, unless noted below</a:t>
            </a:r>
          </a:p>
          <a:p>
            <a:pPr marL="557213" marR="0" lvl="1" indent="-214313" algn="l" defTabSz="914400" rtl="0" eaLnBrk="1" fontAlgn="auto" latinLnBrk="0" hangingPunct="1">
              <a:lnSpc>
                <a:spcPct val="110000"/>
              </a:lnSpc>
              <a:spcBef>
                <a:spcPts val="225"/>
              </a:spcBef>
              <a:spcAft>
                <a:spcPts val="300"/>
              </a:spcAft>
              <a:buClr>
                <a:prstClr val="black"/>
              </a:buClr>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Arial"/>
                <a:ea typeface="+mn-ea"/>
                <a:cs typeface="+mn-cs"/>
              </a:rPr>
              <a:t>3 burosumab: craniosynostosis, a viral infection, and a migraine</a:t>
            </a:r>
          </a:p>
          <a:p>
            <a:pPr marL="557213" marR="0" lvl="1" indent="-214313" algn="l" defTabSz="914400" rtl="0" eaLnBrk="1" fontAlgn="auto" latinLnBrk="0" hangingPunct="1">
              <a:lnSpc>
                <a:spcPct val="110000"/>
              </a:lnSpc>
              <a:spcBef>
                <a:spcPts val="225"/>
              </a:spcBef>
              <a:spcAft>
                <a:spcPts val="300"/>
              </a:spcAft>
              <a:buClr>
                <a:prstClr val="black"/>
              </a:buClr>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Arial"/>
                <a:ea typeface="+mn-ea"/>
                <a:cs typeface="+mn-cs"/>
              </a:rPr>
              <a:t>3 Pi/D: craniosynostosis (considered severe), bilateral genu varus deformities, and haematuria </a:t>
            </a:r>
          </a:p>
          <a:p>
            <a:pPr marL="0" marR="0" lvl="0" indent="0" algn="l" defTabSz="914400" rtl="0" eaLnBrk="1" fontAlgn="auto" latinLnBrk="0" hangingPunct="1">
              <a:lnSpc>
                <a:spcPct val="110000"/>
              </a:lnSpc>
              <a:spcBef>
                <a:spcPts val="225"/>
              </a:spcBef>
              <a:spcAft>
                <a:spcPts val="300"/>
              </a:spcAft>
              <a:buClr>
                <a:prstClr val="black"/>
              </a:buClr>
              <a:buSzTx/>
              <a:buFont typeface="Arial" panose="020B0604020202020204" pitchFamily="34" charset="0"/>
              <a:buNone/>
              <a:tabLst/>
              <a:defRPr/>
            </a:pPr>
            <a:r>
              <a:rPr kumimoji="0" lang="en-AU" sz="1400" b="0" i="0" u="none" strike="noStrike" kern="1200" cap="none" spc="0" normalizeH="0" baseline="0" noProof="0">
                <a:ln>
                  <a:noFill/>
                </a:ln>
                <a:solidFill>
                  <a:prstClr val="black"/>
                </a:solidFill>
                <a:effectLst/>
                <a:uLnTx/>
                <a:uFillTx/>
                <a:latin typeface="Arial"/>
                <a:ea typeface="+mn-ea"/>
                <a:cs typeface="+mn-cs"/>
              </a:rPr>
              <a:t>No noteworthy changes in serum calcium, urine calcium, plasma parathyroid hormone or </a:t>
            </a:r>
            <a:r>
              <a:rPr kumimoji="0" lang="en-AU" sz="1400" b="0" i="0" u="none" strike="noStrike" kern="1200" cap="none" spc="0" normalizeH="0" baseline="0" noProof="0" err="1">
                <a:ln>
                  <a:noFill/>
                </a:ln>
                <a:solidFill>
                  <a:prstClr val="black"/>
                </a:solidFill>
                <a:effectLst/>
                <a:uLnTx/>
                <a:uFillTx/>
                <a:latin typeface="Arial"/>
                <a:ea typeface="+mn-ea"/>
                <a:cs typeface="+mn-cs"/>
              </a:rPr>
              <a:t>nephrocalcinosis</a:t>
            </a:r>
            <a:r>
              <a:rPr kumimoji="0" lang="en-AU" sz="1400" b="0" i="0" u="none" strike="noStrike" kern="1200" cap="none" spc="0" normalizeH="0" baseline="0" noProof="0">
                <a:ln>
                  <a:noFill/>
                </a:ln>
                <a:solidFill>
                  <a:prstClr val="black"/>
                </a:solidFill>
                <a:effectLst/>
                <a:uLnTx/>
                <a:uFillTx/>
                <a:latin typeface="Arial"/>
                <a:ea typeface="+mn-ea"/>
                <a:cs typeface="+mn-cs"/>
              </a:rPr>
              <a:t> score</a:t>
            </a:r>
          </a:p>
          <a:p>
            <a:pPr marL="0" marR="0" lvl="0" indent="0" algn="l" defTabSz="914400" rtl="0" eaLnBrk="1" fontAlgn="auto" latinLnBrk="0" hangingPunct="1">
              <a:lnSpc>
                <a:spcPct val="110000"/>
              </a:lnSpc>
              <a:spcBef>
                <a:spcPts val="225"/>
              </a:spcBef>
              <a:spcAft>
                <a:spcPts val="300"/>
              </a:spcAft>
              <a:buClr>
                <a:prstClr val="black"/>
              </a:buClr>
              <a:buSzTx/>
              <a:buFont typeface="Arial" panose="020B0604020202020204" pitchFamily="34" charset="0"/>
              <a:buNone/>
              <a:tabLst/>
              <a:defRPr/>
            </a:pPr>
            <a:r>
              <a:rPr kumimoji="0" lang="en-AU" sz="1400" b="0" i="0" u="none" strike="noStrike" kern="1200" cap="none" spc="0" normalizeH="0" baseline="0" noProof="0">
                <a:ln>
                  <a:noFill/>
                </a:ln>
                <a:solidFill>
                  <a:prstClr val="black"/>
                </a:solidFill>
                <a:effectLst/>
                <a:uLnTx/>
                <a:uFillTx/>
                <a:latin typeface="Arial"/>
                <a:ea typeface="+mn-ea"/>
                <a:cs typeface="+mn-cs"/>
              </a:rPr>
              <a:t>No noteworthy differences in the safety profile between &lt;5 and ≥5 years-old subjects</a:t>
            </a:r>
          </a:p>
        </p:txBody>
      </p:sp>
      <p:graphicFrame>
        <p:nvGraphicFramePr>
          <p:cNvPr id="8" name="Table 7">
            <a:extLst>
              <a:ext uri="{FF2B5EF4-FFF2-40B4-BE49-F238E27FC236}">
                <a16:creationId xmlns:a16="http://schemas.microsoft.com/office/drawing/2014/main" id="{8F56DE70-00D3-4C9B-BF8C-ABC66B0F9CA4}"/>
              </a:ext>
            </a:extLst>
          </p:cNvPr>
          <p:cNvGraphicFramePr>
            <a:graphicFrameLocks noGrp="1"/>
          </p:cNvGraphicFramePr>
          <p:nvPr/>
        </p:nvGraphicFramePr>
        <p:xfrm>
          <a:off x="1219202" y="1933250"/>
          <a:ext cx="9276644" cy="2437992"/>
        </p:xfrm>
        <a:graphic>
          <a:graphicData uri="http://schemas.openxmlformats.org/drawingml/2006/table">
            <a:tbl>
              <a:tblPr firstRow="1" firstCol="1" bandRow="1">
                <a:tableStyleId>{3B4B98B0-60AC-42C2-AFA5-B58CD77FA1E5}</a:tableStyleId>
              </a:tblPr>
              <a:tblGrid>
                <a:gridCol w="4984464">
                  <a:extLst>
                    <a:ext uri="{9D8B030D-6E8A-4147-A177-3AD203B41FA5}">
                      <a16:colId xmlns:a16="http://schemas.microsoft.com/office/drawing/2014/main" val="2291403962"/>
                    </a:ext>
                  </a:extLst>
                </a:gridCol>
                <a:gridCol w="2115877">
                  <a:extLst>
                    <a:ext uri="{9D8B030D-6E8A-4147-A177-3AD203B41FA5}">
                      <a16:colId xmlns:a16="http://schemas.microsoft.com/office/drawing/2014/main" val="3723371742"/>
                    </a:ext>
                  </a:extLst>
                </a:gridCol>
                <a:gridCol w="2176303">
                  <a:extLst>
                    <a:ext uri="{9D8B030D-6E8A-4147-A177-3AD203B41FA5}">
                      <a16:colId xmlns:a16="http://schemas.microsoft.com/office/drawing/2014/main" val="4019480420"/>
                    </a:ext>
                  </a:extLst>
                </a:gridCol>
              </a:tblGrid>
              <a:tr h="245385">
                <a:tc>
                  <a:txBody>
                    <a:bodyPr/>
                    <a:lstStyle/>
                    <a:p>
                      <a:pPr marL="155575" marR="0" indent="-155575">
                        <a:lnSpc>
                          <a:spcPct val="107000"/>
                        </a:lnSpc>
                        <a:spcBef>
                          <a:spcPts val="200"/>
                        </a:spcBef>
                        <a:spcAft>
                          <a:spcPts val="100"/>
                        </a:spcAft>
                      </a:pPr>
                      <a:r>
                        <a:rPr lang="en-US" sz="1200">
                          <a:effectLst/>
                        </a:rPr>
                        <a:t>Assessment </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Pi/D</a:t>
                      </a:r>
                      <a:r>
                        <a:rPr lang="en-US" sz="1200" baseline="0">
                          <a:effectLst/>
                        </a:rPr>
                        <a:t> (</a:t>
                      </a:r>
                      <a:r>
                        <a:rPr lang="en-US" sz="1200">
                          <a:effectLst/>
                        </a:rPr>
                        <a:t>n=32)</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Burosumab (n=29) </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extLst>
                  <a:ext uri="{0D108BD9-81ED-4DB2-BD59-A6C34878D82A}">
                    <a16:rowId xmlns:a16="http://schemas.microsoft.com/office/drawing/2014/main" val="3123763323"/>
                  </a:ext>
                </a:extLst>
              </a:tr>
              <a:tr h="201106">
                <a:tc>
                  <a:txBody>
                    <a:bodyPr/>
                    <a:lstStyle/>
                    <a:p>
                      <a:pPr marL="0" marR="0" indent="0">
                        <a:lnSpc>
                          <a:spcPct val="107000"/>
                        </a:lnSpc>
                        <a:spcBef>
                          <a:spcPts val="200"/>
                        </a:spcBef>
                        <a:spcAft>
                          <a:spcPts val="100"/>
                        </a:spcAft>
                      </a:pPr>
                      <a:r>
                        <a:rPr lang="en-US" sz="1200">
                          <a:effectLst/>
                        </a:rPr>
                        <a:t>AEs </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27 (84.4)</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29 (100.0)</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extLst>
                  <a:ext uri="{0D108BD9-81ED-4DB2-BD59-A6C34878D82A}">
                    <a16:rowId xmlns:a16="http://schemas.microsoft.com/office/drawing/2014/main" val="2517377575"/>
                  </a:ext>
                </a:extLst>
              </a:tr>
              <a:tr h="201106">
                <a:tc>
                  <a:txBody>
                    <a:bodyPr/>
                    <a:lstStyle/>
                    <a:p>
                      <a:pPr marL="0" marR="0" indent="0">
                        <a:lnSpc>
                          <a:spcPct val="107000"/>
                        </a:lnSpc>
                        <a:spcBef>
                          <a:spcPts val="200"/>
                        </a:spcBef>
                        <a:spcAft>
                          <a:spcPts val="100"/>
                        </a:spcAft>
                      </a:pPr>
                      <a:r>
                        <a:rPr lang="en-US" sz="1200">
                          <a:effectLst/>
                        </a:rPr>
                        <a:t>Related AE </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7 (21.9)</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17 (58.6)</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extLst>
                  <a:ext uri="{0D108BD9-81ED-4DB2-BD59-A6C34878D82A}">
                    <a16:rowId xmlns:a16="http://schemas.microsoft.com/office/drawing/2014/main" val="3267667820"/>
                  </a:ext>
                </a:extLst>
              </a:tr>
              <a:tr h="201106">
                <a:tc>
                  <a:txBody>
                    <a:bodyPr/>
                    <a:lstStyle/>
                    <a:p>
                      <a:pPr marL="0" marR="0" indent="0">
                        <a:lnSpc>
                          <a:spcPct val="107000"/>
                        </a:lnSpc>
                        <a:spcBef>
                          <a:spcPts val="200"/>
                        </a:spcBef>
                        <a:spcAft>
                          <a:spcPts val="100"/>
                        </a:spcAft>
                      </a:pPr>
                      <a:r>
                        <a:rPr lang="en-US" sz="1200">
                          <a:effectLst/>
                        </a:rPr>
                        <a:t>Serious AE </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3 (9.4)</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3 (10.3)</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extLst>
                  <a:ext uri="{0D108BD9-81ED-4DB2-BD59-A6C34878D82A}">
                    <a16:rowId xmlns:a16="http://schemas.microsoft.com/office/drawing/2014/main" val="977183142"/>
                  </a:ext>
                </a:extLst>
              </a:tr>
              <a:tr h="201106">
                <a:tc>
                  <a:txBody>
                    <a:bodyPr/>
                    <a:lstStyle/>
                    <a:p>
                      <a:pPr marL="0" marR="0" indent="0">
                        <a:lnSpc>
                          <a:spcPct val="107000"/>
                        </a:lnSpc>
                        <a:spcBef>
                          <a:spcPts val="200"/>
                        </a:spcBef>
                        <a:spcAft>
                          <a:spcPts val="100"/>
                        </a:spcAft>
                      </a:pPr>
                      <a:r>
                        <a:rPr lang="en-US" sz="1200">
                          <a:effectLst/>
                        </a:rPr>
                        <a:t>Serious Related AE </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0 (0.0)</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0 (0.0)</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extLst>
                  <a:ext uri="{0D108BD9-81ED-4DB2-BD59-A6C34878D82A}">
                    <a16:rowId xmlns:a16="http://schemas.microsoft.com/office/drawing/2014/main" val="609746139"/>
                  </a:ext>
                </a:extLst>
              </a:tr>
              <a:tr h="201106">
                <a:tc>
                  <a:txBody>
                    <a:bodyPr/>
                    <a:lstStyle/>
                    <a:p>
                      <a:pPr marL="0" marR="0" indent="0">
                        <a:lnSpc>
                          <a:spcPct val="107000"/>
                        </a:lnSpc>
                        <a:spcBef>
                          <a:spcPts val="200"/>
                        </a:spcBef>
                        <a:spcAft>
                          <a:spcPts val="100"/>
                        </a:spcAft>
                      </a:pPr>
                      <a:r>
                        <a:rPr lang="en-US" sz="1200">
                          <a:effectLst/>
                        </a:rPr>
                        <a:t>Grade 3 or 4 AE </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3 (9.4)</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4 (13.8)</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extLst>
                  <a:ext uri="{0D108BD9-81ED-4DB2-BD59-A6C34878D82A}">
                    <a16:rowId xmlns:a16="http://schemas.microsoft.com/office/drawing/2014/main" val="1599776242"/>
                  </a:ext>
                </a:extLst>
              </a:tr>
              <a:tr h="201106">
                <a:tc>
                  <a:txBody>
                    <a:bodyPr/>
                    <a:lstStyle/>
                    <a:p>
                      <a:pPr marL="0" marR="0" indent="0">
                        <a:lnSpc>
                          <a:spcPct val="107000"/>
                        </a:lnSpc>
                        <a:spcBef>
                          <a:spcPts val="200"/>
                        </a:spcBef>
                        <a:spcAft>
                          <a:spcPts val="100"/>
                        </a:spcAft>
                      </a:pPr>
                      <a:r>
                        <a:rPr lang="en-US" sz="1200">
                          <a:effectLst/>
                        </a:rPr>
                        <a:t>AEs of Interest</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extLst>
                  <a:ext uri="{0D108BD9-81ED-4DB2-BD59-A6C34878D82A}">
                    <a16:rowId xmlns:a16="http://schemas.microsoft.com/office/drawing/2014/main" val="1487941998"/>
                  </a:ext>
                </a:extLst>
              </a:tr>
              <a:tr h="201106">
                <a:tc>
                  <a:txBody>
                    <a:bodyPr/>
                    <a:lstStyle/>
                    <a:p>
                      <a:pPr marL="0" marR="0" indent="0">
                        <a:lnSpc>
                          <a:spcPct val="107000"/>
                        </a:lnSpc>
                        <a:spcBef>
                          <a:spcPts val="200"/>
                        </a:spcBef>
                        <a:spcAft>
                          <a:spcPts val="100"/>
                        </a:spcAft>
                      </a:pPr>
                      <a:r>
                        <a:rPr lang="en-US" sz="1200">
                          <a:effectLst/>
                        </a:rPr>
                        <a:t>Injection</a:t>
                      </a:r>
                      <a:r>
                        <a:rPr lang="en-US" sz="1200" baseline="0">
                          <a:effectLst/>
                        </a:rPr>
                        <a:t> Site AEs</a:t>
                      </a:r>
                      <a:endParaRPr lang="en-US" sz="1200">
                        <a:effectLst/>
                        <a:latin typeface="+mn-lt"/>
                        <a:ea typeface="Times New Roman" panose="02020603050405020304" pitchFamily="18" charset="0"/>
                        <a:cs typeface="Arial" panose="020B0604020202020204" pitchFamily="34" charset="0"/>
                      </a:endParaRPr>
                    </a:p>
                  </a:txBody>
                  <a:tcPr marL="274320"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Not</a:t>
                      </a:r>
                      <a:r>
                        <a:rPr lang="en-US" sz="1200" baseline="0">
                          <a:effectLst/>
                        </a:rPr>
                        <a:t> applicable</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15 (51.7)</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extLst>
                  <a:ext uri="{0D108BD9-81ED-4DB2-BD59-A6C34878D82A}">
                    <a16:rowId xmlns:a16="http://schemas.microsoft.com/office/drawing/2014/main" val="2203429193"/>
                  </a:ext>
                </a:extLst>
              </a:tr>
              <a:tr h="201106">
                <a:tc>
                  <a:txBody>
                    <a:bodyPr/>
                    <a:lstStyle/>
                    <a:p>
                      <a:pPr marL="0" marR="0" lvl="0" indent="0" algn="l" defTabSz="914400" rtl="0" eaLnBrk="1" fontAlgn="auto" latinLnBrk="0" hangingPunct="1">
                        <a:lnSpc>
                          <a:spcPct val="107000"/>
                        </a:lnSpc>
                        <a:spcBef>
                          <a:spcPts val="200"/>
                        </a:spcBef>
                        <a:spcAft>
                          <a:spcPts val="100"/>
                        </a:spcAft>
                        <a:buClrTx/>
                        <a:buSzTx/>
                        <a:buFontTx/>
                        <a:buNone/>
                        <a:tabLst/>
                        <a:defRPr/>
                      </a:pPr>
                      <a:r>
                        <a:rPr lang="en-US" sz="1200" baseline="0">
                          <a:effectLst/>
                        </a:rPr>
                        <a:t>Hypersensitivity AEs</a:t>
                      </a:r>
                      <a:endParaRPr lang="en-US" sz="1200">
                        <a:effectLst/>
                        <a:latin typeface="+mn-lt"/>
                        <a:ea typeface="Times New Roman" panose="02020603050405020304" pitchFamily="18" charset="0"/>
                        <a:cs typeface="Arial" panose="020B0604020202020204" pitchFamily="34" charset="0"/>
                      </a:endParaRPr>
                    </a:p>
                  </a:txBody>
                  <a:tcPr marL="274320" marR="40599" marT="0" marB="0" anchor="ctr"/>
                </a:tc>
                <a:tc>
                  <a:txBody>
                    <a:bodyPr/>
                    <a:lstStyle/>
                    <a:p>
                      <a:pPr marL="0" marR="0" algn="ctr">
                        <a:lnSpc>
                          <a:spcPct val="107000"/>
                        </a:lnSpc>
                        <a:spcBef>
                          <a:spcPts val="200"/>
                        </a:spcBef>
                        <a:spcAft>
                          <a:spcPts val="100"/>
                        </a:spcAft>
                      </a:pPr>
                      <a:r>
                        <a:rPr lang="en-US" sz="1200">
                          <a:effectLst/>
                        </a:rPr>
                        <a:t>6 (18.8)</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11 (37.9)</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extLst>
                  <a:ext uri="{0D108BD9-81ED-4DB2-BD59-A6C34878D82A}">
                    <a16:rowId xmlns:a16="http://schemas.microsoft.com/office/drawing/2014/main" val="4140975018"/>
                  </a:ext>
                </a:extLst>
              </a:tr>
              <a:tr h="50769">
                <a:tc>
                  <a:txBody>
                    <a:bodyPr/>
                    <a:lstStyle/>
                    <a:p>
                      <a:pPr marL="0" marR="0" indent="0">
                        <a:lnSpc>
                          <a:spcPct val="107000"/>
                        </a:lnSpc>
                        <a:spcBef>
                          <a:spcPts val="200"/>
                        </a:spcBef>
                        <a:spcAft>
                          <a:spcPts val="100"/>
                        </a:spcAft>
                      </a:pPr>
                      <a:r>
                        <a:rPr lang="en-US" sz="1200">
                          <a:effectLst/>
                        </a:rPr>
                        <a:t>Pyrexia*</a:t>
                      </a:r>
                      <a:endParaRPr lang="en-US" sz="1200">
                        <a:effectLst/>
                        <a:latin typeface="+mn-lt"/>
                        <a:ea typeface="Times New Roman" panose="02020603050405020304" pitchFamily="18" charset="0"/>
                        <a:cs typeface="Arial" panose="020B0604020202020204" pitchFamily="34" charset="0"/>
                      </a:endParaRPr>
                    </a:p>
                  </a:txBody>
                  <a:tcPr marL="274320" marR="40599" marT="0" marB="0" anchor="ctr">
                    <a:solidFill>
                      <a:srgbClr val="B2CCEC"/>
                    </a:solidFill>
                  </a:tcPr>
                </a:tc>
                <a:tc>
                  <a:txBody>
                    <a:bodyPr/>
                    <a:lstStyle/>
                    <a:p>
                      <a:pPr marL="0" marR="0" lvl="0" indent="0" algn="ctr" defTabSz="914400" rtl="0" eaLnBrk="1" fontAlgn="auto" latinLnBrk="0" hangingPunct="1">
                        <a:lnSpc>
                          <a:spcPct val="107000"/>
                        </a:lnSpc>
                        <a:spcBef>
                          <a:spcPts val="200"/>
                        </a:spcBef>
                        <a:spcAft>
                          <a:spcPts val="100"/>
                        </a:spcAft>
                        <a:buClrTx/>
                        <a:buSzTx/>
                        <a:buFontTx/>
                        <a:buNone/>
                        <a:tabLst/>
                        <a:defRPr/>
                      </a:pPr>
                      <a:r>
                        <a:rPr lang="en-US" sz="1200" kern="1200">
                          <a:effectLst/>
                        </a:rPr>
                        <a:t>6 (18.8)</a:t>
                      </a:r>
                      <a:endParaRPr lang="en-US" sz="1200" kern="1200">
                        <a:solidFill>
                          <a:schemeClr val="lt1"/>
                        </a:solidFill>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16 (55.2)</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extLst>
                  <a:ext uri="{0D108BD9-81ED-4DB2-BD59-A6C34878D82A}">
                    <a16:rowId xmlns:a16="http://schemas.microsoft.com/office/drawing/2014/main" val="2353764293"/>
                  </a:ext>
                </a:extLst>
              </a:tr>
              <a:tr h="201106">
                <a:tc>
                  <a:txBody>
                    <a:bodyPr/>
                    <a:lstStyle/>
                    <a:p>
                      <a:pPr marL="0" marR="0" indent="0">
                        <a:lnSpc>
                          <a:spcPct val="107000"/>
                        </a:lnSpc>
                        <a:spcBef>
                          <a:spcPts val="200"/>
                        </a:spcBef>
                        <a:spcAft>
                          <a:spcPts val="100"/>
                        </a:spcAft>
                      </a:pPr>
                      <a:r>
                        <a:rPr lang="en-US" sz="1200">
                          <a:effectLst/>
                        </a:rPr>
                        <a:t>Tooth abscess</a:t>
                      </a:r>
                      <a:r>
                        <a:rPr lang="en-US" sz="1200" baseline="0">
                          <a:effectLst/>
                        </a:rPr>
                        <a:t> </a:t>
                      </a:r>
                      <a:endParaRPr lang="en-US" sz="1200">
                        <a:effectLst/>
                        <a:latin typeface="+mn-lt"/>
                        <a:ea typeface="Times New Roman" panose="02020603050405020304" pitchFamily="18" charset="0"/>
                        <a:cs typeface="Arial" panose="020B0604020202020204" pitchFamily="34" charset="0"/>
                      </a:endParaRPr>
                    </a:p>
                  </a:txBody>
                  <a:tcPr marL="274320" marR="40599" marT="0" marB="0" anchor="ctr"/>
                </a:tc>
                <a:tc>
                  <a:txBody>
                    <a:bodyPr/>
                    <a:lstStyle/>
                    <a:p>
                      <a:pPr marL="0" marR="0" algn="ctr">
                        <a:lnSpc>
                          <a:spcPct val="107000"/>
                        </a:lnSpc>
                        <a:spcBef>
                          <a:spcPts val="200"/>
                        </a:spcBef>
                        <a:spcAft>
                          <a:spcPts val="100"/>
                        </a:spcAft>
                      </a:pPr>
                      <a:r>
                        <a:rPr lang="en-US" sz="1200">
                          <a:effectLst/>
                        </a:rPr>
                        <a:t>3 (9.4)</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tc>
                  <a:txBody>
                    <a:bodyPr/>
                    <a:lstStyle/>
                    <a:p>
                      <a:pPr marL="0" marR="0" algn="ctr">
                        <a:lnSpc>
                          <a:spcPct val="107000"/>
                        </a:lnSpc>
                        <a:spcBef>
                          <a:spcPts val="200"/>
                        </a:spcBef>
                        <a:spcAft>
                          <a:spcPts val="100"/>
                        </a:spcAft>
                      </a:pPr>
                      <a:r>
                        <a:rPr lang="en-US" sz="1200">
                          <a:effectLst/>
                        </a:rPr>
                        <a:t>8 (27.6)</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tc>
                <a:extLst>
                  <a:ext uri="{0D108BD9-81ED-4DB2-BD59-A6C34878D82A}">
                    <a16:rowId xmlns:a16="http://schemas.microsoft.com/office/drawing/2014/main" val="187971831"/>
                  </a:ext>
                </a:extLst>
              </a:tr>
              <a:tr h="201106">
                <a:tc>
                  <a:txBody>
                    <a:bodyPr/>
                    <a:lstStyle/>
                    <a:p>
                      <a:pPr marL="0" marR="0" indent="0">
                        <a:lnSpc>
                          <a:spcPct val="107000"/>
                        </a:lnSpc>
                        <a:spcBef>
                          <a:spcPts val="200"/>
                        </a:spcBef>
                        <a:spcAft>
                          <a:spcPts val="100"/>
                        </a:spcAft>
                      </a:pPr>
                      <a:r>
                        <a:rPr lang="en-US" sz="1200">
                          <a:effectLst/>
                        </a:rPr>
                        <a:t>Hyperphosphatemia</a:t>
                      </a:r>
                      <a:endParaRPr lang="en-US" sz="1200">
                        <a:effectLst/>
                        <a:latin typeface="+mn-lt"/>
                        <a:ea typeface="Times New Roman" panose="02020603050405020304" pitchFamily="18" charset="0"/>
                        <a:cs typeface="Arial" panose="020B0604020202020204" pitchFamily="34" charset="0"/>
                      </a:endParaRPr>
                    </a:p>
                  </a:txBody>
                  <a:tcPr marL="274320"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0 (0)</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tc>
                  <a:txBody>
                    <a:bodyPr/>
                    <a:lstStyle/>
                    <a:p>
                      <a:pPr marL="0" marR="0" algn="ctr">
                        <a:lnSpc>
                          <a:spcPct val="107000"/>
                        </a:lnSpc>
                        <a:spcBef>
                          <a:spcPts val="200"/>
                        </a:spcBef>
                        <a:spcAft>
                          <a:spcPts val="100"/>
                        </a:spcAft>
                      </a:pPr>
                      <a:r>
                        <a:rPr lang="en-US" sz="1200">
                          <a:effectLst/>
                        </a:rPr>
                        <a:t>0 (0)</a:t>
                      </a:r>
                      <a:endParaRPr lang="en-US" sz="1200">
                        <a:effectLst/>
                        <a:latin typeface="+mn-lt"/>
                        <a:ea typeface="Times New Roman" panose="02020603050405020304" pitchFamily="18" charset="0"/>
                        <a:cs typeface="Arial" panose="020B0604020202020204" pitchFamily="34" charset="0"/>
                      </a:endParaRPr>
                    </a:p>
                  </a:txBody>
                  <a:tcPr marL="40599" marR="40599" marT="0" marB="0" anchor="ctr">
                    <a:solidFill>
                      <a:srgbClr val="B2CCEC"/>
                    </a:solidFill>
                  </a:tcPr>
                </a:tc>
                <a:extLst>
                  <a:ext uri="{0D108BD9-81ED-4DB2-BD59-A6C34878D82A}">
                    <a16:rowId xmlns:a16="http://schemas.microsoft.com/office/drawing/2014/main" val="1508705834"/>
                  </a:ext>
                </a:extLst>
              </a:tr>
            </a:tbl>
          </a:graphicData>
        </a:graphic>
      </p:graphicFrame>
      <p:sp>
        <p:nvSpPr>
          <p:cNvPr id="10" name="Rectangle 9">
            <a:extLst>
              <a:ext uri="{FF2B5EF4-FFF2-40B4-BE49-F238E27FC236}">
                <a16:creationId xmlns:a16="http://schemas.microsoft.com/office/drawing/2014/main" id="{0A189381-C38B-42BF-BB03-B94234A774C2}"/>
              </a:ext>
            </a:extLst>
          </p:cNvPr>
          <p:cNvSpPr/>
          <p:nvPr/>
        </p:nvSpPr>
        <p:spPr>
          <a:xfrm>
            <a:off x="9048328" y="5949280"/>
            <a:ext cx="2595582"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Imel</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Lancet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2019;393:2416-2427</a:t>
            </a:r>
          </a:p>
        </p:txBody>
      </p:sp>
      <p:sp>
        <p:nvSpPr>
          <p:cNvPr id="12" name="Footer Placeholder 11">
            <a:extLst>
              <a:ext uri="{FF2B5EF4-FFF2-40B4-BE49-F238E27FC236}">
                <a16:creationId xmlns:a16="http://schemas.microsoft.com/office/drawing/2014/main" id="{74D72B72-86C7-8D0B-7706-7F7BFA8B8BA7}"/>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Tree>
    <p:extLst>
      <p:ext uri="{BB962C8B-B14F-4D97-AF65-F5344CB8AC3E}">
        <p14:creationId xmlns:p14="http://schemas.microsoft.com/office/powerpoint/2010/main" val="1297442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717B-7EA7-49DF-84B3-FB9231A19AF8}"/>
              </a:ext>
            </a:extLst>
          </p:cNvPr>
          <p:cNvSpPr>
            <a:spLocks noGrp="1"/>
          </p:cNvSpPr>
          <p:nvPr>
            <p:ph type="title"/>
          </p:nvPr>
        </p:nvSpPr>
        <p:spPr/>
        <p:txBody>
          <a:bodyPr/>
          <a:lstStyle/>
          <a:p>
            <a:r>
              <a:rPr lang="en-AU"/>
              <a:t>Longer Term Follow-up of Children Treated with Burosumab</a:t>
            </a:r>
          </a:p>
        </p:txBody>
      </p:sp>
      <p:sp>
        <p:nvSpPr>
          <p:cNvPr id="4" name="Text Placeholder 3">
            <a:extLst>
              <a:ext uri="{FF2B5EF4-FFF2-40B4-BE49-F238E27FC236}">
                <a16:creationId xmlns:a16="http://schemas.microsoft.com/office/drawing/2014/main" id="{35F0973A-07F8-6CF5-EBE1-D3F73BD2F18C}"/>
              </a:ext>
            </a:extLst>
          </p:cNvPr>
          <p:cNvSpPr>
            <a:spLocks noGrp="1"/>
          </p:cNvSpPr>
          <p:nvPr>
            <p:ph type="body" sz="quarter" idx="10"/>
          </p:nvPr>
        </p:nvSpPr>
        <p:spPr>
          <a:prstGeom prst="rect">
            <a:avLst/>
          </a:prstGeom>
        </p:spPr>
        <p:txBody>
          <a:bodyPr wrap="none">
            <a:spAutoFit/>
          </a:bodyPr>
          <a:lstStyle/>
          <a:p>
            <a:r>
              <a:rPr lang="en-AU" sz="1800">
                <a:latin typeface="Arial" charset="0"/>
                <a:ea typeface="ＭＳ Ｐゴシック" charset="0"/>
                <a:cs typeface="ＭＳ Ｐゴシック" charset="0"/>
              </a:rPr>
              <a:t>Linglart et al. </a:t>
            </a:r>
            <a:r>
              <a:rPr lang="en-AU" sz="1800" i="1">
                <a:latin typeface="Arial" charset="0"/>
                <a:ea typeface="ＭＳ Ｐゴシック" charset="0"/>
                <a:cs typeface="ＭＳ Ｐゴシック" charset="0"/>
              </a:rPr>
              <a:t>J Clin Endocrinol </a:t>
            </a:r>
            <a:r>
              <a:rPr lang="en-AU" sz="1800" i="1" err="1">
                <a:latin typeface="Arial" charset="0"/>
                <a:ea typeface="ＭＳ Ｐゴシック" charset="0"/>
                <a:cs typeface="ＭＳ Ｐゴシック" charset="0"/>
              </a:rPr>
              <a:t>Metab</a:t>
            </a:r>
            <a:r>
              <a:rPr lang="en-AU" sz="1800" i="1">
                <a:latin typeface="Arial" charset="0"/>
                <a:ea typeface="ＭＳ Ｐゴシック" charset="0"/>
                <a:cs typeface="ＭＳ Ｐゴシック" charset="0"/>
              </a:rPr>
              <a:t> </a:t>
            </a:r>
            <a:r>
              <a:rPr lang="en-AU" sz="1800">
                <a:latin typeface="Arial" charset="0"/>
                <a:ea typeface="ＭＳ Ｐゴシック" charset="0"/>
                <a:cs typeface="ＭＳ Ｐゴシック" charset="0"/>
              </a:rPr>
              <a:t>2022;107(3):813-824</a:t>
            </a:r>
          </a:p>
        </p:txBody>
      </p:sp>
    </p:spTree>
    <p:extLst>
      <p:ext uri="{BB962C8B-B14F-4D97-AF65-F5344CB8AC3E}">
        <p14:creationId xmlns:p14="http://schemas.microsoft.com/office/powerpoint/2010/main" val="3288674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7BD81D-B5E1-4679-BE63-C7C1302053D5}"/>
              </a:ext>
            </a:extLst>
          </p:cNvPr>
          <p:cNvSpPr txBox="1"/>
          <p:nvPr/>
        </p:nvSpPr>
        <p:spPr>
          <a:xfrm>
            <a:off x="7464152" y="1988840"/>
            <a:ext cx="3951723" cy="2677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51247A">
                    <a:lumMod val="75000"/>
                  </a:srgbClr>
                </a:solidFill>
                <a:effectLst/>
                <a:uLnTx/>
                <a:uFillTx/>
                <a:latin typeface="Arial"/>
                <a:ea typeface="+mn-ea"/>
                <a:cs typeface="+mn-cs"/>
              </a:rPr>
              <a:t>160 week (3 year) follow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51247A">
                    <a:lumMod val="75000"/>
                  </a:srgbClr>
                </a:solidFill>
                <a:effectLst/>
                <a:uLnTx/>
                <a:uFillTx/>
                <a:latin typeface="Arial"/>
                <a:ea typeface="+mn-ea"/>
                <a:cs typeface="+mn-cs"/>
              </a:rPr>
              <a:t>of 26 children with XLH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51247A">
                    <a:lumMod val="75000"/>
                  </a:srgbClr>
                </a:solidFill>
                <a:effectLst/>
                <a:uLnTx/>
                <a:uFillTx/>
                <a:latin typeface="Arial"/>
                <a:ea typeface="+mn-ea"/>
                <a:cs typeface="+mn-cs"/>
              </a:rPr>
              <a:t>treated with Burosumab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51247A">
                  <a:lumMod val="75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Arial"/>
                <a:ea typeface="+mn-ea"/>
                <a:cs typeface="+mn-cs"/>
              </a:rPr>
              <a:t>Persistent beneficial effect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Arial"/>
                <a:ea typeface="+mn-ea"/>
                <a:cs typeface="+mn-cs"/>
              </a:rPr>
              <a:t>on serum phosphate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Arial"/>
                <a:ea typeface="+mn-ea"/>
                <a:cs typeface="+mn-cs"/>
              </a:rPr>
              <a:t>urine phosphate</a:t>
            </a:r>
          </a:p>
        </p:txBody>
      </p:sp>
      <p:sp>
        <p:nvSpPr>
          <p:cNvPr id="4" name="Rectangle 3">
            <a:extLst>
              <a:ext uri="{FF2B5EF4-FFF2-40B4-BE49-F238E27FC236}">
                <a16:creationId xmlns:a16="http://schemas.microsoft.com/office/drawing/2014/main" id="{A8E93E48-A2AC-4E39-B2C6-D1ABE4DFF106}"/>
              </a:ext>
            </a:extLst>
          </p:cNvPr>
          <p:cNvSpPr/>
          <p:nvPr/>
        </p:nvSpPr>
        <p:spPr>
          <a:xfrm>
            <a:off x="8256240" y="6335742"/>
            <a:ext cx="3874779"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Linglart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 Clin Endocrinol </a:t>
            </a:r>
            <a:r>
              <a:rPr kumimoji="0" lang="en-AU" sz="1100" b="0" i="1"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Metab</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2022;107(3):813-824</a:t>
            </a:r>
          </a:p>
        </p:txBody>
      </p:sp>
      <p:sp>
        <p:nvSpPr>
          <p:cNvPr id="2" name="Rectangle 1">
            <a:extLst>
              <a:ext uri="{FF2B5EF4-FFF2-40B4-BE49-F238E27FC236}">
                <a16:creationId xmlns:a16="http://schemas.microsoft.com/office/drawing/2014/main" id="{E9011132-F71D-3C21-487A-29801D252184}"/>
              </a:ext>
            </a:extLst>
          </p:cNvPr>
          <p:cNvSpPr/>
          <p:nvPr/>
        </p:nvSpPr>
        <p:spPr>
          <a:xfrm>
            <a:off x="2207568" y="5805264"/>
            <a:ext cx="43204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CF305F08-FC62-0CAD-4A7D-DBDDDFE48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88" y="0"/>
            <a:ext cx="6896877" cy="6858000"/>
          </a:xfrm>
          <a:prstGeom prst="rect">
            <a:avLst/>
          </a:prstGeom>
        </p:spPr>
      </p:pic>
    </p:spTree>
    <p:extLst>
      <p:ext uri="{BB962C8B-B14F-4D97-AF65-F5344CB8AC3E}">
        <p14:creationId xmlns:p14="http://schemas.microsoft.com/office/powerpoint/2010/main" val="439128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81D54B-E2EB-9971-ED52-A6E1B159C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635" y="3418270"/>
            <a:ext cx="5521356" cy="3035066"/>
          </a:xfrm>
          <a:prstGeom prst="rect">
            <a:avLst/>
          </a:prstGeom>
        </p:spPr>
      </p:pic>
      <p:pic>
        <p:nvPicPr>
          <p:cNvPr id="10" name="Picture 9">
            <a:extLst>
              <a:ext uri="{FF2B5EF4-FFF2-40B4-BE49-F238E27FC236}">
                <a16:creationId xmlns:a16="http://schemas.microsoft.com/office/drawing/2014/main" id="{FB009A74-7224-A25E-20B8-5D20791B0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92" y="3429000"/>
            <a:ext cx="5254909" cy="3307061"/>
          </a:xfrm>
          <a:prstGeom prst="rect">
            <a:avLst/>
          </a:prstGeom>
        </p:spPr>
      </p:pic>
      <p:pic>
        <p:nvPicPr>
          <p:cNvPr id="6" name="Picture 5">
            <a:extLst>
              <a:ext uri="{FF2B5EF4-FFF2-40B4-BE49-F238E27FC236}">
                <a16:creationId xmlns:a16="http://schemas.microsoft.com/office/drawing/2014/main" id="{7D03C04B-DF4F-EAA1-C9B3-E702ABCBC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084" y="75418"/>
            <a:ext cx="5521356" cy="3353050"/>
          </a:xfrm>
          <a:prstGeom prst="rect">
            <a:avLst/>
          </a:prstGeom>
        </p:spPr>
      </p:pic>
      <p:sp>
        <p:nvSpPr>
          <p:cNvPr id="4" name="Rectangle 3">
            <a:extLst>
              <a:ext uri="{FF2B5EF4-FFF2-40B4-BE49-F238E27FC236}">
                <a16:creationId xmlns:a16="http://schemas.microsoft.com/office/drawing/2014/main" id="{B1BAE823-DBA0-4544-9F1A-EE3F3A605BF0}"/>
              </a:ext>
            </a:extLst>
          </p:cNvPr>
          <p:cNvSpPr/>
          <p:nvPr/>
        </p:nvSpPr>
        <p:spPr>
          <a:xfrm>
            <a:off x="8234239" y="6487863"/>
            <a:ext cx="3874779"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Linglart</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et al. </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 Clin Endocrinol </a:t>
            </a:r>
            <a:r>
              <a:rPr kumimoji="0" lang="en-AU" sz="1100" b="0" i="1" u="none" strike="noStrike" kern="1200" cap="none" spc="0" normalizeH="0" baseline="0" noProof="0" err="1">
                <a:ln>
                  <a:noFill/>
                </a:ln>
                <a:solidFill>
                  <a:prstClr val="black"/>
                </a:solidFill>
                <a:effectLst/>
                <a:uLnTx/>
                <a:uFillTx/>
                <a:latin typeface="Arial" charset="0"/>
                <a:ea typeface="ＭＳ Ｐゴシック" charset="0"/>
                <a:cs typeface="ＭＳ Ｐゴシック" charset="0"/>
              </a:rPr>
              <a:t>Metab</a:t>
            </a:r>
            <a:r>
              <a:rPr kumimoji="0" lang="en-AU" sz="1100" b="0" i="1"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 </a:t>
            </a:r>
            <a:r>
              <a:rPr kumimoji="0" lang="en-AU"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2022;107(3):813-824</a:t>
            </a:r>
          </a:p>
        </p:txBody>
      </p:sp>
      <p:sp>
        <p:nvSpPr>
          <p:cNvPr id="9" name="Rectangle 8">
            <a:extLst>
              <a:ext uri="{FF2B5EF4-FFF2-40B4-BE49-F238E27FC236}">
                <a16:creationId xmlns:a16="http://schemas.microsoft.com/office/drawing/2014/main" id="{A3AD4B05-AEBF-4DD4-8E3F-76686B12FFC0}"/>
              </a:ext>
            </a:extLst>
          </p:cNvPr>
          <p:cNvSpPr/>
          <p:nvPr/>
        </p:nvSpPr>
        <p:spPr>
          <a:xfrm>
            <a:off x="3966814" y="4509120"/>
            <a:ext cx="1409106" cy="18078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13BAA998-95DD-4D5F-A331-41FE8F2151A2}"/>
              </a:ext>
            </a:extLst>
          </p:cNvPr>
          <p:cNvSpPr/>
          <p:nvPr/>
        </p:nvSpPr>
        <p:spPr>
          <a:xfrm>
            <a:off x="6321982" y="3671104"/>
            <a:ext cx="5390642" cy="27822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id="{249F12FB-53CB-432E-9D64-9CB80F433CAF}"/>
              </a:ext>
            </a:extLst>
          </p:cNvPr>
          <p:cNvSpPr txBox="1"/>
          <p:nvPr/>
        </p:nvSpPr>
        <p:spPr>
          <a:xfrm>
            <a:off x="236064" y="508720"/>
            <a:ext cx="3951723" cy="2677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51247A">
                    <a:lumMod val="75000"/>
                  </a:srgbClr>
                </a:solidFill>
                <a:effectLst/>
                <a:uLnTx/>
                <a:uFillTx/>
                <a:latin typeface="Arial"/>
                <a:ea typeface="+mn-ea"/>
                <a:cs typeface="+mn-cs"/>
              </a:rPr>
              <a:t>160 week (3 year) follow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51247A">
                    <a:lumMod val="75000"/>
                  </a:srgbClr>
                </a:solidFill>
                <a:effectLst/>
                <a:uLnTx/>
                <a:uFillTx/>
                <a:latin typeface="Arial"/>
                <a:ea typeface="+mn-ea"/>
                <a:cs typeface="+mn-cs"/>
              </a:rPr>
              <a:t>of 26 children with XLH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51247A">
                    <a:lumMod val="75000"/>
                  </a:srgbClr>
                </a:solidFill>
                <a:effectLst/>
                <a:uLnTx/>
                <a:uFillTx/>
                <a:latin typeface="Arial"/>
                <a:ea typeface="+mn-ea"/>
                <a:cs typeface="+mn-cs"/>
              </a:rPr>
              <a:t>treated with Burosumab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51247A">
                  <a:lumMod val="75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Arial"/>
                <a:ea typeface="+mn-ea"/>
                <a:cs typeface="+mn-cs"/>
              </a:rPr>
              <a:t>Persistent beneficial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Arial"/>
                <a:ea typeface="+mn-ea"/>
                <a:cs typeface="+mn-cs"/>
              </a:rPr>
              <a:t>effect on rickets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Arial"/>
                <a:ea typeface="+mn-ea"/>
                <a:cs typeface="+mn-cs"/>
              </a:rPr>
              <a:t>(X-rays and ALP)</a:t>
            </a:r>
          </a:p>
        </p:txBody>
      </p:sp>
      <p:sp>
        <p:nvSpPr>
          <p:cNvPr id="8" name="Rectangle 7">
            <a:extLst>
              <a:ext uri="{FF2B5EF4-FFF2-40B4-BE49-F238E27FC236}">
                <a16:creationId xmlns:a16="http://schemas.microsoft.com/office/drawing/2014/main" id="{06AFA48A-35B5-4D40-93C1-917F6B361F0C}"/>
              </a:ext>
            </a:extLst>
          </p:cNvPr>
          <p:cNvSpPr/>
          <p:nvPr/>
        </p:nvSpPr>
        <p:spPr>
          <a:xfrm>
            <a:off x="8400256" y="508720"/>
            <a:ext cx="1615698" cy="24003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50254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60D9CF-A5B7-66CD-E79D-A335BE8F8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31" y="1181944"/>
            <a:ext cx="9782045" cy="4657072"/>
          </a:xfrm>
          <a:prstGeom prst="rect">
            <a:avLst/>
          </a:prstGeom>
        </p:spPr>
      </p:pic>
      <p:sp>
        <p:nvSpPr>
          <p:cNvPr id="3" name="TextBox 2">
            <a:extLst>
              <a:ext uri="{FF2B5EF4-FFF2-40B4-BE49-F238E27FC236}">
                <a16:creationId xmlns:a16="http://schemas.microsoft.com/office/drawing/2014/main" id="{6BE2873C-9D9A-3949-B005-101322F1E3E0}"/>
              </a:ext>
            </a:extLst>
          </p:cNvPr>
          <p:cNvSpPr txBox="1"/>
          <p:nvPr/>
        </p:nvSpPr>
        <p:spPr>
          <a:xfrm>
            <a:off x="834632" y="6150496"/>
            <a:ext cx="9995044"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SG" sz="900" b="1" i="0" u="none" strike="noStrike" kern="1200" cap="none" spc="0" normalizeH="0" baseline="0" noProof="0">
                <a:ln>
                  <a:noFill/>
                </a:ln>
                <a:solidFill>
                  <a:prstClr val="black"/>
                </a:solidFill>
                <a:effectLst/>
                <a:uLnTx/>
                <a:uFillTx/>
                <a:latin typeface="Arial"/>
                <a:ea typeface="Meiryo UI"/>
                <a:cs typeface="+mn-cs"/>
              </a:rPr>
              <a:t>Ref: </a:t>
            </a:r>
            <a:r>
              <a:rPr kumimoji="1" lang="en-SG" sz="900" b="0" i="0" u="none" strike="noStrike" kern="1200" cap="none" spc="0" normalizeH="0" baseline="0" noProof="0">
                <a:ln>
                  <a:noFill/>
                </a:ln>
                <a:solidFill>
                  <a:prstClr val="black"/>
                </a:solidFill>
                <a:effectLst/>
                <a:uLnTx/>
                <a:uFillTx/>
                <a:latin typeface="Arial"/>
                <a:ea typeface="Meiryo UI"/>
                <a:cs typeface="+mn-cs"/>
              </a:rPr>
              <a:t>Sandy et. al. (2022), Clinical practice guidelines for paediatric X-linked hypophosphataemia in the era of burosumab. J </a:t>
            </a:r>
            <a:r>
              <a:rPr kumimoji="1" lang="en-SG" sz="900" b="0" i="0" u="none" strike="noStrike" kern="1200" cap="none" spc="0" normalizeH="0" baseline="0" noProof="0" err="1">
                <a:ln>
                  <a:noFill/>
                </a:ln>
                <a:solidFill>
                  <a:prstClr val="black"/>
                </a:solidFill>
                <a:effectLst/>
                <a:uLnTx/>
                <a:uFillTx/>
                <a:latin typeface="Arial"/>
                <a:ea typeface="Meiryo UI"/>
                <a:cs typeface="+mn-cs"/>
              </a:rPr>
              <a:t>Paediatr</a:t>
            </a:r>
            <a:r>
              <a:rPr kumimoji="1" lang="en-SG" sz="900" b="0" i="0" u="none" strike="noStrike" kern="1200" cap="none" spc="0" normalizeH="0" baseline="0" noProof="0">
                <a:ln>
                  <a:noFill/>
                </a:ln>
                <a:solidFill>
                  <a:prstClr val="black"/>
                </a:solidFill>
                <a:effectLst/>
                <a:uLnTx/>
                <a:uFillTx/>
                <a:latin typeface="Arial"/>
                <a:ea typeface="Meiryo UI"/>
                <a:cs typeface="+mn-cs"/>
              </a:rPr>
              <a:t> Child Health, 58: 762-768. https://doi.org/10.1111/jpc.15976</a:t>
            </a:r>
          </a:p>
        </p:txBody>
      </p:sp>
      <p:sp>
        <p:nvSpPr>
          <p:cNvPr id="4" name="TextBox 3">
            <a:extLst>
              <a:ext uri="{FF2B5EF4-FFF2-40B4-BE49-F238E27FC236}">
                <a16:creationId xmlns:a16="http://schemas.microsoft.com/office/drawing/2014/main" id="{2B16DD02-B34D-ED8D-FE58-5A6713495050}"/>
              </a:ext>
            </a:extLst>
          </p:cNvPr>
          <p:cNvSpPr txBox="1"/>
          <p:nvPr/>
        </p:nvSpPr>
        <p:spPr>
          <a:xfrm>
            <a:off x="1919536" y="116180"/>
            <a:ext cx="706475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7030A0"/>
                </a:solidFill>
                <a:effectLst/>
                <a:uLnTx/>
                <a:uFillTx/>
                <a:latin typeface="Arial"/>
                <a:ea typeface="+mn-ea"/>
                <a:cs typeface="+mn-cs"/>
              </a:rPr>
              <a:t>Australasian Paediatric Endocrine Group (APEG)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7030A0"/>
                </a:solidFill>
                <a:effectLst/>
                <a:uLnTx/>
                <a:uFillTx/>
                <a:latin typeface="Arial"/>
                <a:ea typeface="+mn-ea"/>
                <a:cs typeface="+mn-cs"/>
              </a:rPr>
              <a:t>Bone and Mineral Working Group</a:t>
            </a:r>
          </a:p>
        </p:txBody>
      </p:sp>
    </p:spTree>
    <p:extLst>
      <p:ext uri="{BB962C8B-B14F-4D97-AF65-F5344CB8AC3E}">
        <p14:creationId xmlns:p14="http://schemas.microsoft.com/office/powerpoint/2010/main" val="806908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8A40A-4E95-A7B0-7C09-1799DD57A262}"/>
              </a:ext>
            </a:extLst>
          </p:cNvPr>
          <p:cNvSpPr>
            <a:spLocks noGrp="1"/>
          </p:cNvSpPr>
          <p:nvPr>
            <p:ph type="ctrTitle"/>
          </p:nvPr>
        </p:nvSpPr>
        <p:spPr/>
        <p:txBody>
          <a:bodyPr/>
          <a:lstStyle/>
          <a:p>
            <a:r>
              <a:rPr lang="en-US"/>
              <a:t>Disclosures</a:t>
            </a:r>
            <a:endParaRPr lang="en-SG"/>
          </a:p>
        </p:txBody>
      </p:sp>
      <p:sp>
        <p:nvSpPr>
          <p:cNvPr id="4" name="Content Placeholder 3">
            <a:extLst>
              <a:ext uri="{FF2B5EF4-FFF2-40B4-BE49-F238E27FC236}">
                <a16:creationId xmlns:a16="http://schemas.microsoft.com/office/drawing/2014/main" id="{587829C8-B7EA-3F66-596C-4EB93C8D6184}"/>
              </a:ext>
            </a:extLst>
          </p:cNvPr>
          <p:cNvSpPr>
            <a:spLocks noGrp="1"/>
          </p:cNvSpPr>
          <p:nvPr>
            <p:ph idx="1"/>
          </p:nvPr>
        </p:nvSpPr>
        <p:spPr/>
        <p:txBody>
          <a:bodyPr/>
          <a:lstStyle/>
          <a:p>
            <a:pPr marL="0" indent="0">
              <a:buNone/>
            </a:pPr>
            <a:r>
              <a:rPr lang="en-US" sz="2400"/>
              <a:t>Dr Tiffany Bamford</a:t>
            </a:r>
          </a:p>
          <a:p>
            <a:endParaRPr lang="en-US"/>
          </a:p>
          <a:p>
            <a:r>
              <a:rPr lang="en-US"/>
              <a:t>I am an employee of Kyowa Kirin Australia </a:t>
            </a:r>
            <a:endParaRPr lang="en-SG"/>
          </a:p>
        </p:txBody>
      </p:sp>
    </p:spTree>
    <p:extLst>
      <p:ext uri="{BB962C8B-B14F-4D97-AF65-F5344CB8AC3E}">
        <p14:creationId xmlns:p14="http://schemas.microsoft.com/office/powerpoint/2010/main" val="2267983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65CB95-D5BA-489E-A472-ED068FE9BB02}"/>
              </a:ext>
            </a:extLst>
          </p:cNvPr>
          <p:cNvSpPr>
            <a:spLocks noGrp="1"/>
          </p:cNvSpPr>
          <p:nvPr>
            <p:ph sz="half" idx="1"/>
          </p:nvPr>
        </p:nvSpPr>
        <p:spPr/>
        <p:txBody>
          <a:bodyPr>
            <a:normAutofit fontScale="92500" lnSpcReduction="10000"/>
          </a:bodyPr>
          <a:lstStyle/>
          <a:p>
            <a:r>
              <a:rPr lang="en-US" sz="2400"/>
              <a:t>Endocrinologist</a:t>
            </a:r>
          </a:p>
          <a:p>
            <a:r>
              <a:rPr lang="en-US" sz="2400"/>
              <a:t>Nephrologists</a:t>
            </a:r>
          </a:p>
          <a:p>
            <a:r>
              <a:rPr lang="en-US" sz="2400" err="1"/>
              <a:t>Paediatrician</a:t>
            </a:r>
            <a:endParaRPr lang="en-US" sz="2400"/>
          </a:p>
          <a:p>
            <a:r>
              <a:rPr lang="en-US" sz="2400" err="1"/>
              <a:t>Orthopaedic</a:t>
            </a:r>
            <a:r>
              <a:rPr lang="en-US" sz="2400"/>
              <a:t> Surgeon</a:t>
            </a:r>
          </a:p>
          <a:p>
            <a:r>
              <a:rPr lang="en-US" sz="2400"/>
              <a:t>Dental</a:t>
            </a:r>
          </a:p>
          <a:p>
            <a:pPr lvl="1"/>
            <a:r>
              <a:rPr lang="en-US" sz="2400"/>
              <a:t>Abscess</a:t>
            </a:r>
          </a:p>
          <a:p>
            <a:pPr lvl="1"/>
            <a:r>
              <a:rPr lang="en-US" sz="2400"/>
              <a:t>Periodontal</a:t>
            </a:r>
          </a:p>
          <a:p>
            <a:r>
              <a:rPr lang="en-US" sz="2400"/>
              <a:t>Craniofacial</a:t>
            </a:r>
          </a:p>
          <a:p>
            <a:pPr lvl="1"/>
            <a:r>
              <a:rPr lang="en-US" sz="2400"/>
              <a:t>Craniosynostosis</a:t>
            </a:r>
          </a:p>
          <a:p>
            <a:r>
              <a:rPr lang="en-US" sz="2400"/>
              <a:t>Neurosurgical</a:t>
            </a:r>
          </a:p>
          <a:p>
            <a:pPr lvl="1"/>
            <a:r>
              <a:rPr lang="en-US" sz="2400"/>
              <a:t>Chiari malformation</a:t>
            </a:r>
          </a:p>
          <a:p>
            <a:endParaRPr lang="en-AU" sz="2400"/>
          </a:p>
        </p:txBody>
      </p:sp>
      <p:sp>
        <p:nvSpPr>
          <p:cNvPr id="3" name="Content Placeholder 2">
            <a:extLst>
              <a:ext uri="{FF2B5EF4-FFF2-40B4-BE49-F238E27FC236}">
                <a16:creationId xmlns:a16="http://schemas.microsoft.com/office/drawing/2014/main" id="{C3752F64-B139-4E8C-A9A1-0F42724264A3}"/>
              </a:ext>
            </a:extLst>
          </p:cNvPr>
          <p:cNvSpPr>
            <a:spLocks noGrp="1"/>
          </p:cNvSpPr>
          <p:nvPr>
            <p:ph sz="half" idx="2"/>
          </p:nvPr>
        </p:nvSpPr>
        <p:spPr/>
        <p:txBody>
          <a:bodyPr>
            <a:normAutofit lnSpcReduction="10000"/>
          </a:bodyPr>
          <a:lstStyle/>
          <a:p>
            <a:r>
              <a:rPr lang="en-US" sz="2400"/>
              <a:t>Radiology </a:t>
            </a:r>
          </a:p>
          <a:p>
            <a:r>
              <a:rPr lang="en-US" sz="2400"/>
              <a:t>Nuclear Medicine </a:t>
            </a:r>
          </a:p>
          <a:p>
            <a:r>
              <a:rPr lang="en-US" sz="2400"/>
              <a:t>Pharmacist</a:t>
            </a:r>
          </a:p>
          <a:p>
            <a:r>
              <a:rPr lang="en-US" sz="2400"/>
              <a:t>Physiotherapist </a:t>
            </a:r>
          </a:p>
          <a:p>
            <a:r>
              <a:rPr lang="en-US" sz="2400"/>
              <a:t>Occupational therapist </a:t>
            </a:r>
          </a:p>
          <a:p>
            <a:r>
              <a:rPr lang="en-US" sz="2400"/>
              <a:t>Audiology</a:t>
            </a:r>
          </a:p>
          <a:p>
            <a:r>
              <a:rPr lang="en-US" sz="2400"/>
              <a:t>Psychologist</a:t>
            </a:r>
          </a:p>
          <a:p>
            <a:endParaRPr lang="en-US" sz="2400"/>
          </a:p>
          <a:p>
            <a:r>
              <a:rPr lang="en-US" sz="2400">
                <a:solidFill>
                  <a:srgbClr val="962A8B"/>
                </a:solidFill>
              </a:rPr>
              <a:t>General Practitioner </a:t>
            </a:r>
          </a:p>
          <a:p>
            <a:r>
              <a:rPr lang="en-US" sz="2400">
                <a:solidFill>
                  <a:srgbClr val="962A8B"/>
                </a:solidFill>
              </a:rPr>
              <a:t>Family</a:t>
            </a:r>
          </a:p>
          <a:p>
            <a:endParaRPr lang="en-AU" sz="2400"/>
          </a:p>
        </p:txBody>
      </p:sp>
      <p:sp>
        <p:nvSpPr>
          <p:cNvPr id="4" name="Title 3">
            <a:extLst>
              <a:ext uri="{FF2B5EF4-FFF2-40B4-BE49-F238E27FC236}">
                <a16:creationId xmlns:a16="http://schemas.microsoft.com/office/drawing/2014/main" id="{63866C32-A696-441C-9928-7FBF0ADE51E6}"/>
              </a:ext>
            </a:extLst>
          </p:cNvPr>
          <p:cNvSpPr>
            <a:spLocks noGrp="1"/>
          </p:cNvSpPr>
          <p:nvPr>
            <p:ph type="title"/>
          </p:nvPr>
        </p:nvSpPr>
        <p:spPr/>
        <p:txBody>
          <a:bodyPr/>
          <a:lstStyle/>
          <a:p>
            <a:r>
              <a:rPr lang="en-AU"/>
              <a:t>Interdisciplinary Team</a:t>
            </a:r>
          </a:p>
        </p:txBody>
      </p:sp>
      <p:sp>
        <p:nvSpPr>
          <p:cNvPr id="6" name="Date Placeholder 5">
            <a:extLst>
              <a:ext uri="{FF2B5EF4-FFF2-40B4-BE49-F238E27FC236}">
                <a16:creationId xmlns:a16="http://schemas.microsoft.com/office/drawing/2014/main" id="{2DE35109-F2E3-45F4-ADC3-F6ACA689D5C2}"/>
              </a:ext>
            </a:extLst>
          </p:cNvPr>
          <p:cNvSpPr>
            <a:spLocks noGrp="1"/>
          </p:cNvSpPr>
          <p:nvPr>
            <p:ph type="dt" sz="half" idx="16"/>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1000" b="0" i="0" u="none" strike="noStrike" kern="1200" cap="none" spc="0" normalizeH="0" baseline="0" noProof="0">
                <a:ln>
                  <a:noFill/>
                </a:ln>
                <a:solidFill>
                  <a:prstClr val="white"/>
                </a:solidFill>
                <a:effectLst/>
                <a:uLnTx/>
                <a:uFillTx/>
                <a:latin typeface="Arial"/>
                <a:ea typeface="+mn-ea"/>
                <a:cs typeface="+mn-cs"/>
              </a:rPr>
              <a:t>UQ CHRC</a:t>
            </a:r>
          </a:p>
        </p:txBody>
      </p:sp>
      <p:sp>
        <p:nvSpPr>
          <p:cNvPr id="8" name="Slide Number Placeholder 7">
            <a:extLst>
              <a:ext uri="{FF2B5EF4-FFF2-40B4-BE49-F238E27FC236}">
                <a16:creationId xmlns:a16="http://schemas.microsoft.com/office/drawing/2014/main" id="{AF8FEEF8-8CF3-4F50-A984-1FA87CA8C117}"/>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10" name="Footer Placeholder 11">
            <a:extLst>
              <a:ext uri="{FF2B5EF4-FFF2-40B4-BE49-F238E27FC236}">
                <a16:creationId xmlns:a16="http://schemas.microsoft.com/office/drawing/2014/main" id="{B6601D3E-B20D-8374-D532-039394DCE75F}"/>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
        <p:nvSpPr>
          <p:cNvPr id="11" name="Rectangle 10">
            <a:extLst>
              <a:ext uri="{FF2B5EF4-FFF2-40B4-BE49-F238E27FC236}">
                <a16:creationId xmlns:a16="http://schemas.microsoft.com/office/drawing/2014/main" id="{74AB259C-E809-9801-D3B5-8CB6D4003C55}"/>
              </a:ext>
            </a:extLst>
          </p:cNvPr>
          <p:cNvSpPr/>
          <p:nvPr/>
        </p:nvSpPr>
        <p:spPr>
          <a:xfrm>
            <a:off x="8036032" y="6549357"/>
            <a:ext cx="1195890" cy="2315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39067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8C48B8-5090-4D05-AAF9-92284AFCFAB6}"/>
              </a:ext>
            </a:extLst>
          </p:cNvPr>
          <p:cNvSpPr>
            <a:spLocks noGrp="1"/>
          </p:cNvSpPr>
          <p:nvPr>
            <p:ph sz="quarter" idx="10"/>
          </p:nvPr>
        </p:nvSpPr>
        <p:spPr/>
        <p:txBody>
          <a:bodyPr>
            <a:normAutofit lnSpcReduction="10000"/>
          </a:bodyPr>
          <a:lstStyle/>
          <a:p>
            <a:pPr>
              <a:spcBef>
                <a:spcPts val="600"/>
              </a:spcBef>
              <a:spcAft>
                <a:spcPts val="600"/>
              </a:spcAft>
            </a:pPr>
            <a:r>
              <a:rPr lang="en-US"/>
              <a:t>CRYSVITA</a:t>
            </a:r>
            <a:r>
              <a:rPr lang="en-US" baseline="30000"/>
              <a:t>®</a:t>
            </a:r>
            <a:r>
              <a:rPr lang="en-US"/>
              <a:t> – FGF23 antibody offers the opportunity for improved outcome </a:t>
            </a:r>
          </a:p>
          <a:p>
            <a:pPr>
              <a:spcBef>
                <a:spcPts val="600"/>
              </a:spcBef>
              <a:spcAft>
                <a:spcPts val="600"/>
              </a:spcAft>
              <a:buFont typeface="Arial" panose="020B0604020202020204" pitchFamily="34" charset="0"/>
              <a:buChar char="•"/>
            </a:pPr>
            <a:r>
              <a:rPr lang="en-US">
                <a:solidFill>
                  <a:schemeClr val="accent2">
                    <a:lumMod val="75000"/>
                  </a:schemeClr>
                </a:solidFill>
              </a:rPr>
              <a:t>  The magnitude of improvement in phosphate homeostasis, rickets, and bowing were consistently greater with CRYSVITA</a:t>
            </a:r>
            <a:r>
              <a:rPr lang="en-US" baseline="30000">
                <a:solidFill>
                  <a:schemeClr val="accent2">
                    <a:lumMod val="75000"/>
                  </a:schemeClr>
                </a:solidFill>
              </a:rPr>
              <a:t>®</a:t>
            </a:r>
            <a:r>
              <a:rPr lang="en-US">
                <a:solidFill>
                  <a:schemeClr val="accent2">
                    <a:lumMod val="75000"/>
                  </a:schemeClr>
                </a:solidFill>
              </a:rPr>
              <a:t> than conventional therapy in both younger and older children </a:t>
            </a:r>
          </a:p>
          <a:p>
            <a:pPr>
              <a:spcBef>
                <a:spcPts val="600"/>
              </a:spcBef>
              <a:spcAft>
                <a:spcPts val="600"/>
              </a:spcAft>
              <a:buFont typeface="Arial" panose="020B0604020202020204" pitchFamily="34" charset="0"/>
              <a:buChar char="•"/>
            </a:pPr>
            <a:r>
              <a:rPr lang="en-US">
                <a:solidFill>
                  <a:schemeClr val="accent2">
                    <a:lumMod val="75000"/>
                  </a:schemeClr>
                </a:solidFill>
              </a:rPr>
              <a:t>  Sustained benefit at 3 years</a:t>
            </a:r>
          </a:p>
          <a:p>
            <a:pPr>
              <a:spcBef>
                <a:spcPts val="600"/>
              </a:spcBef>
              <a:spcAft>
                <a:spcPts val="600"/>
              </a:spcAft>
              <a:buFont typeface="Arial" panose="020B0604020202020204" pitchFamily="34" charset="0"/>
              <a:buChar char="•"/>
            </a:pPr>
            <a:r>
              <a:rPr lang="en-US">
                <a:solidFill>
                  <a:schemeClr val="accent2">
                    <a:lumMod val="75000"/>
                  </a:schemeClr>
                </a:solidFill>
              </a:rPr>
              <a:t>  CRYSVITA</a:t>
            </a:r>
            <a:r>
              <a:rPr lang="en-US" baseline="30000">
                <a:solidFill>
                  <a:schemeClr val="accent2">
                    <a:lumMod val="75000"/>
                  </a:schemeClr>
                </a:solidFill>
              </a:rPr>
              <a:t>®</a:t>
            </a:r>
            <a:r>
              <a:rPr lang="en-US">
                <a:solidFill>
                  <a:schemeClr val="accent2">
                    <a:lumMod val="75000"/>
                  </a:schemeClr>
                </a:solidFill>
              </a:rPr>
              <a:t> showed greater improvement in height Z-score compared to Pi/D in younger subjects, suggesting a critical developmental period for intervention</a:t>
            </a:r>
          </a:p>
          <a:p>
            <a:pPr>
              <a:spcBef>
                <a:spcPts val="600"/>
              </a:spcBef>
              <a:spcAft>
                <a:spcPts val="600"/>
              </a:spcAft>
              <a:buFont typeface="Arial" panose="020B0604020202020204" pitchFamily="34" charset="0"/>
              <a:buChar char="•"/>
            </a:pPr>
            <a:r>
              <a:rPr lang="en-US">
                <a:solidFill>
                  <a:schemeClr val="accent2">
                    <a:lumMod val="75000"/>
                  </a:schemeClr>
                </a:solidFill>
              </a:rPr>
              <a:t>  CRYSVITA</a:t>
            </a:r>
            <a:r>
              <a:rPr lang="en-US" baseline="30000">
                <a:solidFill>
                  <a:schemeClr val="accent2">
                    <a:lumMod val="75000"/>
                  </a:schemeClr>
                </a:solidFill>
              </a:rPr>
              <a:t>®</a:t>
            </a:r>
            <a:r>
              <a:rPr lang="en-US">
                <a:solidFill>
                  <a:schemeClr val="accent2">
                    <a:lumMod val="75000"/>
                  </a:schemeClr>
                </a:solidFill>
              </a:rPr>
              <a:t> </a:t>
            </a:r>
          </a:p>
          <a:p>
            <a:pPr lvl="2">
              <a:spcBef>
                <a:spcPts val="600"/>
              </a:spcBef>
              <a:spcAft>
                <a:spcPts val="600"/>
              </a:spcAft>
            </a:pPr>
            <a:r>
              <a:rPr lang="en-US">
                <a:solidFill>
                  <a:schemeClr val="accent2">
                    <a:lumMod val="75000"/>
                  </a:schemeClr>
                </a:solidFill>
              </a:rPr>
              <a:t>Improves physical function and Pain Interference</a:t>
            </a:r>
          </a:p>
          <a:p>
            <a:pPr lvl="2">
              <a:spcBef>
                <a:spcPts val="600"/>
              </a:spcBef>
              <a:spcAft>
                <a:spcPts val="600"/>
              </a:spcAft>
            </a:pPr>
            <a:r>
              <a:rPr lang="en-US">
                <a:solidFill>
                  <a:schemeClr val="accent2">
                    <a:lumMod val="75000"/>
                  </a:schemeClr>
                </a:solidFill>
              </a:rPr>
              <a:t>Improves QoL</a:t>
            </a:r>
          </a:p>
          <a:p>
            <a:pPr>
              <a:spcBef>
                <a:spcPts val="600"/>
              </a:spcBef>
              <a:spcAft>
                <a:spcPts val="600"/>
              </a:spcAft>
              <a:buFont typeface="Arial" panose="020B0604020202020204" pitchFamily="34" charset="0"/>
              <a:buChar char="•"/>
            </a:pPr>
            <a:r>
              <a:rPr lang="en-US">
                <a:solidFill>
                  <a:schemeClr val="accent2">
                    <a:lumMod val="75000"/>
                  </a:schemeClr>
                </a:solidFill>
              </a:rPr>
              <a:t>  There were no concerning safety findings with CRYSVITA</a:t>
            </a:r>
            <a:r>
              <a:rPr lang="en-US" baseline="30000">
                <a:solidFill>
                  <a:schemeClr val="accent2">
                    <a:lumMod val="75000"/>
                  </a:schemeClr>
                </a:solidFill>
              </a:rPr>
              <a:t>®</a:t>
            </a:r>
          </a:p>
          <a:p>
            <a:pPr>
              <a:spcBef>
                <a:spcPts val="600"/>
              </a:spcBef>
              <a:spcAft>
                <a:spcPts val="600"/>
              </a:spcAft>
              <a:buFont typeface="Arial" panose="020B0604020202020204" pitchFamily="34" charset="0"/>
              <a:buChar char="•"/>
            </a:pPr>
            <a:r>
              <a:rPr lang="en-US">
                <a:solidFill>
                  <a:schemeClr val="accent2">
                    <a:lumMod val="75000"/>
                  </a:schemeClr>
                </a:solidFill>
              </a:rPr>
              <a:t>   Interdisciplinary care is essential</a:t>
            </a:r>
          </a:p>
          <a:p>
            <a:endParaRPr lang="en-AU"/>
          </a:p>
        </p:txBody>
      </p:sp>
      <p:sp>
        <p:nvSpPr>
          <p:cNvPr id="3" name="Title 2">
            <a:extLst>
              <a:ext uri="{FF2B5EF4-FFF2-40B4-BE49-F238E27FC236}">
                <a16:creationId xmlns:a16="http://schemas.microsoft.com/office/drawing/2014/main" id="{6BDB8977-BD31-4306-BA7F-D79CC13FB265}"/>
              </a:ext>
            </a:extLst>
          </p:cNvPr>
          <p:cNvSpPr>
            <a:spLocks noGrp="1"/>
          </p:cNvSpPr>
          <p:nvPr>
            <p:ph type="title"/>
          </p:nvPr>
        </p:nvSpPr>
        <p:spPr/>
        <p:txBody>
          <a:bodyPr/>
          <a:lstStyle/>
          <a:p>
            <a:r>
              <a:rPr lang="en-AU"/>
              <a:t>Conclusions of CRYSVITA</a:t>
            </a:r>
            <a:r>
              <a:rPr lang="en-AU" baseline="30000"/>
              <a:t>®</a:t>
            </a:r>
            <a:r>
              <a:rPr lang="en-AU"/>
              <a:t> in Paediatric XLH</a:t>
            </a:r>
          </a:p>
        </p:txBody>
      </p:sp>
      <p:sp>
        <p:nvSpPr>
          <p:cNvPr id="6" name="Slide Number Placeholder 5">
            <a:extLst>
              <a:ext uri="{FF2B5EF4-FFF2-40B4-BE49-F238E27FC236}">
                <a16:creationId xmlns:a16="http://schemas.microsoft.com/office/drawing/2014/main" id="{B4BD7C51-26BD-43CD-9028-1EE20881E540}"/>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Date Placeholder 6">
            <a:extLst>
              <a:ext uri="{FF2B5EF4-FFF2-40B4-BE49-F238E27FC236}">
                <a16:creationId xmlns:a16="http://schemas.microsoft.com/office/drawing/2014/main" id="{AA7F30C9-EFD6-4C1B-979A-66EA7BD34A07}"/>
              </a:ext>
            </a:extLst>
          </p:cNvPr>
          <p:cNvSpPr>
            <a:spLocks noGrp="1"/>
          </p:cNvSpPr>
          <p:nvPr>
            <p:ph type="dt" sz="half" idx="2"/>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Footer Placeholder 11">
            <a:extLst>
              <a:ext uri="{FF2B5EF4-FFF2-40B4-BE49-F238E27FC236}">
                <a16:creationId xmlns:a16="http://schemas.microsoft.com/office/drawing/2014/main" id="{6BDC0177-54AA-0AEB-4955-092DCF54B8C9}"/>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Tree>
    <p:extLst>
      <p:ext uri="{BB962C8B-B14F-4D97-AF65-F5344CB8AC3E}">
        <p14:creationId xmlns:p14="http://schemas.microsoft.com/office/powerpoint/2010/main" val="835399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6C34CE-7E42-4E6C-BDA1-7CC995771F5E}"/>
              </a:ext>
            </a:extLst>
          </p:cNvPr>
          <p:cNvSpPr>
            <a:spLocks noGrp="1"/>
          </p:cNvSpPr>
          <p:nvPr>
            <p:ph type="title"/>
          </p:nvPr>
        </p:nvSpPr>
        <p:spPr/>
        <p:txBody>
          <a:bodyPr/>
          <a:lstStyle/>
          <a:p>
            <a:r>
              <a:rPr lang="en-AU"/>
              <a:t>Acknowledgements</a:t>
            </a:r>
          </a:p>
        </p:txBody>
      </p:sp>
      <p:sp>
        <p:nvSpPr>
          <p:cNvPr id="6" name="Date Placeholder 5">
            <a:extLst>
              <a:ext uri="{FF2B5EF4-FFF2-40B4-BE49-F238E27FC236}">
                <a16:creationId xmlns:a16="http://schemas.microsoft.com/office/drawing/2014/main" id="{1CCD2437-C8B6-4AD2-86A1-D069A1DCF0BB}"/>
              </a:ext>
            </a:extLst>
          </p:cNvPr>
          <p:cNvSpPr>
            <a:spLocks noGrp="1"/>
          </p:cNvSpPr>
          <p:nvPr>
            <p:ph type="dt" sz="half" idx="16"/>
          </p:nvPr>
        </p:nvSpPr>
        <p:spPr/>
        <p:txBody>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a:ea typeface="+mn-ea"/>
                <a:cs typeface="+mn-cs"/>
              </a:rPr>
              <a:t>UQ CHRC</a:t>
            </a:r>
            <a:endParaRPr kumimoji="0" lang="en-AU" sz="1000" b="0" i="0" u="none" strike="noStrike" kern="1200" cap="none" spc="0" normalizeH="0" baseline="0" noProof="0">
              <a:ln>
                <a:noFill/>
              </a:ln>
              <a:solidFill>
                <a:prstClr val="white"/>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1A8FFE92-386F-4053-BD10-01CD58A6F677}"/>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12" name="Content Placeholder 3">
            <a:extLst>
              <a:ext uri="{FF2B5EF4-FFF2-40B4-BE49-F238E27FC236}">
                <a16:creationId xmlns:a16="http://schemas.microsoft.com/office/drawing/2014/main" id="{12F50054-777A-4484-842D-7586BEF848B5}"/>
              </a:ext>
            </a:extLst>
          </p:cNvPr>
          <p:cNvSpPr>
            <a:spLocks noGrp="1"/>
          </p:cNvSpPr>
          <p:nvPr>
            <p:ph sz="half" idx="2"/>
          </p:nvPr>
        </p:nvSpPr>
        <p:spPr>
          <a:xfrm>
            <a:off x="2495600" y="1916832"/>
            <a:ext cx="5181600" cy="4351338"/>
          </a:xfrm>
        </p:spPr>
        <p:txBody>
          <a:bodyPr>
            <a:normAutofit/>
          </a:bodyPr>
          <a:lstStyle/>
          <a:p>
            <a:r>
              <a:rPr lang="en-AU"/>
              <a:t>APEG Bone and Mineral Working Group</a:t>
            </a:r>
          </a:p>
          <a:p>
            <a:pPr lvl="1"/>
            <a:r>
              <a:rPr lang="en-AU"/>
              <a:t>Jessica Sandy</a:t>
            </a:r>
          </a:p>
          <a:p>
            <a:pPr lvl="1"/>
            <a:r>
              <a:rPr lang="en-AU"/>
              <a:t>Christine </a:t>
            </a:r>
            <a:r>
              <a:rPr lang="en-AU" err="1"/>
              <a:t>Rodda</a:t>
            </a:r>
            <a:endParaRPr lang="en-AU"/>
          </a:p>
          <a:p>
            <a:pPr lvl="1"/>
            <a:r>
              <a:rPr lang="en-AU"/>
              <a:t>Peter </a:t>
            </a:r>
            <a:r>
              <a:rPr lang="en-AU" err="1"/>
              <a:t>Simm</a:t>
            </a:r>
            <a:endParaRPr lang="en-AU"/>
          </a:p>
          <a:p>
            <a:pPr lvl="1"/>
            <a:r>
              <a:rPr lang="en-AU" err="1"/>
              <a:t>Aris</a:t>
            </a:r>
            <a:r>
              <a:rPr lang="en-AU"/>
              <a:t> </a:t>
            </a:r>
            <a:r>
              <a:rPr lang="en-AU" err="1"/>
              <a:t>Siafarikas</a:t>
            </a:r>
            <a:endParaRPr lang="en-AU"/>
          </a:p>
          <a:p>
            <a:pPr lvl="1"/>
            <a:r>
              <a:rPr lang="en-AU"/>
              <a:t>Andrew Biggin</a:t>
            </a:r>
          </a:p>
          <a:p>
            <a:pPr lvl="1"/>
            <a:r>
              <a:rPr lang="en-AU"/>
              <a:t>Christie Wall</a:t>
            </a:r>
          </a:p>
          <a:p>
            <a:endParaRPr lang="en-AU"/>
          </a:p>
          <a:p>
            <a:pPr marL="612" lvl="1" indent="0">
              <a:buNone/>
            </a:pPr>
            <a:r>
              <a:rPr lang="en-AU">
                <a:solidFill>
                  <a:schemeClr val="tx1">
                    <a:lumMod val="75000"/>
                    <a:lumOff val="25000"/>
                  </a:schemeClr>
                </a:solidFill>
              </a:rPr>
              <a:t>USA</a:t>
            </a:r>
          </a:p>
          <a:p>
            <a:pPr lvl="1"/>
            <a:r>
              <a:rPr lang="en-US"/>
              <a:t>Erik </a:t>
            </a:r>
            <a:r>
              <a:rPr lang="en-US" err="1"/>
              <a:t>Imel</a:t>
            </a:r>
            <a:endParaRPr lang="en-US"/>
          </a:p>
          <a:p>
            <a:pPr marL="612" lvl="1" indent="0">
              <a:buNone/>
            </a:pPr>
            <a:endParaRPr lang="en-AU">
              <a:solidFill>
                <a:schemeClr val="tx1">
                  <a:lumMod val="75000"/>
                  <a:lumOff val="25000"/>
                </a:schemeClr>
              </a:solidFill>
            </a:endParaRPr>
          </a:p>
          <a:p>
            <a:pPr lvl="1"/>
            <a:endParaRPr lang="en-AU"/>
          </a:p>
        </p:txBody>
      </p:sp>
      <p:sp>
        <p:nvSpPr>
          <p:cNvPr id="9" name="Footer Placeholder 11">
            <a:extLst>
              <a:ext uri="{FF2B5EF4-FFF2-40B4-BE49-F238E27FC236}">
                <a16:creationId xmlns:a16="http://schemas.microsoft.com/office/drawing/2014/main" id="{4D3CF641-32D7-471C-B3A1-D0F027896DCB}"/>
              </a:ext>
            </a:extLst>
          </p:cNvPr>
          <p:cNvSpPr>
            <a:spLocks noGrp="1"/>
          </p:cNvSpPr>
          <p:nvPr>
            <p:ph type="ftr" sz="quarter" idx="17"/>
          </p:nvPr>
        </p:nvSpPr>
        <p:spPr>
          <a:xfrm>
            <a:off x="695326" y="6519171"/>
            <a:ext cx="3360109" cy="2402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rial"/>
                <a:ea typeface="+mn-ea"/>
                <a:cs typeface="+mn-cs"/>
              </a:rPr>
              <a:t>ANZBMS 2022</a:t>
            </a:r>
          </a:p>
        </p:txBody>
      </p:sp>
    </p:spTree>
    <p:extLst>
      <p:ext uri="{BB962C8B-B14F-4D97-AF65-F5344CB8AC3E}">
        <p14:creationId xmlns:p14="http://schemas.microsoft.com/office/powerpoint/2010/main" val="3906782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ky, outdoor, city&#10;&#10;Description automatically generated">
            <a:extLst>
              <a:ext uri="{FF2B5EF4-FFF2-40B4-BE49-F238E27FC236}">
                <a16:creationId xmlns:a16="http://schemas.microsoft.com/office/drawing/2014/main" id="{F2C85A16-28CF-4082-9468-CAFE5EE47889}"/>
              </a:ext>
            </a:extLst>
          </p:cNvPr>
          <p:cNvPicPr>
            <a:picLocks noChangeAspect="1"/>
          </p:cNvPicPr>
          <p:nvPr/>
        </p:nvPicPr>
        <p:blipFill rotWithShape="1">
          <a:blip r:embed="rId2">
            <a:extLst>
              <a:ext uri="{28A0092B-C50C-407E-A947-70E740481C1C}">
                <a14:useLocalDpi xmlns:a14="http://schemas.microsoft.com/office/drawing/2010/main" val="0"/>
              </a:ext>
            </a:extLst>
          </a:blip>
          <a:srcRect b="-1525"/>
          <a:stretch/>
        </p:blipFill>
        <p:spPr>
          <a:xfrm>
            <a:off x="4409550" y="-3115"/>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noFill/>
        </p:spPr>
      </p:pic>
      <p:sp>
        <p:nvSpPr>
          <p:cNvPr id="4" name="Slide Number Placeholder 3">
            <a:extLst>
              <a:ext uri="{FF2B5EF4-FFF2-40B4-BE49-F238E27FC236}">
                <a16:creationId xmlns:a16="http://schemas.microsoft.com/office/drawing/2014/main" id="{12613DEE-170E-41B2-8AD6-0A362ECDF1D3}"/>
              </a:ext>
            </a:extLst>
          </p:cNvPr>
          <p:cNvSpPr>
            <a:spLocks noGrp="1"/>
          </p:cNvSpPr>
          <p:nvPr>
            <p:ph type="sldNum" sz="quarter" idx="11"/>
          </p:nvPr>
        </p:nvSpPr>
        <p:spPr>
          <a:xfrm>
            <a:off x="11208568" y="6519171"/>
            <a:ext cx="288032" cy="240219"/>
          </a:xfrm>
        </p:spPr>
        <p:txBody>
          <a:bodyPr vert="horz" lIns="0" tIns="0" rIns="0" bIns="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7AAD1C0-5298-4C64-B8E8-A0717741C513}" type="slidenum">
              <a:rPr kumimoji="0" lang="en-AU" sz="8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53</a:t>
            </a:fld>
            <a:endParaRPr kumimoji="0" lang="en-AU" sz="800" b="0" i="0" u="none" strike="noStrike" kern="1200" cap="none" spc="0" normalizeH="0" baseline="0" noProof="0">
              <a:ln>
                <a:noFill/>
              </a:ln>
              <a:solidFill>
                <a:prstClr val="black"/>
              </a:solidFill>
              <a:effectLst/>
              <a:uLnTx/>
              <a:uFillTx/>
              <a:latin typeface="Arial"/>
              <a:ea typeface="+mn-ea"/>
              <a:cs typeface="+mn-cs"/>
            </a:endParaRPr>
          </a:p>
        </p:txBody>
      </p:sp>
      <p:sp>
        <p:nvSpPr>
          <p:cNvPr id="7" name="Title 1">
            <a:extLst>
              <a:ext uri="{FF2B5EF4-FFF2-40B4-BE49-F238E27FC236}">
                <a16:creationId xmlns:a16="http://schemas.microsoft.com/office/drawing/2014/main" id="{857C5240-97CE-47A2-9559-49FADD955C72}"/>
              </a:ext>
            </a:extLst>
          </p:cNvPr>
          <p:cNvSpPr txBox="1">
            <a:spLocks/>
          </p:cNvSpPr>
          <p:nvPr/>
        </p:nvSpPr>
        <p:spPr>
          <a:xfrm>
            <a:off x="335361" y="1394455"/>
            <a:ext cx="3790262" cy="106251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AU" sz="6000" b="0" i="0" u="none" strike="noStrike" kern="1200" cap="none" spc="0" normalizeH="0" baseline="0" noProof="0">
                <a:ln>
                  <a:noFill/>
                </a:ln>
                <a:solidFill>
                  <a:prstClr val="white"/>
                </a:solidFill>
                <a:effectLst/>
                <a:uLnTx/>
                <a:uFillTx/>
                <a:latin typeface="Arial"/>
                <a:ea typeface="+mj-ea"/>
                <a:cs typeface="+mj-cs"/>
              </a:rPr>
              <a:t>Thank You</a:t>
            </a:r>
          </a:p>
        </p:txBody>
      </p:sp>
      <p:sp>
        <p:nvSpPr>
          <p:cNvPr id="10" name="Date Placeholder 10">
            <a:extLst>
              <a:ext uri="{FF2B5EF4-FFF2-40B4-BE49-F238E27FC236}">
                <a16:creationId xmlns:a16="http://schemas.microsoft.com/office/drawing/2014/main" id="{A4EE3A3F-06F9-45B3-86B9-9B2BE671F14D}"/>
              </a:ext>
            </a:extLst>
          </p:cNvPr>
          <p:cNvSpPr txBox="1">
            <a:spLocks/>
          </p:cNvSpPr>
          <p:nvPr/>
        </p:nvSpPr>
        <p:spPr>
          <a:xfrm>
            <a:off x="695324" y="151136"/>
            <a:ext cx="2664371" cy="240219"/>
          </a:xfrm>
          <a:prstGeom prst="rect">
            <a:avLst/>
          </a:prstGeom>
        </p:spPr>
        <p:txBody>
          <a:bodyPr vert="horz" lIns="0" tIns="0" rIns="0" bIns="0" rtlCol="0" anchor="ctr"/>
          <a:lstStyle>
            <a:defPPr>
              <a:defRPr lang="en-US"/>
            </a:defPPr>
            <a:lvl1pPr marL="0" algn="l" defTabSz="914400" rtl="0" eaLnBrk="1" latinLnBrk="0" hangingPunct="1">
              <a:defRPr sz="8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white"/>
                </a:solidFill>
                <a:effectLst/>
                <a:uLnTx/>
                <a:uFillTx/>
                <a:latin typeface="Arial"/>
                <a:ea typeface="+mn-ea"/>
                <a:cs typeface="+mn-cs"/>
              </a:rPr>
              <a:t>Mayne Academy of Paediatrics and UQ CHRC</a:t>
            </a:r>
          </a:p>
        </p:txBody>
      </p:sp>
      <p:pic>
        <p:nvPicPr>
          <p:cNvPr id="1026" name="Picture 2" descr="See the source image">
            <a:extLst>
              <a:ext uri="{FF2B5EF4-FFF2-40B4-BE49-F238E27FC236}">
                <a16:creationId xmlns:a16="http://schemas.microsoft.com/office/drawing/2014/main" id="{2BD41AA0-9E4E-4AF7-B627-F44F9240E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20" y="2928862"/>
            <a:ext cx="1844824" cy="18448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8F0C2066-D5F8-4DAE-B0DB-FEA0351FE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954" y="4581128"/>
            <a:ext cx="3219450" cy="1190625"/>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1">
            <a:extLst>
              <a:ext uri="{FF2B5EF4-FFF2-40B4-BE49-F238E27FC236}">
                <a16:creationId xmlns:a16="http://schemas.microsoft.com/office/drawing/2014/main" id="{296D2A7D-DA67-4C91-A110-CEFDC7C6FB5B}"/>
              </a:ext>
            </a:extLst>
          </p:cNvPr>
          <p:cNvSpPr txBox="1">
            <a:spLocks/>
          </p:cNvSpPr>
          <p:nvPr/>
        </p:nvSpPr>
        <p:spPr>
          <a:xfrm>
            <a:off x="695326" y="6519171"/>
            <a:ext cx="3360109" cy="24021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prstClr val="white"/>
                </a:solidFill>
                <a:effectLst/>
                <a:uLnTx/>
                <a:uFillTx/>
                <a:latin typeface="Arial"/>
                <a:ea typeface="+mn-ea"/>
                <a:cs typeface="+mn-cs"/>
              </a:rPr>
              <a:t>ANZBMS 2022</a:t>
            </a:r>
          </a:p>
        </p:txBody>
      </p:sp>
    </p:spTree>
    <p:extLst>
      <p:ext uri="{BB962C8B-B14F-4D97-AF65-F5344CB8AC3E}">
        <p14:creationId xmlns:p14="http://schemas.microsoft.com/office/powerpoint/2010/main" val="2869458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184AC0-2313-40F9-873B-A4025BC073E1}"/>
              </a:ext>
            </a:extLst>
          </p:cNvPr>
          <p:cNvSpPr>
            <a:spLocks noGrp="1"/>
          </p:cNvSpPr>
          <p:nvPr>
            <p:ph type="ctrTitle"/>
          </p:nvPr>
        </p:nvSpPr>
        <p:spPr/>
        <p:txBody>
          <a:bodyPr/>
          <a:lstStyle/>
          <a:p>
            <a:r>
              <a:rPr lang="en-GB"/>
              <a:t>Agenda</a:t>
            </a:r>
          </a:p>
        </p:txBody>
      </p:sp>
      <p:sp>
        <p:nvSpPr>
          <p:cNvPr id="6" name="TextBox 5">
            <a:extLst>
              <a:ext uri="{FF2B5EF4-FFF2-40B4-BE49-F238E27FC236}">
                <a16:creationId xmlns:a16="http://schemas.microsoft.com/office/drawing/2014/main" id="{BA8440A8-4C3F-4179-8E70-34A65BB9DFAF}"/>
              </a:ext>
            </a:extLst>
          </p:cNvPr>
          <p:cNvSpPr txBox="1"/>
          <p:nvPr/>
        </p:nvSpPr>
        <p:spPr>
          <a:xfrm>
            <a:off x="5723792" y="1608992"/>
            <a:ext cx="3754316" cy="2488223"/>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
                <a:srgbClr val="5B5987"/>
              </a:buClr>
              <a:buSzTx/>
              <a:buFontTx/>
              <a:buNone/>
              <a:tabLst/>
              <a:defRPr/>
            </a:pPr>
            <a:endParaRPr kumimoji="0" lang="en-GB" sz="2000" b="0" i="0" u="none" strike="noStrike" kern="1200" cap="none" spc="0" normalizeH="0" baseline="0" noProof="0">
              <a:ln>
                <a:noFill/>
              </a:ln>
              <a:solidFill>
                <a:srgbClr val="535345"/>
              </a:solidFill>
              <a:effectLst/>
              <a:uLnTx/>
              <a:uFillTx/>
              <a:latin typeface="Arial" panose="020B0604020202020204"/>
              <a:ea typeface="+mn-ea"/>
              <a:cs typeface="+mn-cs"/>
            </a:endParaRPr>
          </a:p>
        </p:txBody>
      </p:sp>
      <p:sp>
        <p:nvSpPr>
          <p:cNvPr id="8" name="Slide Number Placeholder 7">
            <a:extLst>
              <a:ext uri="{FF2B5EF4-FFF2-40B4-BE49-F238E27FC236}">
                <a16:creationId xmlns:a16="http://schemas.microsoft.com/office/drawing/2014/main" id="{78711F4A-E786-449D-9080-158C1506625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FAA3C-ACB9-481B-A6F5-AE484AF31F2C}" type="slidenum">
              <a:rPr kumimoji="0" lang="en-GB" sz="1000" b="0" i="0" u="none" strike="noStrike" kern="1200" cap="none" spc="0" normalizeH="0" baseline="0" noProof="0" smtClean="0">
                <a:ln>
                  <a:noFill/>
                </a:ln>
                <a:solidFill>
                  <a:srgbClr val="191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000" b="0" i="0" u="none" strike="noStrike" kern="1200" cap="none" spc="0" normalizeH="0" baseline="0" noProof="0">
              <a:ln>
                <a:noFill/>
              </a:ln>
              <a:solidFill>
                <a:srgbClr val="191349"/>
              </a:solidFill>
              <a:effectLst/>
              <a:uLnTx/>
              <a:uFillTx/>
              <a:latin typeface="Arial" panose="020B0604020202020204"/>
              <a:ea typeface="+mn-ea"/>
              <a:cs typeface="+mn-cs"/>
            </a:endParaRPr>
          </a:p>
        </p:txBody>
      </p:sp>
      <p:graphicFrame>
        <p:nvGraphicFramePr>
          <p:cNvPr id="10" name="Table 10">
            <a:extLst>
              <a:ext uri="{FF2B5EF4-FFF2-40B4-BE49-F238E27FC236}">
                <a16:creationId xmlns:a16="http://schemas.microsoft.com/office/drawing/2014/main" id="{443B2E8D-13CB-492F-8CBD-FE1C69BC4124}"/>
              </a:ext>
            </a:extLst>
          </p:cNvPr>
          <p:cNvGraphicFramePr>
            <a:graphicFrameLocks noGrp="1"/>
          </p:cNvGraphicFramePr>
          <p:nvPr>
            <p:ph idx="1"/>
          </p:nvPr>
        </p:nvGraphicFramePr>
        <p:xfrm>
          <a:off x="1038773" y="1121704"/>
          <a:ext cx="10114453" cy="5004777"/>
        </p:xfrm>
        <a:graphic>
          <a:graphicData uri="http://schemas.openxmlformats.org/drawingml/2006/table">
            <a:tbl>
              <a:tblPr firstRow="1" bandRow="1">
                <a:tableStyleId>{F2DE63D5-997A-4646-A377-4702673A728D}</a:tableStyleId>
              </a:tblPr>
              <a:tblGrid>
                <a:gridCol w="1098211">
                  <a:extLst>
                    <a:ext uri="{9D8B030D-6E8A-4147-A177-3AD203B41FA5}">
                      <a16:colId xmlns:a16="http://schemas.microsoft.com/office/drawing/2014/main" val="2480530361"/>
                    </a:ext>
                  </a:extLst>
                </a:gridCol>
                <a:gridCol w="4737641">
                  <a:extLst>
                    <a:ext uri="{9D8B030D-6E8A-4147-A177-3AD203B41FA5}">
                      <a16:colId xmlns:a16="http://schemas.microsoft.com/office/drawing/2014/main" val="1246450148"/>
                    </a:ext>
                  </a:extLst>
                </a:gridCol>
                <a:gridCol w="4278601">
                  <a:extLst>
                    <a:ext uri="{9D8B030D-6E8A-4147-A177-3AD203B41FA5}">
                      <a16:colId xmlns:a16="http://schemas.microsoft.com/office/drawing/2014/main" val="1981149033"/>
                    </a:ext>
                  </a:extLst>
                </a:gridCol>
              </a:tblGrid>
              <a:tr h="452172">
                <a:tc>
                  <a:txBody>
                    <a:bodyPr/>
                    <a:lstStyle/>
                    <a:p>
                      <a:pPr algn="l" fontAlgn="b"/>
                      <a:r>
                        <a:rPr lang="en-AU" sz="1600" b="1" i="0" u="none" strike="noStrike">
                          <a:solidFill>
                            <a:schemeClr val="bg1"/>
                          </a:solidFill>
                          <a:effectLst/>
                          <a:latin typeface="+mn-lt"/>
                        </a:rPr>
                        <a:t>Time</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Topic</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Speaker/Chair</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extLst>
                  <a:ext uri="{0D108BD9-81ED-4DB2-BD59-A6C34878D82A}">
                    <a16:rowId xmlns:a16="http://schemas.microsoft.com/office/drawing/2014/main" val="1050332090"/>
                  </a:ext>
                </a:extLst>
              </a:tr>
              <a:tr h="272011">
                <a:tc gridSpan="3">
                  <a:txBody>
                    <a:bodyPr/>
                    <a:lstStyle/>
                    <a:p>
                      <a:pPr marL="72000"/>
                      <a:r>
                        <a:rPr lang="en-SG" sz="1600" b="1" i="0" u="none" strike="noStrike" kern="1200" baseline="0">
                          <a:solidFill>
                            <a:schemeClr val="bg1"/>
                          </a:solidFill>
                          <a:latin typeface="+mn-lt"/>
                          <a:ea typeface="+mn-ea"/>
                          <a:cs typeface="+mn-cs"/>
                        </a:rPr>
                        <a:t>Topic 1: Welcome </a:t>
                      </a:r>
                      <a:endParaRPr lang="en-SG" sz="1600" b="0" i="0" u="none" strike="noStrike" kern="1200" baseline="0">
                        <a:solidFill>
                          <a:schemeClr val="bg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algn="l" fontAlgn="t"/>
                      <a:r>
                        <a:rPr lang="en-SG" sz="1400" b="0" i="0" u="none" strike="noStrike">
                          <a:solidFill>
                            <a:srgbClr val="000000"/>
                          </a:solidFill>
                          <a:effectLst/>
                          <a:latin typeface="+mn-lt"/>
                        </a:rPr>
                        <a:t>Welcome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8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6140612"/>
                  </a:ext>
                </a:extLst>
              </a:tr>
              <a:tr h="533796">
                <a:tc>
                  <a:txBody>
                    <a:bodyPr/>
                    <a:lstStyle/>
                    <a:p>
                      <a:pPr marL="72000"/>
                      <a:r>
                        <a:rPr lang="en-SG" sz="1600" b="0" i="0" u="none" strike="noStrike" kern="1200" baseline="0">
                          <a:solidFill>
                            <a:schemeClr val="tx1"/>
                          </a:solidFill>
                          <a:latin typeface="+mn-lt"/>
                          <a:ea typeface="+mn-ea"/>
                          <a:cs typeface="+mn-cs"/>
                        </a:rPr>
                        <a:t>1:40pm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Welcome from the sponsor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Tiffany BAMFORD</a:t>
                      </a:r>
                    </a:p>
                    <a:p>
                      <a:pPr marL="72000"/>
                      <a:r>
                        <a:rPr lang="en-SG" sz="1600" b="0" i="0" u="none" strike="noStrike" kern="1200" baseline="0">
                          <a:solidFill>
                            <a:schemeClr val="tx1"/>
                          </a:solidFill>
                          <a:latin typeface="+mn-lt"/>
                          <a:ea typeface="+mn-ea"/>
                          <a:cs typeface="+mn-cs"/>
                        </a:rPr>
                        <a:t>KKAU Medical Affairs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962693302"/>
                  </a:ext>
                </a:extLst>
              </a:tr>
              <a:tr h="533796">
                <a:tc>
                  <a:txBody>
                    <a:bodyPr/>
                    <a:lstStyle/>
                    <a:p>
                      <a:pPr marL="72000"/>
                      <a:r>
                        <a:rPr lang="en-SG" sz="1600" b="0" i="0" u="none" strike="noStrike" kern="1200" baseline="0">
                          <a:solidFill>
                            <a:schemeClr val="tx1"/>
                          </a:solidFill>
                          <a:latin typeface="+mn-lt"/>
                          <a:ea typeface="+mn-ea"/>
                          <a:cs typeface="+mn-cs"/>
                        </a:rPr>
                        <a:t>1:43pm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Introductions &amp; learning objectives from the Chair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a:t>
                      </a:r>
                    </a:p>
                    <a:p>
                      <a:pPr marL="72000"/>
                      <a:r>
                        <a:rPr lang="en-SG" sz="1600" b="0" i="0" u="none" strike="noStrike" kern="1200" baseline="0">
                          <a:solidFill>
                            <a:schemeClr val="tx1"/>
                          </a:solidFill>
                          <a:latin typeface="+mn-lt"/>
                          <a:ea typeface="+mn-ea"/>
                          <a:cs typeface="+mn-cs"/>
                        </a:rPr>
                        <a:t>Monash Health</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1414296219"/>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2: X-Linked Hypophosphataemia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Sales onboarding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31882287"/>
                  </a:ext>
                </a:extLst>
              </a:tr>
              <a:tr h="533796">
                <a:tc>
                  <a:txBody>
                    <a:bodyPr/>
                    <a:lstStyle/>
                    <a:p>
                      <a:pPr marL="72000" algn="l" defTabSz="914400" rtl="0" eaLnBrk="1" fontAlgn="t" latinLnBrk="0" hangingPunct="1"/>
                      <a:r>
                        <a:rPr lang="en-SG" sz="1600" b="0" i="0" u="none" strike="noStrike" kern="1200" baseline="0">
                          <a:solidFill>
                            <a:schemeClr val="tx1"/>
                          </a:solidFill>
                          <a:latin typeface="+mn-lt"/>
                          <a:ea typeface="+mn-ea"/>
                          <a:cs typeface="+mn-cs"/>
                        </a:rPr>
                        <a:t>1:45pm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XLH: Looking back, looking forward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Prof Craig MUNNS (Speaker) </a:t>
                      </a:r>
                    </a:p>
                    <a:p>
                      <a:pPr marL="72000" algn="l" defTabSz="914400" rtl="0" eaLnBrk="1" latinLnBrk="0" hangingPunct="1"/>
                      <a:r>
                        <a:rPr lang="en-US"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177693467"/>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3: Introducing CRYSVITA® (burosumab) - a new treatment option for XLH</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Medical update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03971964"/>
                  </a:ext>
                </a:extLst>
              </a:tr>
              <a:tr h="533796">
                <a:tc>
                  <a:txBody>
                    <a:bodyPr/>
                    <a:lstStyle/>
                    <a:p>
                      <a:pPr marL="72000"/>
                      <a:r>
                        <a:rPr lang="en-SG" sz="1600" b="0" i="0" u="none" strike="noStrike" kern="1200" baseline="0">
                          <a:solidFill>
                            <a:schemeClr val="tx1"/>
                          </a:solidFill>
                          <a:latin typeface="+mn-lt"/>
                          <a:ea typeface="+mn-ea"/>
                          <a:cs typeface="+mn-cs"/>
                        </a:rPr>
                        <a:t>1:50pm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t>
                      </a:r>
                      <a:r>
                        <a:rPr lang="en-US" sz="1600" b="0" i="0" u="none" strike="noStrike" kern="1200" baseline="0" err="1">
                          <a:solidFill>
                            <a:schemeClr val="tx1"/>
                          </a:solidFill>
                          <a:latin typeface="+mn-lt"/>
                          <a:ea typeface="+mn-ea"/>
                          <a:cs typeface="+mn-cs"/>
                        </a:rPr>
                        <a:t>paediatrics</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Craig MUNNS (Speaker)</a:t>
                      </a:r>
                    </a:p>
                    <a:p>
                      <a:pPr marL="72000" algn="l" defTabSz="914400" rtl="0" eaLnBrk="1" fontAlgn="t" latinLnBrk="0" hangingPunct="1"/>
                      <a:endParaRPr lang="en-US"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157387568"/>
                  </a:ext>
                </a:extLst>
              </a:tr>
              <a:tr h="533796">
                <a:tc>
                  <a:txBody>
                    <a:bodyPr/>
                    <a:lstStyle/>
                    <a:p>
                      <a:pPr marL="72000"/>
                      <a:r>
                        <a:rPr lang="en-SG" sz="1600" b="0" i="0" u="none" strike="noStrike" kern="1200" baseline="0">
                          <a:solidFill>
                            <a:schemeClr val="tx1"/>
                          </a:solidFill>
                          <a:latin typeface="+mn-lt"/>
                          <a:ea typeface="+mn-ea"/>
                          <a:cs typeface="+mn-cs"/>
                        </a:rPr>
                        <a:t>1:58p</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adults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Syndia LAZARUS (Speaker) </a:t>
                      </a:r>
                    </a:p>
                    <a:p>
                      <a:pPr marL="72000"/>
                      <a:r>
                        <a:rPr lang="en-SG"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821696015"/>
                  </a:ext>
                </a:extLst>
              </a:tr>
              <a:tr h="795581">
                <a:tc>
                  <a:txBody>
                    <a:bodyPr/>
                    <a:lstStyle/>
                    <a:p>
                      <a:pPr marL="72000"/>
                      <a:r>
                        <a:rPr lang="en-SG" sz="1600" b="0" i="0" u="none" strike="noStrike" kern="1200" baseline="0">
                          <a:solidFill>
                            <a:schemeClr val="tx1"/>
                          </a:solidFill>
                          <a:latin typeface="+mn-lt"/>
                          <a:ea typeface="+mn-ea"/>
                          <a:cs typeface="+mn-cs"/>
                        </a:rPr>
                        <a:t>2:06pm</a:t>
                      </a:r>
                      <a:endParaRPr lang="en-SG"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Panel Discussion </a:t>
                      </a:r>
                    </a:p>
                    <a:p>
                      <a:pPr marL="72000"/>
                      <a:r>
                        <a:rPr lang="en-US" sz="1600" b="0" i="0" u="none" strike="noStrike" kern="1200" baseline="0">
                          <a:solidFill>
                            <a:schemeClr val="tx1"/>
                          </a:solidFill>
                          <a:latin typeface="+mn-lt"/>
                          <a:ea typeface="+mn-ea"/>
                          <a:cs typeface="+mn-cs"/>
                        </a:rPr>
                        <a:t>The practical use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Australia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 </a:t>
                      </a:r>
                    </a:p>
                    <a:p>
                      <a:pPr marL="72000"/>
                      <a:r>
                        <a:rPr lang="en-SG" sz="1600" b="0" i="0" u="none" strike="noStrike" kern="1200" baseline="0">
                          <a:solidFill>
                            <a:schemeClr val="tx1"/>
                          </a:solidFill>
                          <a:latin typeface="+mn-lt"/>
                          <a:ea typeface="+mn-ea"/>
                          <a:cs typeface="+mn-cs"/>
                        </a:rPr>
                        <a:t>Prof Craig MUNNS (Panellist) </a:t>
                      </a:r>
                    </a:p>
                    <a:p>
                      <a:pPr marL="72000"/>
                      <a:r>
                        <a:rPr lang="en-SG" sz="1600" b="0" i="0" u="none" strike="noStrike" kern="1200" baseline="0">
                          <a:solidFill>
                            <a:schemeClr val="tx1"/>
                          </a:solidFill>
                          <a:latin typeface="+mn-lt"/>
                          <a:ea typeface="+mn-ea"/>
                          <a:cs typeface="+mn-cs"/>
                        </a:rPr>
                        <a:t>Dr Syndia LAZARUS (Panellist)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745131477"/>
                  </a:ext>
                </a:extLst>
              </a:tr>
              <a:tr h="272011">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2:18pm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Close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Prof Peter EBELING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A"/>
                    </a:solidFill>
                  </a:tcPr>
                </a:tc>
                <a:extLst>
                  <a:ext uri="{0D108BD9-81ED-4DB2-BD59-A6C34878D82A}">
                    <a16:rowId xmlns:a16="http://schemas.microsoft.com/office/drawing/2014/main" val="592262238"/>
                  </a:ext>
                </a:extLst>
              </a:tr>
            </a:tbl>
          </a:graphicData>
        </a:graphic>
      </p:graphicFrame>
    </p:spTree>
    <p:extLst>
      <p:ext uri="{BB962C8B-B14F-4D97-AF65-F5344CB8AC3E}">
        <p14:creationId xmlns:p14="http://schemas.microsoft.com/office/powerpoint/2010/main" val="3393810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8088CD-B5AA-CCA4-9E69-88B31C40A81E}"/>
              </a:ext>
            </a:extLst>
          </p:cNvPr>
          <p:cNvSpPr>
            <a:spLocks noGrp="1"/>
          </p:cNvSpPr>
          <p:nvPr>
            <p:ph type="ctrTitle"/>
          </p:nvPr>
        </p:nvSpPr>
        <p:spPr/>
        <p:txBody>
          <a:bodyPr/>
          <a:lstStyle/>
          <a:p>
            <a:r>
              <a:rPr lang="en-US"/>
              <a:t>Introducing…</a:t>
            </a:r>
            <a:endParaRPr lang="en-SG"/>
          </a:p>
        </p:txBody>
      </p:sp>
      <p:pic>
        <p:nvPicPr>
          <p:cNvPr id="9" name="Picture 8">
            <a:extLst>
              <a:ext uri="{FF2B5EF4-FFF2-40B4-BE49-F238E27FC236}">
                <a16:creationId xmlns:a16="http://schemas.microsoft.com/office/drawing/2014/main" id="{43015D6C-0A8D-12BF-CBF3-BE453A9E6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8642" y="1328331"/>
            <a:ext cx="3060230" cy="4567739"/>
          </a:xfrm>
          <a:prstGeom prst="rect">
            <a:avLst/>
          </a:prstGeom>
        </p:spPr>
      </p:pic>
      <p:sp>
        <p:nvSpPr>
          <p:cNvPr id="11" name="TextBox 10">
            <a:extLst>
              <a:ext uri="{FF2B5EF4-FFF2-40B4-BE49-F238E27FC236}">
                <a16:creationId xmlns:a16="http://schemas.microsoft.com/office/drawing/2014/main" id="{A3DA22A5-378B-9E43-8C34-F58CD69FCACE}"/>
              </a:ext>
            </a:extLst>
          </p:cNvPr>
          <p:cNvSpPr txBox="1"/>
          <p:nvPr/>
        </p:nvSpPr>
        <p:spPr>
          <a:xfrm>
            <a:off x="6855016" y="2288761"/>
            <a:ext cx="4754392" cy="1323439"/>
          </a:xfrm>
          <a:prstGeom prst="rect">
            <a:avLst/>
          </a:prstGeom>
          <a:noFill/>
        </p:spPr>
        <p:txBody>
          <a:bodyPr wrap="square">
            <a:spAutoFit/>
          </a:bodyPr>
          <a:lstStyle/>
          <a:p>
            <a:r>
              <a:rPr lang="en-AU" sz="2000">
                <a:effectLst/>
                <a:ea typeface="MS Mincho" panose="02020609040205080304" pitchFamily="49" charset="-128"/>
                <a:cs typeface="Times New Roman" panose="02020603050405020304" pitchFamily="18" charset="0"/>
              </a:rPr>
              <a:t>Dr Syndia Lazarus</a:t>
            </a:r>
            <a:endParaRPr lang="en-SG" sz="2000">
              <a:effectLst/>
              <a:ea typeface="MS Mincho" panose="02020609040205080304" pitchFamily="49" charset="-128"/>
              <a:cs typeface="Times New Roman" panose="02020603050405020304" pitchFamily="18" charset="0"/>
            </a:endParaRPr>
          </a:p>
          <a:p>
            <a:r>
              <a:rPr lang="en-AU" sz="2000">
                <a:effectLst/>
                <a:ea typeface="MS Mincho" panose="02020609040205080304" pitchFamily="49" charset="-128"/>
                <a:cs typeface="Times New Roman" panose="02020603050405020304" pitchFamily="18" charset="0"/>
              </a:rPr>
              <a:t>Senior Staff Specialist</a:t>
            </a:r>
            <a:endParaRPr lang="en-SG" sz="2000">
              <a:effectLst/>
              <a:ea typeface="MS Mincho" panose="02020609040205080304" pitchFamily="49" charset="-128"/>
              <a:cs typeface="Times New Roman" panose="02020603050405020304" pitchFamily="18" charset="0"/>
            </a:endParaRPr>
          </a:p>
          <a:p>
            <a:r>
              <a:rPr lang="en-AU" sz="2000">
                <a:effectLst/>
                <a:ea typeface="MS Mincho" panose="02020609040205080304" pitchFamily="49" charset="-128"/>
                <a:cs typeface="Times New Roman" panose="02020603050405020304" pitchFamily="18" charset="0"/>
              </a:rPr>
              <a:t>Royal Brisbane and Women’s Hospital</a:t>
            </a:r>
            <a:endParaRPr lang="en-SG" sz="2000">
              <a:effectLst/>
              <a:ea typeface="MS Mincho" panose="02020609040205080304" pitchFamily="49" charset="-128"/>
              <a:cs typeface="Times New Roman" panose="02020603050405020304" pitchFamily="18" charset="0"/>
            </a:endParaRPr>
          </a:p>
          <a:p>
            <a:r>
              <a:rPr lang="en-AU" sz="2000">
                <a:effectLst/>
                <a:ea typeface="MS Mincho" panose="02020609040205080304" pitchFamily="49" charset="-128"/>
                <a:cs typeface="Times New Roman" panose="02020603050405020304" pitchFamily="18" charset="0"/>
              </a:rPr>
              <a:t>MBBS (Hons I) FRACP PhD</a:t>
            </a:r>
            <a:endParaRPr lang="en-SG" sz="2000"/>
          </a:p>
        </p:txBody>
      </p:sp>
    </p:spTree>
    <p:extLst>
      <p:ext uri="{BB962C8B-B14F-4D97-AF65-F5344CB8AC3E}">
        <p14:creationId xmlns:p14="http://schemas.microsoft.com/office/powerpoint/2010/main" val="2192810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674DD8-C67A-C683-6CBD-78BC7CEF1002}"/>
              </a:ext>
            </a:extLst>
          </p:cNvPr>
          <p:cNvSpPr>
            <a:spLocks noGrp="1"/>
          </p:cNvSpPr>
          <p:nvPr>
            <p:ph type="title"/>
          </p:nvPr>
        </p:nvSpPr>
        <p:spPr/>
        <p:txBody>
          <a:bodyPr/>
          <a:lstStyle/>
          <a:p>
            <a:pPr algn="ctr"/>
            <a:r>
              <a:rPr lang="en-US" sz="6000" b="0" i="0" u="none" strike="noStrike" kern="1200" baseline="0">
                <a:solidFill>
                  <a:schemeClr val="tx1"/>
                </a:solidFill>
                <a:latin typeface="+mn-lt"/>
                <a:ea typeface="+mn-ea"/>
                <a:cs typeface="+mn-cs"/>
              </a:rPr>
              <a:t>The safety and efficacy of CRYSVITA</a:t>
            </a:r>
            <a:r>
              <a:rPr lang="en-US" sz="6000" b="0" i="0" u="none" strike="noStrike" kern="1200" baseline="30000">
                <a:solidFill>
                  <a:schemeClr val="tx1"/>
                </a:solidFill>
                <a:latin typeface="+mn-lt"/>
                <a:ea typeface="+mn-ea"/>
                <a:cs typeface="+mn-cs"/>
              </a:rPr>
              <a:t>®</a:t>
            </a:r>
            <a:r>
              <a:rPr lang="en-US" sz="6000" b="0" i="0" u="none" strike="noStrike" kern="1200" baseline="0">
                <a:solidFill>
                  <a:schemeClr val="tx1"/>
                </a:solidFill>
                <a:latin typeface="+mn-lt"/>
                <a:ea typeface="+mn-ea"/>
                <a:cs typeface="+mn-cs"/>
              </a:rPr>
              <a:t> in adults</a:t>
            </a:r>
            <a:br>
              <a:rPr lang="en-US" sz="6000" b="0" i="0" u="none" strike="noStrike" kern="1200" baseline="0">
                <a:solidFill>
                  <a:schemeClr val="tx1"/>
                </a:solidFill>
                <a:latin typeface="+mn-lt"/>
                <a:ea typeface="+mn-ea"/>
                <a:cs typeface="+mn-cs"/>
              </a:rPr>
            </a:br>
            <a:endParaRPr lang="en-SG"/>
          </a:p>
        </p:txBody>
      </p:sp>
      <p:sp>
        <p:nvSpPr>
          <p:cNvPr id="7" name="Text Placeholder 6">
            <a:extLst>
              <a:ext uri="{FF2B5EF4-FFF2-40B4-BE49-F238E27FC236}">
                <a16:creationId xmlns:a16="http://schemas.microsoft.com/office/drawing/2014/main" id="{251A0282-91BA-77D5-1CB8-2052F271F9B4}"/>
              </a:ext>
            </a:extLst>
          </p:cNvPr>
          <p:cNvSpPr>
            <a:spLocks noGrp="1"/>
          </p:cNvSpPr>
          <p:nvPr>
            <p:ph type="body" idx="1"/>
          </p:nvPr>
        </p:nvSpPr>
        <p:spPr/>
        <p:txBody>
          <a:bodyPr/>
          <a:lstStyle/>
          <a:p>
            <a:pPr marL="72000" algn="ctr"/>
            <a:r>
              <a:rPr lang="en-SG" sz="2400" b="0" i="0" u="none" strike="noStrike" kern="1200" baseline="0">
                <a:solidFill>
                  <a:schemeClr val="tx1"/>
                </a:solidFill>
                <a:latin typeface="+mn-lt"/>
                <a:ea typeface="+mn-ea"/>
                <a:cs typeface="+mn-cs"/>
              </a:rPr>
              <a:t>Dr Syndia LAZARUS</a:t>
            </a:r>
          </a:p>
          <a:p>
            <a:pPr marL="72000" algn="ctr"/>
            <a:r>
              <a:rPr lang="en-US">
                <a:solidFill>
                  <a:schemeClr val="tx1"/>
                </a:solidFill>
              </a:rPr>
              <a:t>Senior Staff Specialist, Endocrinology</a:t>
            </a:r>
          </a:p>
          <a:p>
            <a:pPr marL="72000" algn="ctr"/>
            <a:r>
              <a:rPr lang="en-US">
                <a:solidFill>
                  <a:schemeClr val="tx1"/>
                </a:solidFill>
              </a:rPr>
              <a:t>Royal Brisbane and Women’s Hospital</a:t>
            </a:r>
          </a:p>
        </p:txBody>
      </p:sp>
      <p:sp>
        <p:nvSpPr>
          <p:cNvPr id="8" name="Title 1">
            <a:extLst>
              <a:ext uri="{FF2B5EF4-FFF2-40B4-BE49-F238E27FC236}">
                <a16:creationId xmlns:a16="http://schemas.microsoft.com/office/drawing/2014/main" id="{3B1E7AA5-1049-D633-FF73-A8592A8F9BBB}"/>
              </a:ext>
            </a:extLst>
          </p:cNvPr>
          <p:cNvSpPr txBox="1">
            <a:spLocks/>
          </p:cNvSpPr>
          <p:nvPr/>
        </p:nvSpPr>
        <p:spPr>
          <a:xfrm>
            <a:off x="838200" y="365125"/>
            <a:ext cx="10515600" cy="1325563"/>
          </a:xfrm>
          <a:prstGeom prst="rect">
            <a:avLst/>
          </a:prstGeom>
          <a:solidFill>
            <a:srgbClr val="002060"/>
          </a:solid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AU" sz="4600">
              <a:solidFill>
                <a:srgbClr val="FFFFFF"/>
              </a:solidFill>
            </a:endParaRPr>
          </a:p>
        </p:txBody>
      </p:sp>
    </p:spTree>
    <p:extLst>
      <p:ext uri="{BB962C8B-B14F-4D97-AF65-F5344CB8AC3E}">
        <p14:creationId xmlns:p14="http://schemas.microsoft.com/office/powerpoint/2010/main" val="3450629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ED424-9164-4E7C-0B78-A8F6C07F3A64}"/>
              </a:ext>
            </a:extLst>
          </p:cNvPr>
          <p:cNvSpPr>
            <a:spLocks noGrp="1"/>
          </p:cNvSpPr>
          <p:nvPr>
            <p:ph type="ctrTitle"/>
          </p:nvPr>
        </p:nvSpPr>
        <p:spPr/>
        <p:txBody>
          <a:bodyPr/>
          <a:lstStyle/>
          <a:p>
            <a:r>
              <a:rPr lang="en-US"/>
              <a:t>General speaker disclaimer</a:t>
            </a:r>
            <a:endParaRPr lang="en-SG"/>
          </a:p>
        </p:txBody>
      </p:sp>
      <p:sp>
        <p:nvSpPr>
          <p:cNvPr id="6" name="Content Placeholder 5">
            <a:extLst>
              <a:ext uri="{FF2B5EF4-FFF2-40B4-BE49-F238E27FC236}">
                <a16:creationId xmlns:a16="http://schemas.microsoft.com/office/drawing/2014/main" id="{D32B9D99-959E-B098-894D-0390F8A28E33}"/>
              </a:ext>
            </a:extLst>
          </p:cNvPr>
          <p:cNvSpPr>
            <a:spLocks noGrp="1"/>
          </p:cNvSpPr>
          <p:nvPr>
            <p:ph idx="1"/>
          </p:nvPr>
        </p:nvSpPr>
        <p:spPr/>
        <p:txBody>
          <a:bodyPr/>
          <a:lstStyle/>
          <a:p>
            <a:r>
              <a:rPr lang="en-US"/>
              <a:t>The content presented by each speaker is their own work and has not been influenced by employees of Kyowa Kirin Australia.</a:t>
            </a:r>
          </a:p>
          <a:p>
            <a:r>
              <a:rPr lang="en-US"/>
              <a:t>Speakers have received an honorarium for the preparation and presentation of their work.</a:t>
            </a:r>
          </a:p>
          <a:p>
            <a:r>
              <a:rPr lang="en-US"/>
              <a:t>Kyowa Kirin Australia does not expect payment for services to be an inducement for the Speaker to prescribe, supply, administer, recommend, purchase, pay for, reimburse, </a:t>
            </a:r>
            <a:r>
              <a:rPr lang="en-US" err="1"/>
              <a:t>authorise</a:t>
            </a:r>
            <a:r>
              <a:rPr lang="en-US"/>
              <a:t>, approve, sell or supply any product or services of the Company and the Speaker agrees that this this honorarium does not constitute an illegal inducement of any kind.</a:t>
            </a:r>
            <a:endParaRPr lang="en-SG"/>
          </a:p>
        </p:txBody>
      </p:sp>
      <p:sp>
        <p:nvSpPr>
          <p:cNvPr id="3" name="Footer Placeholder 2">
            <a:extLst>
              <a:ext uri="{FF2B5EF4-FFF2-40B4-BE49-F238E27FC236}">
                <a16:creationId xmlns:a16="http://schemas.microsoft.com/office/drawing/2014/main" id="{61381A01-C834-DB3F-4242-51DFB76BBBB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191349"/>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48B5BF16-FF41-E426-1588-ED9F3285109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FAA3C-ACB9-481B-A6F5-AE484AF31F2C}" type="slidenum">
              <a:rPr kumimoji="0" lang="en-GB" sz="1000" b="0" i="0" u="none" strike="noStrike" kern="1200" cap="none" spc="0" normalizeH="0" baseline="0" noProof="0" smtClean="0">
                <a:ln>
                  <a:noFill/>
                </a:ln>
                <a:solidFill>
                  <a:srgbClr val="191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000" b="0" i="0" u="none" strike="noStrike" kern="1200" cap="none" spc="0" normalizeH="0" baseline="0" noProof="0">
              <a:ln>
                <a:noFill/>
              </a:ln>
              <a:solidFill>
                <a:srgbClr val="19134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4570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xfrm>
            <a:off x="838200" y="355600"/>
            <a:ext cx="10515600" cy="1325563"/>
          </a:xfrm>
          <a:solidFill>
            <a:srgbClr val="002060"/>
          </a:solidFill>
        </p:spPr>
        <p:txBody>
          <a:bodyPr>
            <a:normAutofit/>
          </a:bodyPr>
          <a:lstStyle/>
          <a:p>
            <a:pPr algn="ctr"/>
            <a:r>
              <a:rPr lang="en-AU" sz="4600">
                <a:solidFill>
                  <a:srgbClr val="FFFFFF"/>
                </a:solidFill>
              </a:rPr>
              <a:t>Disclosures</a:t>
            </a:r>
          </a:p>
        </p:txBody>
      </p:sp>
      <p:sp>
        <p:nvSpPr>
          <p:cNvPr id="3" name="Content Placeholder 2">
            <a:extLst>
              <a:ext uri="{FF2B5EF4-FFF2-40B4-BE49-F238E27FC236}">
                <a16:creationId xmlns:a16="http://schemas.microsoft.com/office/drawing/2014/main" id="{40256B2B-CEAE-4BA9-8E99-FC61338FBE4B}"/>
              </a:ext>
            </a:extLst>
          </p:cNvPr>
          <p:cNvSpPr>
            <a:spLocks noGrp="1"/>
          </p:cNvSpPr>
          <p:nvPr>
            <p:ph idx="1"/>
          </p:nvPr>
        </p:nvSpPr>
        <p:spPr/>
        <p:txBody>
          <a:bodyPr anchor="ctr">
            <a:normAutofit/>
          </a:bodyPr>
          <a:lstStyle/>
          <a:p>
            <a:r>
              <a:rPr lang="en-AU" sz="2400"/>
              <a:t>I have received honoraria from Kyowa Kirin International, Plc. and Amgen</a:t>
            </a:r>
          </a:p>
        </p:txBody>
      </p:sp>
    </p:spTree>
    <p:extLst>
      <p:ext uri="{BB962C8B-B14F-4D97-AF65-F5344CB8AC3E}">
        <p14:creationId xmlns:p14="http://schemas.microsoft.com/office/powerpoint/2010/main" val="2105960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a:bodyPr>
          <a:lstStyle/>
          <a:p>
            <a:pPr algn="ctr"/>
            <a:r>
              <a:rPr lang="en-US" sz="4600">
                <a:solidFill>
                  <a:srgbClr val="FFFFFF"/>
                </a:solidFill>
              </a:rPr>
              <a:t>Case – </a:t>
            </a:r>
            <a:r>
              <a:rPr lang="en-US" sz="4600" err="1">
                <a:solidFill>
                  <a:srgbClr val="FFFFFF"/>
                </a:solidFill>
              </a:rPr>
              <a:t>Mr</a:t>
            </a:r>
            <a:r>
              <a:rPr lang="en-US" sz="4600">
                <a:solidFill>
                  <a:srgbClr val="FFFFFF"/>
                </a:solidFill>
              </a:rPr>
              <a:t> A (32yo)</a:t>
            </a:r>
            <a:endParaRPr lang="en-AU" sz="4600">
              <a:solidFill>
                <a:srgbClr val="FFFFFF"/>
              </a:solidFill>
            </a:endParaRPr>
          </a:p>
        </p:txBody>
      </p:sp>
      <p:graphicFrame>
        <p:nvGraphicFramePr>
          <p:cNvPr id="6" name="Diagram 5">
            <a:extLst>
              <a:ext uri="{FF2B5EF4-FFF2-40B4-BE49-F238E27FC236}">
                <a16:creationId xmlns:a16="http://schemas.microsoft.com/office/drawing/2014/main" id="{0A3388C5-2208-79BB-41C7-B17562A553D4}"/>
              </a:ext>
            </a:extLst>
          </p:cNvPr>
          <p:cNvGraphicFramePr/>
          <p:nvPr/>
        </p:nvGraphicFramePr>
        <p:xfrm>
          <a:off x="1397285" y="1150707"/>
          <a:ext cx="9760449" cy="5656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74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D8624E-B47A-4C57-8374-B55BB7060994}"/>
              </a:ext>
            </a:extLst>
          </p:cNvPr>
          <p:cNvSpPr>
            <a:spLocks noGrp="1"/>
          </p:cNvSpPr>
          <p:nvPr>
            <p:ph type="ctrTitle"/>
          </p:nvPr>
        </p:nvSpPr>
        <p:spPr/>
        <p:txBody>
          <a:bodyPr/>
          <a:lstStyle/>
          <a:p>
            <a:r>
              <a:rPr lang="en-US"/>
              <a:t>Welcome</a:t>
            </a:r>
            <a:endParaRPr lang="en-AU"/>
          </a:p>
        </p:txBody>
      </p:sp>
      <p:sp>
        <p:nvSpPr>
          <p:cNvPr id="4" name="Slide Number Placeholder 3">
            <a:extLst>
              <a:ext uri="{FF2B5EF4-FFF2-40B4-BE49-F238E27FC236}">
                <a16:creationId xmlns:a16="http://schemas.microsoft.com/office/drawing/2014/main" id="{386A9483-3A5D-41F4-9554-C49E5C11D6DD}"/>
              </a:ext>
            </a:extLst>
          </p:cNvPr>
          <p:cNvSpPr>
            <a:spLocks noGrp="1"/>
          </p:cNvSpPr>
          <p:nvPr>
            <p:ph type="sldNum" sz="quarter" idx="11"/>
          </p:nvPr>
        </p:nvSpPr>
        <p:spPr/>
        <p:txBody>
          <a:bodyPr/>
          <a:lstStyle/>
          <a:p>
            <a:fld id="{B98FAA3C-ACB9-481B-A6F5-AE484AF31F2C}" type="slidenum">
              <a:rPr lang="en-GB" smtClean="0"/>
              <a:pPr/>
              <a:t>6</a:t>
            </a:fld>
            <a:endParaRPr lang="en-GB"/>
          </a:p>
        </p:txBody>
      </p:sp>
      <p:sp>
        <p:nvSpPr>
          <p:cNvPr id="3" name="Content Placeholder 2">
            <a:extLst>
              <a:ext uri="{FF2B5EF4-FFF2-40B4-BE49-F238E27FC236}">
                <a16:creationId xmlns:a16="http://schemas.microsoft.com/office/drawing/2014/main" id="{ACA13D0F-C430-6CCF-5A28-89E65650B308}"/>
              </a:ext>
            </a:extLst>
          </p:cNvPr>
          <p:cNvSpPr>
            <a:spLocks noGrp="1"/>
          </p:cNvSpPr>
          <p:nvPr>
            <p:ph idx="1"/>
          </p:nvPr>
        </p:nvSpPr>
        <p:spPr>
          <a:xfrm>
            <a:off x="515938" y="1259071"/>
            <a:ext cx="11159227" cy="4675612"/>
          </a:xfrm>
        </p:spPr>
        <p:txBody>
          <a:bodyPr/>
          <a:lstStyle/>
          <a:p>
            <a:pPr marL="0" indent="0" algn="ctr">
              <a:buNone/>
            </a:pPr>
            <a:r>
              <a:rPr lang="en-US" sz="2800"/>
              <a:t>Kyowa Kirin Australia is a proud sponsor of </a:t>
            </a:r>
            <a:br>
              <a:rPr lang="en-US" sz="2800"/>
            </a:br>
            <a:r>
              <a:rPr lang="en-US" altLang="ja-JP" sz="2800"/>
              <a:t>ANZBMS-MEPSA-ANZORS 2022</a:t>
            </a:r>
          </a:p>
          <a:p>
            <a:endParaRPr lang="en-US" sz="2800"/>
          </a:p>
          <a:p>
            <a:pPr marL="0" indent="0" algn="ctr">
              <a:buNone/>
            </a:pPr>
            <a:r>
              <a:rPr lang="en-US" sz="2800"/>
              <a:t>Welcome to: </a:t>
            </a:r>
          </a:p>
          <a:p>
            <a:pPr marL="0" indent="0" algn="ctr">
              <a:buNone/>
            </a:pPr>
            <a:r>
              <a:rPr lang="en-US" altLang="ja-JP" sz="3600"/>
              <a:t>Introducing a new era in the management of XLH</a:t>
            </a:r>
            <a:r>
              <a:rPr lang="en-US" altLang="ja-JP" sz="3600" baseline="30000"/>
              <a:t>1</a:t>
            </a:r>
            <a:endParaRPr lang="en-US" sz="3600" baseline="30000"/>
          </a:p>
          <a:p>
            <a:endParaRPr lang="en-US"/>
          </a:p>
          <a:p>
            <a:endParaRPr lang="en-US"/>
          </a:p>
        </p:txBody>
      </p:sp>
      <p:sp>
        <p:nvSpPr>
          <p:cNvPr id="7" name="TextBox 6">
            <a:extLst>
              <a:ext uri="{FF2B5EF4-FFF2-40B4-BE49-F238E27FC236}">
                <a16:creationId xmlns:a16="http://schemas.microsoft.com/office/drawing/2014/main" id="{BB740B54-F9D4-7B87-4576-59EE28F66992}"/>
              </a:ext>
            </a:extLst>
          </p:cNvPr>
          <p:cNvSpPr txBox="1"/>
          <p:nvPr/>
        </p:nvSpPr>
        <p:spPr>
          <a:xfrm>
            <a:off x="7472856" y="6454208"/>
            <a:ext cx="4202310" cy="230832"/>
          </a:xfrm>
          <a:prstGeom prst="rect">
            <a:avLst/>
          </a:prstGeom>
          <a:noFill/>
        </p:spPr>
        <p:txBody>
          <a:bodyPr wrap="square">
            <a:spAutoFit/>
          </a:bodyPr>
          <a:lstStyle/>
          <a:p>
            <a:pPr algn="r"/>
            <a:r>
              <a:rPr lang="en-US" sz="900" b="1" i="0" u="none" strike="noStrike" baseline="0">
                <a:latin typeface="Kaleko105RoundW01-Bold"/>
              </a:rPr>
              <a:t>Reference: 1. </a:t>
            </a:r>
            <a:r>
              <a:rPr lang="en-US" sz="900" b="0" i="0" u="none" strike="noStrike" baseline="0">
                <a:latin typeface="Kaleko105RoundW01-Book"/>
              </a:rPr>
              <a:t>Collins, J. Journal of Bone and Mineral Research, 2018;23(8):1381–1382</a:t>
            </a:r>
            <a:endParaRPr lang="en-SG" sz="2000"/>
          </a:p>
        </p:txBody>
      </p:sp>
    </p:spTree>
    <p:extLst>
      <p:ext uri="{BB962C8B-B14F-4D97-AF65-F5344CB8AC3E}">
        <p14:creationId xmlns:p14="http://schemas.microsoft.com/office/powerpoint/2010/main" val="23571766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34">
            <a:extLst>
              <a:ext uri="{FF2B5EF4-FFF2-40B4-BE49-F238E27FC236}">
                <a16:creationId xmlns:a16="http://schemas.microsoft.com/office/drawing/2014/main" id="{F2AC420E-F79A-4FB7-8013-94B1E8B63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36">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92824" cy="3233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587E29-3893-CA88-AEDC-29D494379F7F}"/>
              </a:ext>
            </a:extLst>
          </p:cNvPr>
          <p:cNvSpPr>
            <a:spLocks noGrp="1"/>
          </p:cNvSpPr>
          <p:nvPr>
            <p:ph type="title"/>
          </p:nvPr>
        </p:nvSpPr>
        <p:spPr>
          <a:xfrm>
            <a:off x="1166648" y="655591"/>
            <a:ext cx="4929352" cy="2315616"/>
          </a:xfrm>
        </p:spPr>
        <p:txBody>
          <a:bodyPr>
            <a:normAutofit/>
          </a:bodyPr>
          <a:lstStyle/>
          <a:p>
            <a:r>
              <a:rPr lang="en-US"/>
              <a:t>Investigations on conventional therapy</a:t>
            </a:r>
          </a:p>
        </p:txBody>
      </p:sp>
      <p:sp>
        <p:nvSpPr>
          <p:cNvPr id="77" name="Rectangle 38">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8" name="Group 40">
            <a:extLst>
              <a:ext uri="{FF2B5EF4-FFF2-40B4-BE49-F238E27FC236}">
                <a16:creationId xmlns:a16="http://schemas.microsoft.com/office/drawing/2014/main" id="{8E8872B6-836E-4281-A971-D133C61875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79" name="Rectangle 64">
              <a:extLst>
                <a:ext uri="{FF2B5EF4-FFF2-40B4-BE49-F238E27FC236}">
                  <a16:creationId xmlns:a16="http://schemas.microsoft.com/office/drawing/2014/main" id="{0B655FA0-F08E-419A-83F5-23E3ADA5A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6">
              <a:extLst>
                <a:ext uri="{FF2B5EF4-FFF2-40B4-BE49-F238E27FC236}">
                  <a16:creationId xmlns:a16="http://schemas.microsoft.com/office/drawing/2014/main" id="{AD8E9261-7E3D-4B22-9B39-8CC1D4F43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4">
              <a:extLst>
                <a:ext uri="{FF2B5EF4-FFF2-40B4-BE49-F238E27FC236}">
                  <a16:creationId xmlns:a16="http://schemas.microsoft.com/office/drawing/2014/main" id="{632485D7-A2AD-470C-BD26-EABCF63F9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6">
              <a:extLst>
                <a:ext uri="{FF2B5EF4-FFF2-40B4-BE49-F238E27FC236}">
                  <a16:creationId xmlns:a16="http://schemas.microsoft.com/office/drawing/2014/main" id="{22BD4173-4E70-447E-9DFE-F4E5CB830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4">
              <a:extLst>
                <a:ext uri="{FF2B5EF4-FFF2-40B4-BE49-F238E27FC236}">
                  <a16:creationId xmlns:a16="http://schemas.microsoft.com/office/drawing/2014/main" id="{037F912F-356C-4A91-B15E-7A1D626E6D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6">
              <a:extLst>
                <a:ext uri="{FF2B5EF4-FFF2-40B4-BE49-F238E27FC236}">
                  <a16:creationId xmlns:a16="http://schemas.microsoft.com/office/drawing/2014/main" id="{49B3E584-4770-448C-AEA7-2CEE9F85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4">
              <a:extLst>
                <a:ext uri="{FF2B5EF4-FFF2-40B4-BE49-F238E27FC236}">
                  <a16:creationId xmlns:a16="http://schemas.microsoft.com/office/drawing/2014/main" id="{BB0DAED8-C4B6-4A57-9196-B117598652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6">
              <a:extLst>
                <a:ext uri="{FF2B5EF4-FFF2-40B4-BE49-F238E27FC236}">
                  <a16:creationId xmlns:a16="http://schemas.microsoft.com/office/drawing/2014/main" id="{72B27AFA-86A5-4FB9-9FE1-33E25039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4">
              <a:extLst>
                <a:ext uri="{FF2B5EF4-FFF2-40B4-BE49-F238E27FC236}">
                  <a16:creationId xmlns:a16="http://schemas.microsoft.com/office/drawing/2014/main" id="{655899FB-5538-4E4C-B95A-D3BA49BBD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6">
              <a:extLst>
                <a:ext uri="{FF2B5EF4-FFF2-40B4-BE49-F238E27FC236}">
                  <a16:creationId xmlns:a16="http://schemas.microsoft.com/office/drawing/2014/main" id="{885694C0-F226-4392-885A-1056B163F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4">
              <a:extLst>
                <a:ext uri="{FF2B5EF4-FFF2-40B4-BE49-F238E27FC236}">
                  <a16:creationId xmlns:a16="http://schemas.microsoft.com/office/drawing/2014/main" id="{483E3282-BB58-46D8-BB45-F7F2DBCCF1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6">
              <a:extLst>
                <a:ext uri="{FF2B5EF4-FFF2-40B4-BE49-F238E27FC236}">
                  <a16:creationId xmlns:a16="http://schemas.microsoft.com/office/drawing/2014/main" id="{402E8DFE-1141-4DAF-AB0C-A74CC0EFD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4">
              <a:extLst>
                <a:ext uri="{FF2B5EF4-FFF2-40B4-BE49-F238E27FC236}">
                  <a16:creationId xmlns:a16="http://schemas.microsoft.com/office/drawing/2014/main" id="{B261BAA8-8B84-4751-80F6-9153C68F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6">
              <a:extLst>
                <a:ext uri="{FF2B5EF4-FFF2-40B4-BE49-F238E27FC236}">
                  <a16:creationId xmlns:a16="http://schemas.microsoft.com/office/drawing/2014/main" id="{10FB8389-B4B0-4276-A6EB-5535937738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4">
              <a:extLst>
                <a:ext uri="{FF2B5EF4-FFF2-40B4-BE49-F238E27FC236}">
                  <a16:creationId xmlns:a16="http://schemas.microsoft.com/office/drawing/2014/main" id="{7E496AA7-168D-4B53-A954-31C3A61C2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6">
              <a:extLst>
                <a:ext uri="{FF2B5EF4-FFF2-40B4-BE49-F238E27FC236}">
                  <a16:creationId xmlns:a16="http://schemas.microsoft.com/office/drawing/2014/main" id="{E0223324-6476-4A1F-B26F-77CB4E5AA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4">
              <a:extLst>
                <a:ext uri="{FF2B5EF4-FFF2-40B4-BE49-F238E27FC236}">
                  <a16:creationId xmlns:a16="http://schemas.microsoft.com/office/drawing/2014/main" id="{81E2E8B6-2216-47C5-A3C2-1DBAD819E3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66">
              <a:extLst>
                <a:ext uri="{FF2B5EF4-FFF2-40B4-BE49-F238E27FC236}">
                  <a16:creationId xmlns:a16="http://schemas.microsoft.com/office/drawing/2014/main" id="{9A0ABF1C-7928-4DD3-B9A6-6B5995997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64">
              <a:extLst>
                <a:ext uri="{FF2B5EF4-FFF2-40B4-BE49-F238E27FC236}">
                  <a16:creationId xmlns:a16="http://schemas.microsoft.com/office/drawing/2014/main" id="{8D1F42DA-9F6E-477D-B3BB-92EC089DBC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66">
              <a:extLst>
                <a:ext uri="{FF2B5EF4-FFF2-40B4-BE49-F238E27FC236}">
                  <a16:creationId xmlns:a16="http://schemas.microsoft.com/office/drawing/2014/main" id="{9457FA40-677B-4BAA-BF89-253A485D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9" name="Rectangle 62">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606971"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8FFE874-5D4F-BA60-A276-7DBF00678708}"/>
              </a:ext>
            </a:extLst>
          </p:cNvPr>
          <p:cNvSpPr>
            <a:spLocks noGrp="1"/>
          </p:cNvSpPr>
          <p:nvPr>
            <p:ph idx="1"/>
          </p:nvPr>
        </p:nvSpPr>
        <p:spPr>
          <a:xfrm>
            <a:off x="7169101" y="521207"/>
            <a:ext cx="4496426" cy="5957789"/>
          </a:xfrm>
        </p:spPr>
        <p:txBody>
          <a:bodyPr vert="horz" lIns="91440" tIns="45720" rIns="91440" bIns="45720" rtlCol="0" anchor="ctr">
            <a:normAutofit lnSpcReduction="10000"/>
          </a:bodyPr>
          <a:lstStyle/>
          <a:p>
            <a:r>
              <a:rPr lang="en-US" sz="2200"/>
              <a:t>Biochemistry</a:t>
            </a:r>
          </a:p>
          <a:p>
            <a:pPr lvl="1"/>
            <a:r>
              <a:rPr lang="en-US" sz="2200"/>
              <a:t>PO4 0.58 (0.75-1.50 mmol/L)</a:t>
            </a:r>
            <a:endParaRPr lang="en-US" sz="2200">
              <a:cs typeface="Calibri"/>
            </a:endParaRPr>
          </a:p>
          <a:p>
            <a:pPr lvl="1"/>
            <a:r>
              <a:rPr lang="en-US" sz="2200" err="1"/>
              <a:t>CCa</a:t>
            </a:r>
            <a:r>
              <a:rPr lang="en-US" sz="2200"/>
              <a:t> 2.28 (2.10-2.60 mmol/L)</a:t>
            </a:r>
            <a:endParaRPr lang="en-US" sz="2200">
              <a:cs typeface="Calibri"/>
            </a:endParaRPr>
          </a:p>
          <a:p>
            <a:pPr lvl="1"/>
            <a:r>
              <a:rPr lang="en-US" sz="2200"/>
              <a:t>PTH 6.6 (1.0-7.0 </a:t>
            </a:r>
            <a:r>
              <a:rPr lang="en-US" sz="2200" err="1"/>
              <a:t>pmol</a:t>
            </a:r>
            <a:r>
              <a:rPr lang="en-US" sz="2200"/>
              <a:t>/L)</a:t>
            </a:r>
            <a:endParaRPr lang="en-US" sz="2200">
              <a:cs typeface="Calibri"/>
            </a:endParaRPr>
          </a:p>
          <a:p>
            <a:pPr lvl="1"/>
            <a:r>
              <a:rPr lang="en-US" sz="2200"/>
              <a:t>ALP 116 (30-110 U/L)</a:t>
            </a:r>
            <a:endParaRPr lang="en-US" sz="2200">
              <a:cs typeface="Calibri"/>
            </a:endParaRPr>
          </a:p>
          <a:p>
            <a:pPr lvl="1"/>
            <a:r>
              <a:rPr lang="en-US" sz="2200"/>
              <a:t>FGF23 101 (23-95 ng/L)</a:t>
            </a:r>
            <a:endParaRPr lang="en-US" sz="2200">
              <a:cs typeface="Calibri"/>
            </a:endParaRPr>
          </a:p>
          <a:p>
            <a:endParaRPr lang="en-US" sz="1600"/>
          </a:p>
          <a:p>
            <a:r>
              <a:rPr lang="en-US" sz="2200"/>
              <a:t>Bone scintigraphy showed insufficiency fractures of R humerus and R proximal tibia</a:t>
            </a:r>
            <a:endParaRPr lang="en-US" sz="2200">
              <a:cs typeface="Calibri"/>
            </a:endParaRPr>
          </a:p>
          <a:p>
            <a:endParaRPr lang="en-US" sz="1600">
              <a:cs typeface="Calibri"/>
            </a:endParaRPr>
          </a:p>
          <a:p>
            <a:r>
              <a:rPr lang="en-US" sz="2200">
                <a:cs typeface="Calibri"/>
              </a:rPr>
              <a:t>Referred to Genetic Health Qld for testing and preconception counselling</a:t>
            </a:r>
          </a:p>
          <a:p>
            <a:pPr lvl="1" indent="-285750"/>
            <a:r>
              <a:rPr lang="en-US" sz="2200">
                <a:cs typeface="Calibri"/>
              </a:rPr>
              <a:t>Confirmed PHEX mutation</a:t>
            </a:r>
          </a:p>
          <a:p>
            <a:endParaRPr lang="en-US" sz="1600"/>
          </a:p>
          <a:p>
            <a:r>
              <a:rPr lang="en-US" sz="2200"/>
              <a:t>Phosphate/calcitriol poorly tolerated due to GI side effects</a:t>
            </a:r>
            <a:endParaRPr lang="en-US" sz="2200">
              <a:cs typeface="Calibri"/>
            </a:endParaRPr>
          </a:p>
        </p:txBody>
      </p:sp>
      <p:grpSp>
        <p:nvGrpSpPr>
          <p:cNvPr id="21" name="Group 20">
            <a:extLst>
              <a:ext uri="{FF2B5EF4-FFF2-40B4-BE49-F238E27FC236}">
                <a16:creationId xmlns:a16="http://schemas.microsoft.com/office/drawing/2014/main" id="{BBF99AB6-3AB0-21BE-B11D-E8654C00DAC6}"/>
              </a:ext>
            </a:extLst>
          </p:cNvPr>
          <p:cNvGrpSpPr/>
          <p:nvPr/>
        </p:nvGrpSpPr>
        <p:grpSpPr>
          <a:xfrm>
            <a:off x="3045786" y="3326450"/>
            <a:ext cx="1238538" cy="3442291"/>
            <a:chOff x="2725330" y="1904999"/>
            <a:chExt cx="1696478" cy="4716208"/>
          </a:xfrm>
        </p:grpSpPr>
        <p:pic>
          <p:nvPicPr>
            <p:cNvPr id="12" name="Picture 11" descr="A close-up of a spider&#10;&#10;Description automatically generated with medium confidence">
              <a:extLst>
                <a:ext uri="{FF2B5EF4-FFF2-40B4-BE49-F238E27FC236}">
                  <a16:creationId xmlns:a16="http://schemas.microsoft.com/office/drawing/2014/main" id="{5E086A13-AAAD-E6CB-F38B-546CD663B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330" y="1904999"/>
              <a:ext cx="1696478" cy="4716208"/>
            </a:xfrm>
            <a:prstGeom prst="rect">
              <a:avLst/>
            </a:prstGeom>
          </p:spPr>
        </p:pic>
        <p:sp>
          <p:nvSpPr>
            <p:cNvPr id="14" name="Rectangle 13">
              <a:extLst>
                <a:ext uri="{FF2B5EF4-FFF2-40B4-BE49-F238E27FC236}">
                  <a16:creationId xmlns:a16="http://schemas.microsoft.com/office/drawing/2014/main" id="{74460178-564B-4F29-BED2-8B893FAAD783}"/>
                </a:ext>
              </a:extLst>
            </p:cNvPr>
            <p:cNvSpPr/>
            <p:nvPr/>
          </p:nvSpPr>
          <p:spPr>
            <a:xfrm>
              <a:off x="4171950" y="1904999"/>
              <a:ext cx="249858" cy="152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37619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a:bodyPr>
          <a:lstStyle/>
          <a:p>
            <a:pPr algn="ctr"/>
            <a:r>
              <a:rPr lang="en-US" sz="4600">
                <a:solidFill>
                  <a:srgbClr val="FFFFFF"/>
                </a:solidFill>
              </a:rPr>
              <a:t>Phase III study UX023-CL303 ‒ Study design</a:t>
            </a:r>
          </a:p>
        </p:txBody>
      </p:sp>
      <p:sp>
        <p:nvSpPr>
          <p:cNvPr id="6" name="Footer Placeholder 2">
            <a:extLst>
              <a:ext uri="{FF2B5EF4-FFF2-40B4-BE49-F238E27FC236}">
                <a16:creationId xmlns:a16="http://schemas.microsoft.com/office/drawing/2014/main" id="{B9014A5E-A09D-1768-B704-A77BECB894DE}"/>
              </a:ext>
            </a:extLst>
          </p:cNvPr>
          <p:cNvSpPr>
            <a:spLocks noGrp="1"/>
          </p:cNvSpPr>
          <p:nvPr>
            <p:ph type="ftr" sz="quarter" idx="11"/>
          </p:nvPr>
        </p:nvSpPr>
        <p:spPr>
          <a:xfrm>
            <a:off x="222459" y="5911884"/>
            <a:ext cx="11131341" cy="96550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00" b="0" i="0" u="none" strike="noStrike" kern="1200" cap="none" spc="0" normalizeH="0" baseline="0" noProof="0">
                <a:ln>
                  <a:noFill/>
                </a:ln>
                <a:solidFill>
                  <a:srgbClr val="23323B"/>
                </a:solidFill>
                <a:effectLst/>
                <a:uLnTx/>
                <a:uFillTx/>
                <a:latin typeface="Arial" panose="020B0604020202020204"/>
                <a:ea typeface="+mn-ea"/>
                <a:cs typeface="+mn-cs"/>
              </a:rPr>
              <a:t>*Doses were rounded to the nearest 10 mg for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00" b="0" i="0" u="none" strike="noStrike" kern="1200" cap="none" spc="0" normalizeH="0" baseline="0" noProof="0">
                <a:ln>
                  <a:noFill/>
                </a:ln>
                <a:solidFill>
                  <a:srgbClr val="23323B"/>
                </a:solidFill>
                <a:effectLst/>
                <a:uLnTx/>
                <a:uFillTx/>
                <a:latin typeface="Arial" panose="020B0604020202020204"/>
                <a:ea typeface="+mn-ea"/>
                <a:cs typeface="+mn-cs"/>
              </a:rPr>
              <a:t>BPI, Brief Pain Inventory; Q4W, every four </a:t>
            </a:r>
            <a:r>
              <a:rPr kumimoji="1" lang="en-US" sz="1000" b="0" i="0" u="none" strike="noStrike" kern="1200" cap="none" spc="0" normalizeH="0" baseline="0" noProof="0" err="1">
                <a:ln>
                  <a:noFill/>
                </a:ln>
                <a:solidFill>
                  <a:srgbClr val="23323B"/>
                </a:solidFill>
                <a:effectLst/>
                <a:uLnTx/>
                <a:uFillTx/>
                <a:latin typeface="Arial" panose="020B0604020202020204"/>
                <a:ea typeface="+mn-ea"/>
                <a:cs typeface="+mn-cs"/>
              </a:rPr>
              <a:t>weeks;TmP</a:t>
            </a:r>
            <a:r>
              <a:rPr kumimoji="1" lang="en-US" sz="1000" b="0" i="0" u="none" strike="noStrike" kern="1200" cap="none" spc="0" normalizeH="0" baseline="0" noProof="0">
                <a:ln>
                  <a:noFill/>
                </a:ln>
                <a:solidFill>
                  <a:srgbClr val="23323B"/>
                </a:solidFill>
                <a:effectLst/>
                <a:uLnTx/>
                <a:uFillTx/>
                <a:latin typeface="Arial" panose="020B0604020202020204"/>
                <a:ea typeface="+mn-ea"/>
                <a:cs typeface="+mn-cs"/>
              </a:rPr>
              <a:t>/GFR, ratio of renal tubular maximum reabsorption rate of phosphate to glomerular filtration rate; WOMAC, Western Ontario and McMaster Universities Osteoarthritis Index; XLH, X-linked </a:t>
            </a:r>
            <a:r>
              <a:rPr kumimoji="1" lang="en-US" sz="1000" b="0" i="0" u="none" strike="noStrike" kern="1200" cap="none" spc="0" normalizeH="0" baseline="0" noProof="0" err="1">
                <a:ln>
                  <a:noFill/>
                </a:ln>
                <a:solidFill>
                  <a:srgbClr val="23323B"/>
                </a:solidFill>
                <a:effectLst/>
                <a:uLnTx/>
                <a:uFillTx/>
                <a:latin typeface="Arial" panose="020B0604020202020204"/>
                <a:ea typeface="+mn-ea"/>
                <a:cs typeface="+mn-cs"/>
              </a:rPr>
              <a:t>hypophosphataemia</a:t>
            </a:r>
            <a:r>
              <a:rPr kumimoji="1" lang="en-US" sz="1000" b="0" i="0" u="none" strike="noStrike" kern="1200" cap="none" spc="0" normalizeH="0" baseline="0" noProof="0">
                <a:ln>
                  <a:noFill/>
                </a:ln>
                <a:solidFill>
                  <a:srgbClr val="23323B"/>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000" b="0" i="0" u="none" strike="noStrike" kern="1200" cap="none" spc="0" normalizeH="0" baseline="0" noProof="0" err="1">
                <a:ln>
                  <a:noFill/>
                </a:ln>
                <a:solidFill>
                  <a:srgbClr val="23323B"/>
                </a:solidFill>
                <a:effectLst/>
                <a:uLnTx/>
                <a:uFillTx/>
                <a:latin typeface="Arial" panose="020B0604020202020204"/>
                <a:ea typeface="+mn-ea"/>
                <a:cs typeface="+mn-cs"/>
              </a:rPr>
              <a:t>Insogna</a:t>
            </a:r>
            <a:r>
              <a:rPr kumimoji="1" lang="en-GB" sz="1000" b="0" i="0" u="none" strike="noStrike" kern="1200" cap="none" spc="0" normalizeH="0" baseline="0" noProof="0">
                <a:ln>
                  <a:noFill/>
                </a:ln>
                <a:solidFill>
                  <a:srgbClr val="23323B"/>
                </a:solidFill>
                <a:effectLst/>
                <a:uLnTx/>
                <a:uFillTx/>
                <a:latin typeface="Arial" panose="020B0604020202020204"/>
                <a:ea typeface="+mn-ea"/>
                <a:cs typeface="+mn-cs"/>
              </a:rPr>
              <a:t> et al. </a:t>
            </a:r>
            <a:r>
              <a:rPr kumimoji="1" lang="en-GB" sz="1000" b="0" i="1" u="none" strike="noStrike" kern="1200" cap="none" spc="0" normalizeH="0" baseline="0" noProof="0">
                <a:ln>
                  <a:noFill/>
                </a:ln>
                <a:solidFill>
                  <a:srgbClr val="23323B"/>
                </a:solidFill>
                <a:effectLst/>
                <a:uLnTx/>
                <a:uFillTx/>
                <a:latin typeface="Arial" panose="020B0604020202020204"/>
                <a:ea typeface="+mn-ea"/>
                <a:cs typeface="+mn-cs"/>
              </a:rPr>
              <a:t>J Bone Mineral Res</a:t>
            </a:r>
            <a:r>
              <a:rPr kumimoji="1" lang="en-GB" sz="1000" b="0" i="0" u="none" strike="noStrike" kern="1200" cap="none" spc="0" normalizeH="0" baseline="0" noProof="0">
                <a:ln>
                  <a:noFill/>
                </a:ln>
                <a:solidFill>
                  <a:srgbClr val="23323B"/>
                </a:solidFill>
                <a:effectLst/>
                <a:uLnTx/>
                <a:uFillTx/>
                <a:latin typeface="Arial" panose="020B0604020202020204"/>
                <a:ea typeface="+mn-ea"/>
                <a:cs typeface="+mn-cs"/>
              </a:rPr>
              <a:t> 2018;33:1383; </a:t>
            </a:r>
            <a:r>
              <a:rPr kumimoji="1" lang="en-GB" sz="1000" b="0" i="0" u="none" strike="noStrike" kern="1200" cap="none" spc="0" normalizeH="0" baseline="0" noProof="0" err="1">
                <a:ln>
                  <a:noFill/>
                </a:ln>
                <a:solidFill>
                  <a:srgbClr val="23323B"/>
                </a:solidFill>
                <a:effectLst/>
                <a:uLnTx/>
                <a:uFillTx/>
                <a:latin typeface="Arial" panose="020B0604020202020204"/>
                <a:ea typeface="+mn-ea"/>
                <a:cs typeface="+mn-cs"/>
              </a:rPr>
              <a:t>Portale</a:t>
            </a:r>
            <a:r>
              <a:rPr kumimoji="1" lang="en-GB" sz="1000" b="0" i="0" u="none" strike="noStrike" kern="1200" cap="none" spc="0" normalizeH="0" baseline="0" noProof="0">
                <a:ln>
                  <a:noFill/>
                </a:ln>
                <a:solidFill>
                  <a:srgbClr val="23323B"/>
                </a:solidFill>
                <a:effectLst/>
                <a:uLnTx/>
                <a:uFillTx/>
                <a:latin typeface="Arial" panose="020B0604020202020204"/>
                <a:ea typeface="+mn-ea"/>
                <a:cs typeface="+mn-cs"/>
              </a:rPr>
              <a:t> et al.</a:t>
            </a:r>
            <a:r>
              <a:rPr kumimoji="1" lang="en-GB" sz="1000" b="0" i="1" u="none" strike="noStrike" kern="1200" cap="none" spc="0" normalizeH="0" baseline="0" noProof="0">
                <a:ln>
                  <a:noFill/>
                </a:ln>
                <a:solidFill>
                  <a:srgbClr val="23323B"/>
                </a:solidFill>
                <a:effectLst/>
                <a:uLnTx/>
                <a:uFillTx/>
                <a:latin typeface="Arial" panose="020B0604020202020204"/>
                <a:ea typeface="+mn-ea"/>
                <a:cs typeface="+mn-cs"/>
              </a:rPr>
              <a:t> </a:t>
            </a:r>
            <a:r>
              <a:rPr kumimoji="1" lang="en-GB" sz="1000" b="0" i="1" u="none" strike="noStrike" kern="1200" cap="none" spc="0" normalizeH="0" baseline="0" noProof="0" err="1">
                <a:ln>
                  <a:noFill/>
                </a:ln>
                <a:solidFill>
                  <a:srgbClr val="23323B"/>
                </a:solidFill>
                <a:effectLst/>
                <a:uLnTx/>
                <a:uFillTx/>
                <a:latin typeface="Arial" panose="020B0604020202020204"/>
                <a:ea typeface="+mn-ea"/>
                <a:cs typeface="+mn-cs"/>
              </a:rPr>
              <a:t>Calcif</a:t>
            </a:r>
            <a:r>
              <a:rPr kumimoji="1" lang="en-GB" sz="1000" b="0" i="1" u="none" strike="noStrike" kern="1200" cap="none" spc="0" normalizeH="0" baseline="0" noProof="0">
                <a:ln>
                  <a:noFill/>
                </a:ln>
                <a:solidFill>
                  <a:srgbClr val="23323B"/>
                </a:solidFill>
                <a:effectLst/>
                <a:uLnTx/>
                <a:uFillTx/>
                <a:latin typeface="Arial" panose="020B0604020202020204"/>
                <a:ea typeface="+mn-ea"/>
                <a:cs typeface="+mn-cs"/>
              </a:rPr>
              <a:t> Tissue Int </a:t>
            </a:r>
            <a:r>
              <a:rPr kumimoji="1" lang="en-GB" sz="1000" b="0" i="0" u="none" strike="noStrike" kern="1200" cap="none" spc="0" normalizeH="0" baseline="0" noProof="0">
                <a:ln>
                  <a:noFill/>
                </a:ln>
                <a:solidFill>
                  <a:srgbClr val="23323B"/>
                </a:solidFill>
                <a:effectLst/>
                <a:uLnTx/>
                <a:uFillTx/>
                <a:latin typeface="Arial" panose="020B0604020202020204"/>
                <a:ea typeface="+mn-ea"/>
                <a:cs typeface="+mn-cs"/>
              </a:rPr>
              <a:t>2019;105:271.;  Insogna et al, J Bone Miner Res. 2019 Dec; 34(12): 2183–2191; </a:t>
            </a:r>
            <a:r>
              <a:rPr kumimoji="1" lang="en-GB" sz="1000" b="0" i="0" u="none" strike="noStrike" kern="1200" cap="none" spc="0" normalizeH="0" baseline="0" noProof="0" err="1">
                <a:ln>
                  <a:noFill/>
                </a:ln>
                <a:solidFill>
                  <a:srgbClr val="23323B"/>
                </a:solidFill>
                <a:effectLst/>
                <a:uLnTx/>
                <a:uFillTx/>
                <a:latin typeface="Arial" panose="020B0604020202020204"/>
                <a:ea typeface="+mn-ea"/>
                <a:cs typeface="+mn-cs"/>
              </a:rPr>
              <a:t>Briot</a:t>
            </a:r>
            <a:r>
              <a:rPr kumimoji="1" lang="en-GB" sz="1000" b="0" i="0" u="none" strike="noStrike" kern="1200" cap="none" spc="0" normalizeH="0" baseline="0" noProof="0">
                <a:ln>
                  <a:noFill/>
                </a:ln>
                <a:solidFill>
                  <a:srgbClr val="23323B"/>
                </a:solidFill>
                <a:effectLst/>
                <a:uLnTx/>
                <a:uFillTx/>
                <a:latin typeface="Arial" panose="020B0604020202020204"/>
                <a:ea typeface="+mn-ea"/>
                <a:cs typeface="+mn-cs"/>
              </a:rPr>
              <a:t> et al, RMD Open 2021;7:e001714. doi:10.1136/rmdopen-2021-001714 </a:t>
            </a:r>
          </a:p>
        </p:txBody>
      </p:sp>
      <p:sp>
        <p:nvSpPr>
          <p:cNvPr id="7" name="TextBox 6">
            <a:extLst>
              <a:ext uri="{FF2B5EF4-FFF2-40B4-BE49-F238E27FC236}">
                <a16:creationId xmlns:a16="http://schemas.microsoft.com/office/drawing/2014/main" id="{8FB3A2F8-FD6B-F954-1178-42D1B9302DD0}"/>
              </a:ext>
            </a:extLst>
          </p:cNvPr>
          <p:cNvSpPr txBox="1"/>
          <p:nvPr/>
        </p:nvSpPr>
        <p:spPr bwMode="auto">
          <a:xfrm>
            <a:off x="4985654" y="1801872"/>
            <a:ext cx="1865092" cy="744012"/>
          </a:xfrm>
          <a:prstGeom prst="rect">
            <a:avLst/>
          </a:prstGeom>
          <a:solidFill>
            <a:schemeClr val="accent3"/>
          </a:solidFill>
          <a:ln>
            <a:solidFill>
              <a:schemeClr val="tx1"/>
            </a:solidFill>
          </a:ln>
        </p:spPr>
        <p:txBody>
          <a:bodyPr vert="horz" wrap="square" lIns="60960" tIns="60960" rIns="60960" bIns="60960" numCol="1" rtlCol="0" anchor="ctr" anchorCtr="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1 mg/kg</a:t>
            </a:r>
            <a:r>
              <a:rPr kumimoji="0" lang="en-US"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a:t>
            </a:r>
            <a:r>
              <a:rPr kumimoji="0" lang="en-US" sz="1400" b="1" i="0" u="none" strike="noStrike" kern="0" cap="none" spc="0" normalizeH="0" baseline="0" noProof="0" err="1">
                <a:ln>
                  <a:noFill/>
                </a:ln>
                <a:solidFill>
                  <a:srgbClr val="FFFFFF"/>
                </a:solidFill>
                <a:effectLst/>
                <a:uLnTx/>
                <a:uFillTx/>
                <a:latin typeface="Arial" panose="020B0604020202020204"/>
                <a:ea typeface="+mn-ea"/>
                <a:cs typeface="Arial" panose="020B0604020202020204" pitchFamily="34" charset="0"/>
              </a:rPr>
              <a:t>burosumab</a:t>
            </a:r>
            <a:r>
              <a:rPr kumimoji="0" lang="en-US"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Q4W</a:t>
            </a:r>
            <a:endPar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(N=68)</a:t>
            </a:r>
          </a:p>
        </p:txBody>
      </p:sp>
      <p:sp>
        <p:nvSpPr>
          <p:cNvPr id="8" name="TextBox 7">
            <a:extLst>
              <a:ext uri="{FF2B5EF4-FFF2-40B4-BE49-F238E27FC236}">
                <a16:creationId xmlns:a16="http://schemas.microsoft.com/office/drawing/2014/main" id="{26DAF9CF-DED2-88C7-4086-419675012E35}"/>
              </a:ext>
            </a:extLst>
          </p:cNvPr>
          <p:cNvSpPr txBox="1"/>
          <p:nvPr/>
        </p:nvSpPr>
        <p:spPr bwMode="auto">
          <a:xfrm>
            <a:off x="2027868" y="2378035"/>
            <a:ext cx="2226141" cy="422277"/>
          </a:xfrm>
          <a:prstGeom prst="rect">
            <a:avLst/>
          </a:prstGeom>
          <a:solidFill>
            <a:srgbClr val="DFDFDF"/>
          </a:solidFill>
          <a:ln>
            <a:noFill/>
          </a:ln>
        </p:spPr>
        <p:txBody>
          <a:bodyPr vert="horz" wrap="square" lIns="60960" tIns="60960" rIns="60960" bIns="60960" numCol="1" rtlCol="0" anchor="ctr" anchorCtr="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solidFill>
                <a:effectLst/>
                <a:uLnTx/>
                <a:uFillTx/>
                <a:latin typeface="Arial" charset="0"/>
                <a:ea typeface="ＭＳ Ｐゴシック" charset="-128"/>
                <a:cs typeface="Arial" panose="020B0604020202020204" pitchFamily="34" charset="0"/>
              </a:rPr>
              <a:t>Randomisation (1:1)</a:t>
            </a:r>
          </a:p>
        </p:txBody>
      </p:sp>
      <p:sp>
        <p:nvSpPr>
          <p:cNvPr id="9" name="TextBox 8">
            <a:extLst>
              <a:ext uri="{FF2B5EF4-FFF2-40B4-BE49-F238E27FC236}">
                <a16:creationId xmlns:a16="http://schemas.microsoft.com/office/drawing/2014/main" id="{0157FF96-3DCB-35C9-2D98-6D64E5E2E25E}"/>
              </a:ext>
            </a:extLst>
          </p:cNvPr>
          <p:cNvSpPr txBox="1"/>
          <p:nvPr/>
        </p:nvSpPr>
        <p:spPr bwMode="auto">
          <a:xfrm>
            <a:off x="4985654" y="2752153"/>
            <a:ext cx="1865092" cy="745200"/>
          </a:xfrm>
          <a:prstGeom prst="rect">
            <a:avLst/>
          </a:prstGeom>
          <a:solidFill>
            <a:schemeClr val="accent1"/>
          </a:solidFill>
          <a:ln>
            <a:solidFill>
              <a:schemeClr val="tx1"/>
            </a:solidFill>
          </a:ln>
        </p:spPr>
        <p:txBody>
          <a:bodyPr vert="horz" wrap="square" lIns="60960" tIns="60960" rIns="60960" bIns="60960" numCol="1" rtlCol="0" anchor="ctr" anchorCtr="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Placebo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(N=66)</a:t>
            </a:r>
          </a:p>
        </p:txBody>
      </p:sp>
      <p:sp>
        <p:nvSpPr>
          <p:cNvPr id="10" name="TextBox 9">
            <a:extLst>
              <a:ext uri="{FF2B5EF4-FFF2-40B4-BE49-F238E27FC236}">
                <a16:creationId xmlns:a16="http://schemas.microsoft.com/office/drawing/2014/main" id="{8D5C40A1-5701-0EDB-224C-BD6F4DEC201F}"/>
              </a:ext>
            </a:extLst>
          </p:cNvPr>
          <p:cNvSpPr txBox="1"/>
          <p:nvPr/>
        </p:nvSpPr>
        <p:spPr bwMode="auto">
          <a:xfrm>
            <a:off x="7007613" y="1801872"/>
            <a:ext cx="1865092" cy="744012"/>
          </a:xfrm>
          <a:prstGeom prst="rect">
            <a:avLst/>
          </a:prstGeom>
          <a:solidFill>
            <a:schemeClr val="accent3"/>
          </a:solidFill>
          <a:ln>
            <a:solidFill>
              <a:schemeClr val="tx1"/>
            </a:solidFill>
          </a:ln>
        </p:spPr>
        <p:txBody>
          <a:bodyPr vert="horz" wrap="square" lIns="60960" tIns="60960" rIns="60960" bIns="60960" numCol="1" rtlCol="0" anchor="ctr" anchorCtr="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1 mg/kg</a:t>
            </a:r>
            <a:r>
              <a:rPr kumimoji="0" lang="en-US"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burosumab Q4W </a:t>
            </a:r>
            <a:endPar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(N=6</a:t>
            </a:r>
            <a:r>
              <a:rPr kumimoji="0" lang="en-US" sz="1400" b="0"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7</a:t>
            </a:r>
            <a:r>
              <a:rPr kumimoji="0" lang="en-US" sz="1400" b="0"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a:t>
            </a:r>
          </a:p>
        </p:txBody>
      </p:sp>
      <p:sp>
        <p:nvSpPr>
          <p:cNvPr id="11" name="TextBox 10">
            <a:extLst>
              <a:ext uri="{FF2B5EF4-FFF2-40B4-BE49-F238E27FC236}">
                <a16:creationId xmlns:a16="http://schemas.microsoft.com/office/drawing/2014/main" id="{49794D2D-066B-0841-6EE0-337BB30028AC}"/>
              </a:ext>
            </a:extLst>
          </p:cNvPr>
          <p:cNvSpPr txBox="1"/>
          <p:nvPr/>
        </p:nvSpPr>
        <p:spPr bwMode="auto">
          <a:xfrm>
            <a:off x="7007613" y="2762725"/>
            <a:ext cx="1865092" cy="744012"/>
          </a:xfrm>
          <a:prstGeom prst="rect">
            <a:avLst/>
          </a:prstGeom>
          <a:solidFill>
            <a:schemeClr val="accent3"/>
          </a:solidFill>
          <a:ln>
            <a:solidFill>
              <a:schemeClr val="tx1"/>
            </a:solidFill>
          </a:ln>
        </p:spPr>
        <p:txBody>
          <a:bodyPr vert="horz" wrap="square" lIns="60960" tIns="60960" rIns="60960" bIns="60960" numCol="1" rtlCol="0" anchor="ctr" anchorCtr="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1 mg/kg</a:t>
            </a:r>
            <a:r>
              <a:rPr kumimoji="0" lang="en-US" sz="1400" b="1" i="0" u="none" strike="noStrike" kern="0" cap="none" spc="0" normalizeH="0" baseline="0" noProof="0">
                <a:ln>
                  <a:noFill/>
                </a:ln>
                <a:solidFill>
                  <a:srgbClr val="FFFFFF"/>
                </a:solidFill>
                <a:effectLst/>
                <a:uLnTx/>
                <a:uFillTx/>
                <a:latin typeface="Arial" panose="020B0604020202020204"/>
                <a:ea typeface="+mn-ea"/>
                <a:cs typeface="Arial" panose="020B0604020202020204" pitchFamily="34" charset="0"/>
              </a:rPr>
              <a:t>* SC burosumab Q4W </a:t>
            </a:r>
            <a:endPar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(N=66)</a:t>
            </a:r>
          </a:p>
        </p:txBody>
      </p:sp>
      <p:sp>
        <p:nvSpPr>
          <p:cNvPr id="12" name="TextBox 11">
            <a:extLst>
              <a:ext uri="{FF2B5EF4-FFF2-40B4-BE49-F238E27FC236}">
                <a16:creationId xmlns:a16="http://schemas.microsoft.com/office/drawing/2014/main" id="{E1BD7017-7220-3224-8463-878D00498F17}"/>
              </a:ext>
            </a:extLst>
          </p:cNvPr>
          <p:cNvSpPr txBox="1"/>
          <p:nvPr/>
        </p:nvSpPr>
        <p:spPr bwMode="auto">
          <a:xfrm>
            <a:off x="9033933" y="2753341"/>
            <a:ext cx="2033240" cy="744012"/>
          </a:xfrm>
          <a:prstGeom prst="rect">
            <a:avLst/>
          </a:prstGeom>
          <a:solidFill>
            <a:schemeClr val="accent3"/>
          </a:solidFill>
          <a:ln>
            <a:solidFill>
              <a:schemeClr val="tx1"/>
            </a:solidFill>
          </a:ln>
        </p:spPr>
        <p:txBody>
          <a:bodyPr vert="horz" wrap="square" lIns="60960" tIns="60960" rIns="60960" bIns="60960" numCol="1" rtlCol="0" anchor="ctr" anchorCtr="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Open-label extension </a:t>
            </a:r>
          </a:p>
        </p:txBody>
      </p:sp>
      <p:sp>
        <p:nvSpPr>
          <p:cNvPr id="13" name="TextBox 12">
            <a:extLst>
              <a:ext uri="{FF2B5EF4-FFF2-40B4-BE49-F238E27FC236}">
                <a16:creationId xmlns:a16="http://schemas.microsoft.com/office/drawing/2014/main" id="{F7D59EFA-02B6-EE54-A8C9-69676C64678A}"/>
              </a:ext>
            </a:extLst>
          </p:cNvPr>
          <p:cNvSpPr txBox="1"/>
          <p:nvPr/>
        </p:nvSpPr>
        <p:spPr bwMode="auto">
          <a:xfrm>
            <a:off x="6975767" y="4012019"/>
            <a:ext cx="2138136" cy="6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0960" rIns="60960" bIns="60960" numCol="1" rtlCol="0" anchor="t" anchorCtr="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EA5404"/>
                </a:solidFill>
                <a:effectLst/>
                <a:uLnTx/>
                <a:uFillTx/>
                <a:latin typeface="Arial" charset="0"/>
                <a:ea typeface="ＭＳ Ｐゴシック" charset="-128"/>
                <a:cs typeface="Arial" panose="020B0604020202020204" pitchFamily="34" charset="0"/>
              </a:rPr>
              <a:t>Treatment </a:t>
            </a:r>
            <a:br>
              <a:rPr kumimoji="0" lang="en-US" sz="1600" b="1" i="0" u="none" strike="noStrike" kern="0" cap="none" spc="0" normalizeH="0" baseline="0" noProof="0">
                <a:ln>
                  <a:noFill/>
                </a:ln>
                <a:solidFill>
                  <a:srgbClr val="EA5404"/>
                </a:solidFill>
                <a:effectLst/>
                <a:uLnTx/>
                <a:uFillTx/>
                <a:latin typeface="Arial" charset="0"/>
                <a:ea typeface="ＭＳ Ｐゴシック" charset="-128"/>
                <a:cs typeface="Arial" panose="020B0604020202020204" pitchFamily="34" charset="0"/>
              </a:rPr>
            </a:br>
            <a:r>
              <a:rPr kumimoji="0" lang="en-US" sz="1600" b="1" i="0" u="none" strike="noStrike" kern="0" cap="none" spc="0" normalizeH="0" baseline="0" noProof="0">
                <a:ln>
                  <a:noFill/>
                </a:ln>
                <a:solidFill>
                  <a:srgbClr val="EA5404"/>
                </a:solidFill>
                <a:effectLst/>
                <a:uLnTx/>
                <a:uFillTx/>
                <a:latin typeface="Arial" charset="0"/>
                <a:ea typeface="ＭＳ Ｐゴシック" charset="-128"/>
                <a:cs typeface="Arial" panose="020B0604020202020204" pitchFamily="34" charset="0"/>
              </a:rPr>
              <a:t>continuation period</a:t>
            </a:r>
          </a:p>
        </p:txBody>
      </p:sp>
      <p:sp>
        <p:nvSpPr>
          <p:cNvPr id="15" name="Freeform 73">
            <a:extLst>
              <a:ext uri="{FF2B5EF4-FFF2-40B4-BE49-F238E27FC236}">
                <a16:creationId xmlns:a16="http://schemas.microsoft.com/office/drawing/2014/main" id="{A84692FA-243F-C324-22B6-27004E79002B}"/>
              </a:ext>
            </a:extLst>
          </p:cNvPr>
          <p:cNvSpPr/>
          <p:nvPr/>
        </p:nvSpPr>
        <p:spPr bwMode="auto">
          <a:xfrm>
            <a:off x="5012128" y="3632962"/>
            <a:ext cx="6055045" cy="161868"/>
          </a:xfrm>
          <a:custGeom>
            <a:avLst/>
            <a:gdLst>
              <a:gd name="connsiteX0" fmla="*/ 0 w 3794760"/>
              <a:gd name="connsiteY0" fmla="*/ 0 h 152400"/>
              <a:gd name="connsiteX1" fmla="*/ 0 w 3794760"/>
              <a:gd name="connsiteY1" fmla="*/ 152400 h 152400"/>
              <a:gd name="connsiteX2" fmla="*/ 3794760 w 3794760"/>
              <a:gd name="connsiteY2" fmla="*/ 152400 h 152400"/>
              <a:gd name="connsiteX3" fmla="*/ 3794760 w 3794760"/>
              <a:gd name="connsiteY3" fmla="*/ 0 h 152400"/>
            </a:gdLst>
            <a:ahLst/>
            <a:cxnLst>
              <a:cxn ang="0">
                <a:pos x="connsiteX0" y="connsiteY0"/>
              </a:cxn>
              <a:cxn ang="0">
                <a:pos x="connsiteX1" y="connsiteY1"/>
              </a:cxn>
              <a:cxn ang="0">
                <a:pos x="connsiteX2" y="connsiteY2"/>
              </a:cxn>
              <a:cxn ang="0">
                <a:pos x="connsiteX3" y="connsiteY3"/>
              </a:cxn>
            </a:cxnLst>
            <a:rect l="l" t="t" r="r" b="b"/>
            <a:pathLst>
              <a:path w="3794760" h="152400">
                <a:moveTo>
                  <a:pt x="0" y="0"/>
                </a:moveTo>
                <a:lnTo>
                  <a:pt x="0" y="152400"/>
                </a:lnTo>
                <a:lnTo>
                  <a:pt x="3794760" y="152400"/>
                </a:lnTo>
                <a:lnTo>
                  <a:pt x="3794760" y="0"/>
                </a:lnTo>
              </a:path>
            </a:pathLst>
          </a:custGeom>
          <a:noFill/>
          <a:ln w="19050" cap="flat" cmpd="sng" algn="ctr">
            <a:solidFill>
              <a:srgbClr val="5F5F5F"/>
            </a:solidFill>
            <a:prstDash val="solid"/>
            <a:miter lim="800000"/>
            <a:headEnd type="none" w="med" len="med"/>
            <a:tailEnd type="none" w="med" len="med"/>
          </a:ln>
          <a:effectLst/>
        </p:spPr>
        <p:txBody>
          <a:bodyPr vert="horz" wrap="non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000000"/>
              </a:solidFill>
              <a:effectLst/>
              <a:uLnTx/>
              <a:uFillTx/>
              <a:latin typeface="Times New Roman" pitchFamily="18" charset="0"/>
              <a:ea typeface="ＭＳ Ｐゴシック" charset="-128"/>
              <a:cs typeface="+mn-cs"/>
            </a:endParaRPr>
          </a:p>
        </p:txBody>
      </p:sp>
      <p:grpSp>
        <p:nvGrpSpPr>
          <p:cNvPr id="16" name="Group 15">
            <a:extLst>
              <a:ext uri="{FF2B5EF4-FFF2-40B4-BE49-F238E27FC236}">
                <a16:creationId xmlns:a16="http://schemas.microsoft.com/office/drawing/2014/main" id="{BD7D924C-2D08-EFF1-187D-971C6F0F2470}"/>
              </a:ext>
            </a:extLst>
          </p:cNvPr>
          <p:cNvGrpSpPr/>
          <p:nvPr/>
        </p:nvGrpSpPr>
        <p:grpSpPr>
          <a:xfrm>
            <a:off x="4816224" y="3816531"/>
            <a:ext cx="4362026" cy="365812"/>
            <a:chOff x="2850742" y="4285958"/>
            <a:chExt cx="3271520" cy="274359"/>
          </a:xfrm>
        </p:grpSpPr>
        <p:sp>
          <p:nvSpPr>
            <p:cNvPr id="22" name="TextBox 21">
              <a:extLst>
                <a:ext uri="{FF2B5EF4-FFF2-40B4-BE49-F238E27FC236}">
                  <a16:creationId xmlns:a16="http://schemas.microsoft.com/office/drawing/2014/main" id="{AE4AF43D-45E8-6F1A-8D2E-9A2306EB8B72}"/>
                </a:ext>
              </a:extLst>
            </p:cNvPr>
            <p:cNvSpPr txBox="1"/>
            <p:nvPr/>
          </p:nvSpPr>
          <p:spPr bwMode="auto">
            <a:xfrm>
              <a:off x="2850742" y="4298658"/>
              <a:ext cx="312420" cy="2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0960" rIns="60960" bIns="60960" numCol="1" rtlCol="0" anchor="b" anchorCtr="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latin typeface="Arial" charset="0"/>
                  <a:ea typeface="ＭＳ Ｐゴシック" charset="-128"/>
                  <a:cs typeface="Arial" panose="020B0604020202020204" pitchFamily="34" charset="0"/>
                </a:rPr>
                <a:t>0</a:t>
              </a:r>
            </a:p>
          </p:txBody>
        </p:sp>
        <p:sp>
          <p:nvSpPr>
            <p:cNvPr id="23" name="TextBox 22">
              <a:extLst>
                <a:ext uri="{FF2B5EF4-FFF2-40B4-BE49-F238E27FC236}">
                  <a16:creationId xmlns:a16="http://schemas.microsoft.com/office/drawing/2014/main" id="{EA9564B4-93BF-8CB2-DC51-9B37E79E44D4}"/>
                </a:ext>
              </a:extLst>
            </p:cNvPr>
            <p:cNvSpPr txBox="1"/>
            <p:nvPr/>
          </p:nvSpPr>
          <p:spPr bwMode="auto">
            <a:xfrm>
              <a:off x="4222342" y="4298658"/>
              <a:ext cx="312420" cy="2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0960" rIns="60960" bIns="60960" numCol="1" rtlCol="0" anchor="b" anchorCtr="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latin typeface="Arial" charset="0"/>
                  <a:ea typeface="ＭＳ Ｐゴシック" charset="-128"/>
                  <a:cs typeface="Arial" panose="020B0604020202020204" pitchFamily="34" charset="0"/>
                </a:rPr>
                <a:t>24</a:t>
              </a:r>
            </a:p>
          </p:txBody>
        </p:sp>
        <p:sp>
          <p:nvSpPr>
            <p:cNvPr id="24" name="TextBox 23">
              <a:extLst>
                <a:ext uri="{FF2B5EF4-FFF2-40B4-BE49-F238E27FC236}">
                  <a16:creationId xmlns:a16="http://schemas.microsoft.com/office/drawing/2014/main" id="{FFD8422C-69AE-FE1E-EEB8-DCE55951F751}"/>
                </a:ext>
              </a:extLst>
            </p:cNvPr>
            <p:cNvSpPr txBox="1"/>
            <p:nvPr/>
          </p:nvSpPr>
          <p:spPr bwMode="auto">
            <a:xfrm>
              <a:off x="5809842" y="4285958"/>
              <a:ext cx="312420" cy="2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0960" rIns="60960" bIns="60960" numCol="1" rtlCol="0" anchor="b" anchorCtr="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latin typeface="Arial" charset="0"/>
                  <a:ea typeface="ＭＳ Ｐゴシック" charset="-128"/>
                  <a:cs typeface="Arial" panose="020B0604020202020204" pitchFamily="34" charset="0"/>
                </a:rPr>
                <a:t>48</a:t>
              </a:r>
            </a:p>
          </p:txBody>
        </p:sp>
      </p:grpSp>
      <p:cxnSp>
        <p:nvCxnSpPr>
          <p:cNvPr id="17" name="Straight Connector 16">
            <a:extLst>
              <a:ext uri="{FF2B5EF4-FFF2-40B4-BE49-F238E27FC236}">
                <a16:creationId xmlns:a16="http://schemas.microsoft.com/office/drawing/2014/main" id="{07358B71-8FCC-1801-4613-A2C295F12F0D}"/>
              </a:ext>
            </a:extLst>
          </p:cNvPr>
          <p:cNvCxnSpPr/>
          <p:nvPr/>
        </p:nvCxnSpPr>
        <p:spPr bwMode="auto">
          <a:xfrm>
            <a:off x="6849283" y="3613683"/>
            <a:ext cx="0" cy="181145"/>
          </a:xfrm>
          <a:prstGeom prst="line">
            <a:avLst/>
          </a:prstGeom>
          <a:solidFill>
            <a:srgbClr val="6A116F"/>
          </a:solidFill>
          <a:ln w="12700" cap="flat" cmpd="sng" algn="ctr">
            <a:solidFill>
              <a:srgbClr val="5F5F5F"/>
            </a:solidFill>
            <a:prstDash val="solid"/>
            <a:miter lim="800000"/>
            <a:headEnd type="none" w="med" len="med"/>
            <a:tailEnd type="none" w="med" len="med"/>
          </a:ln>
          <a:effectLst/>
        </p:spPr>
      </p:cxnSp>
      <p:sp>
        <p:nvSpPr>
          <p:cNvPr id="18" name="TextBox 17">
            <a:extLst>
              <a:ext uri="{FF2B5EF4-FFF2-40B4-BE49-F238E27FC236}">
                <a16:creationId xmlns:a16="http://schemas.microsoft.com/office/drawing/2014/main" id="{2A3C0F94-0FE9-D71B-B96A-4E540CDCE926}"/>
              </a:ext>
            </a:extLst>
          </p:cNvPr>
          <p:cNvSpPr txBox="1"/>
          <p:nvPr/>
        </p:nvSpPr>
        <p:spPr bwMode="auto">
          <a:xfrm>
            <a:off x="4780380" y="4035287"/>
            <a:ext cx="2216857" cy="6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0960" rIns="60960" bIns="60960" numCol="1" rtlCol="0" anchor="t" anchorCtr="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Arial" charset="0"/>
                <a:ea typeface="ＭＳ Ｐゴシック" charset="-128"/>
                <a:cs typeface="Arial" panose="020B0604020202020204" pitchFamily="34" charset="0"/>
              </a:rPr>
              <a:t>Placebo-controlled treatment period</a:t>
            </a:r>
          </a:p>
        </p:txBody>
      </p:sp>
      <p:cxnSp>
        <p:nvCxnSpPr>
          <p:cNvPr id="19" name="Straight Connector 18">
            <a:extLst>
              <a:ext uri="{FF2B5EF4-FFF2-40B4-BE49-F238E27FC236}">
                <a16:creationId xmlns:a16="http://schemas.microsoft.com/office/drawing/2014/main" id="{38B2713F-9D66-FD6F-6690-FC36C8EDD60A}"/>
              </a:ext>
            </a:extLst>
          </p:cNvPr>
          <p:cNvCxnSpPr/>
          <p:nvPr/>
        </p:nvCxnSpPr>
        <p:spPr bwMode="auto">
          <a:xfrm>
            <a:off x="8967182" y="3613682"/>
            <a:ext cx="0" cy="181145"/>
          </a:xfrm>
          <a:prstGeom prst="line">
            <a:avLst/>
          </a:prstGeom>
          <a:solidFill>
            <a:srgbClr val="6A116F"/>
          </a:solidFill>
          <a:ln w="12700" cap="flat" cmpd="sng" algn="ctr">
            <a:solidFill>
              <a:srgbClr val="5F5F5F"/>
            </a:solidFill>
            <a:prstDash val="solid"/>
            <a:miter lim="800000"/>
            <a:headEnd type="none" w="med" len="med"/>
            <a:tailEnd type="none" w="med" len="med"/>
          </a:ln>
          <a:effectLst/>
        </p:spPr>
      </p:cxnSp>
      <p:sp>
        <p:nvSpPr>
          <p:cNvPr id="20" name="TextBox 19">
            <a:extLst>
              <a:ext uri="{FF2B5EF4-FFF2-40B4-BE49-F238E27FC236}">
                <a16:creationId xmlns:a16="http://schemas.microsoft.com/office/drawing/2014/main" id="{5AB1AE1F-3502-B9D1-DA7A-29D8EEF2A188}"/>
              </a:ext>
            </a:extLst>
          </p:cNvPr>
          <p:cNvSpPr txBox="1"/>
          <p:nvPr/>
        </p:nvSpPr>
        <p:spPr bwMode="auto">
          <a:xfrm>
            <a:off x="10858893" y="3824998"/>
            <a:ext cx="416560" cy="3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0960" rIns="60960" bIns="60960" numCol="1" rtlCol="0" anchor="b" anchorCtr="0" compatLnSpc="1">
            <a:prstTxWarp prst="textNoShap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0" i="0" u="none" strike="noStrike" kern="0" cap="none" spc="0" normalizeH="0" baseline="0" noProof="0">
                <a:ln>
                  <a:noFill/>
                </a:ln>
                <a:solidFill>
                  <a:prstClr val="black"/>
                </a:solidFill>
                <a:effectLst/>
                <a:uLnTx/>
                <a:uFillTx/>
                <a:latin typeface="Arial" panose="020B0604020202020204"/>
                <a:ea typeface="+mn-ea"/>
                <a:cs typeface="Arial" panose="020B0604020202020204" pitchFamily="34" charset="0"/>
              </a:rPr>
              <a:t>96</a:t>
            </a:r>
            <a:endParaRPr kumimoji="0" lang="en-US" sz="1467" b="0" i="0" u="none" strike="noStrike" kern="0" cap="none" spc="0" normalizeH="0" baseline="0" noProof="0">
              <a:ln>
                <a:noFill/>
              </a:ln>
              <a:solidFill>
                <a:prstClr val="black"/>
              </a:solidFill>
              <a:effectLst/>
              <a:uLnTx/>
              <a:uFillTx/>
              <a:latin typeface="Arial" charset="0"/>
              <a:ea typeface="ＭＳ Ｐゴシック" charset="-128"/>
              <a:cs typeface="Arial" panose="020B0604020202020204" pitchFamily="34" charset="0"/>
            </a:endParaRPr>
          </a:p>
        </p:txBody>
      </p:sp>
      <p:sp>
        <p:nvSpPr>
          <p:cNvPr id="21" name="TextBox 20">
            <a:extLst>
              <a:ext uri="{FF2B5EF4-FFF2-40B4-BE49-F238E27FC236}">
                <a16:creationId xmlns:a16="http://schemas.microsoft.com/office/drawing/2014/main" id="{A9B7ACE0-1F6C-FE92-53C6-E327260DBEBE}"/>
              </a:ext>
            </a:extLst>
          </p:cNvPr>
          <p:cNvSpPr txBox="1"/>
          <p:nvPr/>
        </p:nvSpPr>
        <p:spPr bwMode="auto">
          <a:xfrm>
            <a:off x="4248026" y="3824998"/>
            <a:ext cx="624978" cy="348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60" tIns="60960" rIns="60960" bIns="6096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67" b="1"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rPr>
              <a:t>Week</a:t>
            </a:r>
          </a:p>
        </p:txBody>
      </p:sp>
      <p:sp>
        <p:nvSpPr>
          <p:cNvPr id="25" name="Rectangle 24">
            <a:extLst>
              <a:ext uri="{FF2B5EF4-FFF2-40B4-BE49-F238E27FC236}">
                <a16:creationId xmlns:a16="http://schemas.microsoft.com/office/drawing/2014/main" id="{484BCBE9-872D-C94A-BC1E-AAD6187DAD9C}"/>
              </a:ext>
            </a:extLst>
          </p:cNvPr>
          <p:cNvSpPr/>
          <p:nvPr/>
        </p:nvSpPr>
        <p:spPr>
          <a:xfrm>
            <a:off x="336953" y="3772733"/>
            <a:ext cx="3548440" cy="1852138"/>
          </a:xfrm>
          <a:prstGeom prst="rect">
            <a:avLst/>
          </a:prstGeom>
          <a:noFill/>
          <a:ln w="19050">
            <a:solidFill>
              <a:srgbClr val="0070C0"/>
            </a:solidFill>
          </a:ln>
        </p:spPr>
        <p:txBody>
          <a:bodyPr wrap="square" lIns="72000">
            <a:noAutofit/>
          </a:bodyPr>
          <a:lstStyle/>
          <a:p>
            <a:pPr marL="0" marR="0" lvl="0" indent="0" algn="l" defTabSz="914356" rtl="0" eaLnBrk="1" fontAlgn="auto" latinLnBrk="0" hangingPunct="1">
              <a:lnSpc>
                <a:spcPct val="100000"/>
              </a:lnSpc>
              <a:spcBef>
                <a:spcPts val="0"/>
              </a:spcBef>
              <a:spcAft>
                <a:spcPts val="0"/>
              </a:spcAft>
              <a:buClrTx/>
              <a:buSzTx/>
              <a:buFontTx/>
              <a:buNone/>
              <a:tabLst/>
              <a:defRPr/>
            </a:pPr>
            <a:r>
              <a:rPr kumimoji="1" lang="en-US" sz="16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Population</a:t>
            </a:r>
          </a:p>
          <a:p>
            <a:pPr marL="273050" marR="0" lvl="1" indent="-176213" algn="l" defTabSz="10389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600" b="0" i="0" u="none" strike="noStrike" kern="1200" cap="none" spc="0" normalizeH="0" baseline="0" noProof="0">
                <a:ln>
                  <a:noFill/>
                </a:ln>
                <a:solidFill>
                  <a:srgbClr val="23323B"/>
                </a:solidFill>
                <a:effectLst/>
                <a:uLnTx/>
                <a:uFillTx/>
                <a:latin typeface="Arial" panose="020B0604020202020204" pitchFamily="34" charset="0"/>
                <a:ea typeface="+mn-ea"/>
                <a:cs typeface="Arial" panose="020B0604020202020204" pitchFamily="34" charset="0"/>
              </a:rPr>
              <a:t>Ages 18–65 years</a:t>
            </a:r>
          </a:p>
          <a:p>
            <a:pPr marL="273050" marR="0" lvl="1" indent="-176213" algn="l" defTabSz="10389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600" b="0" i="0" u="none" strike="noStrike" kern="1200" cap="none" spc="0" normalizeH="0" baseline="0" noProof="0">
                <a:ln>
                  <a:noFill/>
                </a:ln>
                <a:solidFill>
                  <a:srgbClr val="23323B"/>
                </a:solidFill>
                <a:effectLst/>
                <a:uLnTx/>
                <a:uFillTx/>
                <a:latin typeface="Arial" panose="020B0604020202020204" pitchFamily="34" charset="0"/>
                <a:ea typeface="+mn-ea"/>
                <a:cs typeface="Arial" panose="020B0604020202020204" pitchFamily="34" charset="0"/>
              </a:rPr>
              <a:t>134 adults with XLH</a:t>
            </a:r>
          </a:p>
          <a:p>
            <a:pPr marL="273050" marR="0" lvl="1" indent="-176213" algn="l" defTabSz="10389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600" b="0" i="0" u="none" strike="noStrike" kern="1200" cap="none" spc="0" normalizeH="0" baseline="0" noProof="0">
                <a:ln>
                  <a:noFill/>
                </a:ln>
                <a:solidFill>
                  <a:srgbClr val="23323B"/>
                </a:solidFill>
                <a:effectLst/>
                <a:uLnTx/>
                <a:uFillTx/>
                <a:latin typeface="Arial" panose="020B0604020202020204"/>
                <a:ea typeface="+mn-ea"/>
                <a:cs typeface="+mn-cs"/>
              </a:rPr>
              <a:t>Serum phosphate and </a:t>
            </a:r>
            <a:r>
              <a:rPr kumimoji="1" lang="en-US" sz="1600" b="0" i="0" u="none" strike="noStrike" kern="1200" cap="none" spc="0" normalizeH="0" baseline="0" noProof="0" err="1">
                <a:ln>
                  <a:noFill/>
                </a:ln>
                <a:solidFill>
                  <a:srgbClr val="23323B"/>
                </a:solidFill>
                <a:effectLst/>
                <a:uLnTx/>
                <a:uFillTx/>
                <a:latin typeface="Arial" panose="020B0604020202020204"/>
                <a:ea typeface="+mn-ea"/>
                <a:cs typeface="+mn-cs"/>
              </a:rPr>
              <a:t>TmP</a:t>
            </a:r>
            <a:r>
              <a:rPr kumimoji="1" lang="en-US" sz="1600" b="0" i="0" u="none" strike="noStrike" kern="1200" cap="none" spc="0" normalizeH="0" baseline="0" noProof="0">
                <a:ln>
                  <a:noFill/>
                </a:ln>
                <a:solidFill>
                  <a:srgbClr val="23323B"/>
                </a:solidFill>
                <a:effectLst/>
                <a:uLnTx/>
                <a:uFillTx/>
                <a:latin typeface="Arial" panose="020B0604020202020204"/>
                <a:ea typeface="+mn-ea"/>
                <a:cs typeface="+mn-cs"/>
              </a:rPr>
              <a:t>/GFR</a:t>
            </a:r>
            <a:br>
              <a:rPr kumimoji="1" lang="en-US" sz="1600" b="0" i="0" u="none" strike="noStrike" kern="1200" cap="none" spc="0" normalizeH="0" baseline="0" noProof="0">
                <a:ln>
                  <a:noFill/>
                </a:ln>
                <a:solidFill>
                  <a:srgbClr val="23323B"/>
                </a:solidFill>
                <a:effectLst/>
                <a:uLnTx/>
                <a:uFillTx/>
                <a:latin typeface="Arial" panose="020B0604020202020204"/>
                <a:ea typeface="+mn-ea"/>
                <a:cs typeface="+mn-cs"/>
              </a:rPr>
            </a:br>
            <a:r>
              <a:rPr kumimoji="1" lang="en-US" sz="1600" b="0" i="0" u="none" strike="noStrike" kern="1200" cap="none" spc="0" normalizeH="0" baseline="0" noProof="0">
                <a:ln>
                  <a:noFill/>
                </a:ln>
                <a:solidFill>
                  <a:srgbClr val="23323B"/>
                </a:solidFill>
                <a:effectLst/>
                <a:uLnTx/>
                <a:uFillTx/>
                <a:latin typeface="Arial" panose="020B0604020202020204"/>
                <a:ea typeface="+mn-ea"/>
                <a:cs typeface="Arial" panose="020B0604020202020204" pitchFamily="34" charset="0"/>
              </a:rPr>
              <a:t>&lt;0.81 mmol/L (2.5 mg/dL)</a:t>
            </a:r>
          </a:p>
          <a:p>
            <a:pPr marL="273050" marR="0" lvl="1" indent="-176213" algn="l" defTabSz="10389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600" b="0" i="0" u="none" strike="noStrike" kern="1200" cap="none" spc="0" normalizeH="0" baseline="0" noProof="0">
                <a:ln>
                  <a:noFill/>
                </a:ln>
                <a:solidFill>
                  <a:srgbClr val="23323B"/>
                </a:solidFill>
                <a:effectLst/>
                <a:uLnTx/>
                <a:uFillTx/>
                <a:latin typeface="Arial" panose="020B0604020202020204"/>
                <a:ea typeface="+mn-ea"/>
                <a:cs typeface="Arial" panose="020B0604020202020204" pitchFamily="34" charset="0"/>
              </a:rPr>
              <a:t>BPI Worst Pain score of ≥4</a:t>
            </a:r>
            <a:br>
              <a:rPr kumimoji="1" lang="en-US" sz="1600" b="0" i="0" u="none" strike="noStrike" kern="1200" cap="none" spc="0" normalizeH="0" baseline="0" noProof="0">
                <a:ln>
                  <a:noFill/>
                </a:ln>
                <a:solidFill>
                  <a:srgbClr val="23323B"/>
                </a:solidFill>
                <a:effectLst/>
                <a:uLnTx/>
                <a:uFillTx/>
                <a:latin typeface="Arial" panose="020B0604020202020204"/>
                <a:ea typeface="+mn-ea"/>
                <a:cs typeface="Arial" panose="020B0604020202020204" pitchFamily="34" charset="0"/>
              </a:rPr>
            </a:br>
            <a:r>
              <a:rPr kumimoji="1" lang="en-US" sz="1600" b="0" i="0" u="none" strike="noStrike" kern="1200" cap="none" spc="0" normalizeH="0" baseline="0" noProof="0">
                <a:ln>
                  <a:noFill/>
                </a:ln>
                <a:solidFill>
                  <a:srgbClr val="23323B"/>
                </a:solidFill>
                <a:effectLst/>
                <a:uLnTx/>
                <a:uFillTx/>
                <a:latin typeface="Arial" panose="020B0604020202020204"/>
                <a:ea typeface="+mn-ea"/>
                <a:cs typeface="Arial" panose="020B0604020202020204" pitchFamily="34" charset="0"/>
              </a:rPr>
              <a:t>(scale 0–10)</a:t>
            </a:r>
          </a:p>
        </p:txBody>
      </p:sp>
      <p:grpSp>
        <p:nvGrpSpPr>
          <p:cNvPr id="26" name="Group 59">
            <a:extLst>
              <a:ext uri="{FF2B5EF4-FFF2-40B4-BE49-F238E27FC236}">
                <a16:creationId xmlns:a16="http://schemas.microsoft.com/office/drawing/2014/main" id="{B0A72CC8-6FAA-0F4E-7DCD-8C375D747A42}"/>
              </a:ext>
            </a:extLst>
          </p:cNvPr>
          <p:cNvGrpSpPr/>
          <p:nvPr/>
        </p:nvGrpSpPr>
        <p:grpSpPr>
          <a:xfrm>
            <a:off x="819578" y="1901620"/>
            <a:ext cx="1208290" cy="1375106"/>
            <a:chOff x="718997" y="3651741"/>
            <a:chExt cx="963376" cy="792059"/>
          </a:xfrm>
        </p:grpSpPr>
        <p:sp>
          <p:nvSpPr>
            <p:cNvPr id="27" name="Right Triangle 26">
              <a:extLst>
                <a:ext uri="{FF2B5EF4-FFF2-40B4-BE49-F238E27FC236}">
                  <a16:creationId xmlns:a16="http://schemas.microsoft.com/office/drawing/2014/main" id="{3C91E245-4D72-64B1-C7AC-BF5F9409F9A8}"/>
                </a:ext>
              </a:extLst>
            </p:cNvPr>
            <p:cNvSpPr/>
            <p:nvPr/>
          </p:nvSpPr>
          <p:spPr>
            <a:xfrm flipH="1">
              <a:off x="718997" y="3651741"/>
              <a:ext cx="963339" cy="792057"/>
            </a:xfrm>
            <a:prstGeom prst="r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213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A6566C2E-87F0-A9F5-5505-3D91162785F0}"/>
                </a:ext>
              </a:extLst>
            </p:cNvPr>
            <p:cNvSpPr/>
            <p:nvPr/>
          </p:nvSpPr>
          <p:spPr>
            <a:xfrm>
              <a:off x="719000" y="3651743"/>
              <a:ext cx="963373" cy="792057"/>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200" b="1" i="0" u="none" strike="noStrike" kern="1200" cap="none" spc="0" normalizeH="0" baseline="0" noProof="0">
                  <a:ln>
                    <a:noFill/>
                  </a:ln>
                  <a:solidFill>
                    <a:srgbClr val="23323B"/>
                  </a:solidFill>
                  <a:effectLst/>
                  <a:uLnTx/>
                  <a:uFillTx/>
                  <a:latin typeface="Arial" panose="020B0604020202020204" pitchFamily="34" charset="0"/>
                  <a:ea typeface="+mn-ea"/>
                  <a:cs typeface="Arial" panose="020B0604020202020204" pitchFamily="34" charset="0"/>
                </a:rPr>
                <a:t>7-day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200" b="1" i="0" u="none" strike="noStrike" kern="1200" cap="none" spc="0" normalizeH="0" baseline="0" noProof="0">
                  <a:ln>
                    <a:noFill/>
                  </a:ln>
                  <a:solidFill>
                    <a:srgbClr val="23323B"/>
                  </a:solidFill>
                  <a:effectLst/>
                  <a:uLnTx/>
                  <a:uFillTx/>
                  <a:latin typeface="Arial" panose="020B0604020202020204" pitchFamily="34" charset="0"/>
                  <a:ea typeface="+mn-ea"/>
                  <a:cs typeface="Arial" panose="020B0604020202020204" pitchFamily="34" charset="0"/>
                </a:rPr>
                <a:t>wash-out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GB" sz="1200" b="0" i="0" u="none" strike="noStrike" kern="1200" cap="none" spc="0" normalizeH="0" baseline="0" noProof="0">
                  <a:ln>
                    <a:noFill/>
                  </a:ln>
                  <a:solidFill>
                    <a:srgbClr val="23323B"/>
                  </a:solidFill>
                  <a:effectLst/>
                  <a:uLnTx/>
                  <a:uFillTx/>
                  <a:latin typeface="Arial" panose="020B0604020202020204" pitchFamily="34" charset="0"/>
                  <a:ea typeface="+mn-ea"/>
                  <a:cs typeface="Arial" panose="020B0604020202020204" pitchFamily="34" charset="0"/>
                </a:rPr>
                <a:t>Vitamin D metabolites/ analogues, oral phosphate</a:t>
              </a:r>
              <a:endParaRPr kumimoji="1" lang="en-US" sz="1200" b="0" i="0" u="none" strike="noStrike" kern="1200" cap="none" spc="0" normalizeH="0" baseline="0" noProof="0">
                <a:ln>
                  <a:noFill/>
                </a:ln>
                <a:solidFill>
                  <a:srgbClr val="23323B"/>
                </a:solidFill>
                <a:effectLst/>
                <a:uLnTx/>
                <a:uFillTx/>
                <a:latin typeface="Arial" panose="020B0604020202020204" pitchFamily="34" charset="0"/>
                <a:ea typeface="+mn-ea"/>
                <a:cs typeface="Arial" panose="020B0604020202020204" pitchFamily="34" charset="0"/>
              </a:endParaRPr>
            </a:p>
          </p:txBody>
        </p:sp>
      </p:grpSp>
      <p:cxnSp>
        <p:nvCxnSpPr>
          <p:cNvPr id="29" name="Straight Arrow Connector 28">
            <a:extLst>
              <a:ext uri="{FF2B5EF4-FFF2-40B4-BE49-F238E27FC236}">
                <a16:creationId xmlns:a16="http://schemas.microsoft.com/office/drawing/2014/main" id="{F38A7618-6551-75A3-910E-6179171C1DAD}"/>
              </a:ext>
            </a:extLst>
          </p:cNvPr>
          <p:cNvCxnSpPr>
            <a:cxnSpLocks/>
          </p:cNvCxnSpPr>
          <p:nvPr/>
        </p:nvCxnSpPr>
        <p:spPr>
          <a:xfrm flipV="1">
            <a:off x="4239046" y="2047771"/>
            <a:ext cx="624978" cy="5547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796E2C9-CBF9-E87F-79D6-C817C628E90A}"/>
              </a:ext>
            </a:extLst>
          </p:cNvPr>
          <p:cNvCxnSpPr>
            <a:cxnSpLocks/>
          </p:cNvCxnSpPr>
          <p:nvPr/>
        </p:nvCxnSpPr>
        <p:spPr>
          <a:xfrm>
            <a:off x="4239179" y="2592710"/>
            <a:ext cx="624978" cy="5870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2549991-2B21-7DBB-51EC-FAFB21BA1CE3}"/>
              </a:ext>
            </a:extLst>
          </p:cNvPr>
          <p:cNvSpPr/>
          <p:nvPr/>
        </p:nvSpPr>
        <p:spPr>
          <a:xfrm>
            <a:off x="4979651" y="4629546"/>
            <a:ext cx="6087522" cy="1402675"/>
          </a:xfrm>
          <a:prstGeom prst="rect">
            <a:avLst/>
          </a:prstGeom>
          <a:noFill/>
          <a:ln w="19050">
            <a:solidFill>
              <a:srgbClr val="0070C0"/>
            </a:solidFill>
          </a:ln>
        </p:spPr>
        <p:txBody>
          <a:bodyPr wrap="square" lIns="72000">
            <a:noAutofit/>
          </a:bodyPr>
          <a:lstStyle/>
          <a:p>
            <a:pPr marL="72000" marR="0" lvl="0" indent="0" algn="l" defTabSz="914400" rtl="0" eaLnBrk="1" fontAlgn="auto" latinLnBrk="0" hangingPunct="1">
              <a:lnSpc>
                <a:spcPct val="100000"/>
              </a:lnSpc>
              <a:spcBef>
                <a:spcPts val="0"/>
              </a:spcBef>
              <a:spcAft>
                <a:spcPts val="0"/>
              </a:spcAft>
              <a:buClrTx/>
              <a:buSzTx/>
              <a:buFontTx/>
              <a:buNone/>
              <a:tabLst>
                <a:tab pos="1427163" algn="l"/>
              </a:tabLst>
              <a:defRPr/>
            </a:pPr>
            <a:r>
              <a:rPr kumimoji="1" lang="en-US" sz="1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Endpoints</a:t>
            </a:r>
          </a:p>
          <a:p>
            <a:pPr marL="3556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427163" algn="l"/>
              </a:tabLst>
              <a:defRPr/>
            </a:pPr>
            <a:r>
              <a:rPr kumimoji="1" lang="en-US" sz="1400" b="1" i="0" u="none" strike="noStrike" kern="1200" cap="none" spc="0" normalizeH="0" baseline="0" noProof="0">
                <a:ln>
                  <a:noFill/>
                </a:ln>
                <a:solidFill>
                  <a:srgbClr val="23323B"/>
                </a:solidFill>
                <a:effectLst/>
                <a:uLnTx/>
                <a:uFillTx/>
                <a:latin typeface="Arial" panose="020B0604020202020204"/>
                <a:ea typeface="+mn-ea"/>
                <a:cs typeface="+mn-cs"/>
              </a:rPr>
              <a:t>Biochemistry:</a:t>
            </a:r>
            <a:r>
              <a:rPr kumimoji="1" lang="en-US" sz="1400" b="0" i="0" u="none" strike="noStrike" kern="1200" cap="none" spc="0" normalizeH="0" baseline="0" noProof="0">
                <a:ln>
                  <a:noFill/>
                </a:ln>
                <a:solidFill>
                  <a:srgbClr val="23323B"/>
                </a:solidFill>
                <a:effectLst/>
                <a:uLnTx/>
                <a:uFillTx/>
                <a:latin typeface="Arial" panose="020B0604020202020204"/>
                <a:ea typeface="+mn-ea"/>
                <a:cs typeface="+mn-cs"/>
              </a:rPr>
              <a:t> serum phosphate, ALP, </a:t>
            </a:r>
            <a:r>
              <a:rPr kumimoji="1" lang="en-GB" sz="1400" b="0" i="0" u="none" strike="noStrike" kern="1200" cap="none" spc="0" normalizeH="0" baseline="0" noProof="0" err="1">
                <a:ln>
                  <a:noFill/>
                </a:ln>
                <a:solidFill>
                  <a:srgbClr val="23323B"/>
                </a:solidFill>
                <a:effectLst/>
                <a:uLnTx/>
                <a:uFillTx/>
                <a:latin typeface="Arial" panose="020B0604020202020204"/>
                <a:ea typeface="+mn-ea"/>
                <a:cs typeface="+mn-cs"/>
              </a:rPr>
              <a:t>TmP</a:t>
            </a:r>
            <a:r>
              <a:rPr kumimoji="1" lang="en-GB" sz="1400" b="0" i="0" u="none" strike="noStrike" kern="1200" cap="none" spc="0" normalizeH="0" baseline="0" noProof="0">
                <a:ln>
                  <a:noFill/>
                </a:ln>
                <a:solidFill>
                  <a:srgbClr val="23323B"/>
                </a:solidFill>
                <a:effectLst/>
                <a:uLnTx/>
                <a:uFillTx/>
                <a:latin typeface="Arial" panose="020B0604020202020204"/>
                <a:ea typeface="+mn-ea"/>
                <a:cs typeface="+mn-cs"/>
              </a:rPr>
              <a:t>/GFR</a:t>
            </a:r>
          </a:p>
          <a:p>
            <a:pPr marL="3556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427163" algn="l"/>
              </a:tabLst>
              <a:defRPr/>
            </a:pPr>
            <a:r>
              <a:rPr kumimoji="1" lang="en-GB" sz="1400" b="1" i="0" u="none" strike="noStrike" kern="1200" cap="none" spc="0" normalizeH="0" baseline="0" noProof="0">
                <a:ln>
                  <a:noFill/>
                </a:ln>
                <a:solidFill>
                  <a:srgbClr val="23323B"/>
                </a:solidFill>
                <a:effectLst/>
                <a:uLnTx/>
                <a:uFillTx/>
                <a:latin typeface="Arial" panose="020B0604020202020204"/>
                <a:ea typeface="+mn-ea"/>
                <a:cs typeface="+mn-cs"/>
              </a:rPr>
              <a:t>Bone mineralisation markers</a:t>
            </a:r>
            <a:endParaRPr kumimoji="1" lang="en-US" sz="1400" b="1" i="0" u="none" strike="noStrike" kern="1200" cap="none" spc="0" normalizeH="0" baseline="0" noProof="0">
              <a:ln>
                <a:noFill/>
              </a:ln>
              <a:solidFill>
                <a:srgbClr val="23323B"/>
              </a:solidFill>
              <a:effectLst/>
              <a:uLnTx/>
              <a:uFillTx/>
              <a:latin typeface="Arial" panose="020B0604020202020204"/>
              <a:ea typeface="+mn-ea"/>
              <a:cs typeface="+mn-cs"/>
            </a:endParaRPr>
          </a:p>
          <a:p>
            <a:pPr marL="3556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427163" algn="l"/>
              </a:tabLst>
              <a:defRPr/>
            </a:pPr>
            <a:r>
              <a:rPr kumimoji="1" lang="en-US" sz="1400" b="1" i="0" u="none" strike="noStrike" kern="1200" cap="none" spc="0" normalizeH="0" baseline="0" noProof="0">
                <a:ln>
                  <a:noFill/>
                </a:ln>
                <a:solidFill>
                  <a:srgbClr val="23323B"/>
                </a:solidFill>
                <a:effectLst/>
                <a:uLnTx/>
                <a:uFillTx/>
                <a:latin typeface="Arial" panose="020B0604020202020204"/>
                <a:ea typeface="+mn-ea"/>
                <a:cs typeface="+mn-cs"/>
              </a:rPr>
              <a:t>Patient-reported outcomes: </a:t>
            </a:r>
            <a:r>
              <a:rPr kumimoji="1" lang="en-US" sz="1400" b="0" i="0" u="none" strike="noStrike" kern="1200" cap="none" spc="0" normalizeH="0" baseline="0" noProof="0">
                <a:ln>
                  <a:noFill/>
                </a:ln>
                <a:solidFill>
                  <a:srgbClr val="23323B"/>
                </a:solidFill>
                <a:effectLst/>
                <a:uLnTx/>
                <a:uFillTx/>
                <a:latin typeface="Arial" panose="020B0604020202020204"/>
                <a:ea typeface="+mn-ea"/>
                <a:cs typeface="+mn-cs"/>
              </a:rPr>
              <a:t>BPI Worst Pain score, WOMAC stiffness subscale score, and WOMAC physical function subscale score</a:t>
            </a:r>
          </a:p>
          <a:p>
            <a:pPr marL="3556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427163" algn="l"/>
              </a:tabLst>
              <a:defRPr/>
            </a:pPr>
            <a:r>
              <a:rPr kumimoji="1" lang="en-US" sz="1400" b="1" i="0" u="none" strike="noStrike" kern="1200" cap="none" spc="0" normalizeH="0" baseline="0" noProof="0">
                <a:ln>
                  <a:noFill/>
                </a:ln>
                <a:solidFill>
                  <a:srgbClr val="23323B"/>
                </a:solidFill>
                <a:effectLst/>
                <a:uLnTx/>
                <a:uFillTx/>
                <a:latin typeface="Arial" panose="020B0604020202020204"/>
                <a:ea typeface="+mn-ea"/>
                <a:cs typeface="+mn-cs"/>
              </a:rPr>
              <a:t>Safety</a:t>
            </a:r>
          </a:p>
        </p:txBody>
      </p:sp>
      <p:sp>
        <p:nvSpPr>
          <p:cNvPr id="33" name="TextBox 32">
            <a:extLst>
              <a:ext uri="{FF2B5EF4-FFF2-40B4-BE49-F238E27FC236}">
                <a16:creationId xmlns:a16="http://schemas.microsoft.com/office/drawing/2014/main" id="{0B9E78F6-C70E-5DB4-E64D-DD746A6B1032}"/>
              </a:ext>
            </a:extLst>
          </p:cNvPr>
          <p:cNvSpPr txBox="1"/>
          <p:nvPr/>
        </p:nvSpPr>
        <p:spPr bwMode="auto">
          <a:xfrm>
            <a:off x="9033933" y="1786816"/>
            <a:ext cx="2033240" cy="744012"/>
          </a:xfrm>
          <a:prstGeom prst="rect">
            <a:avLst/>
          </a:prstGeom>
          <a:solidFill>
            <a:schemeClr val="accent3"/>
          </a:solidFill>
          <a:ln>
            <a:solidFill>
              <a:schemeClr val="tx1"/>
            </a:solidFill>
          </a:ln>
        </p:spPr>
        <p:txBody>
          <a:bodyPr vert="horz" wrap="square" lIns="60960" tIns="60960" rIns="60960" bIns="60960" numCol="1" rtlCol="0" anchor="ctr" anchorCtr="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charset="0"/>
                <a:ea typeface="ＭＳ Ｐゴシック" charset="-128"/>
                <a:cs typeface="Arial" panose="020B0604020202020204" pitchFamily="34" charset="0"/>
              </a:rPr>
              <a:t>Open-label extension </a:t>
            </a:r>
          </a:p>
        </p:txBody>
      </p:sp>
    </p:spTree>
    <p:extLst>
      <p:ext uri="{BB962C8B-B14F-4D97-AF65-F5344CB8AC3E}">
        <p14:creationId xmlns:p14="http://schemas.microsoft.com/office/powerpoint/2010/main" val="80101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p:bldP spid="32" grpId="0" animBg="1"/>
      <p:bldP spid="3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a:bodyPr>
          <a:lstStyle/>
          <a:p>
            <a:pPr algn="ctr"/>
            <a:r>
              <a:rPr lang="en-AU" sz="4600">
                <a:solidFill>
                  <a:srgbClr val="FFFFFF"/>
                </a:solidFill>
              </a:rPr>
              <a:t>Phosphate homeostasis on Crysvita®</a:t>
            </a:r>
          </a:p>
        </p:txBody>
      </p:sp>
      <p:sp>
        <p:nvSpPr>
          <p:cNvPr id="6" name="TextBox 5">
            <a:extLst>
              <a:ext uri="{FF2B5EF4-FFF2-40B4-BE49-F238E27FC236}">
                <a16:creationId xmlns:a16="http://schemas.microsoft.com/office/drawing/2014/main" id="{75D93648-FF08-9036-B9CC-D6D33DCCCE59}"/>
              </a:ext>
            </a:extLst>
          </p:cNvPr>
          <p:cNvSpPr txBox="1"/>
          <p:nvPr/>
        </p:nvSpPr>
        <p:spPr>
          <a:xfrm>
            <a:off x="9504218" y="6341341"/>
            <a:ext cx="24245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Portale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et al 2019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Calcif</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Tissue Int</a:t>
            </a:r>
          </a:p>
        </p:txBody>
      </p:sp>
      <p:pic>
        <p:nvPicPr>
          <p:cNvPr id="7" name="Picture 6">
            <a:extLst>
              <a:ext uri="{FF2B5EF4-FFF2-40B4-BE49-F238E27FC236}">
                <a16:creationId xmlns:a16="http://schemas.microsoft.com/office/drawing/2014/main" id="{2E821475-A0C4-8A26-D726-B1D0040FF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45" y="1690688"/>
            <a:ext cx="10904310" cy="3870614"/>
          </a:xfrm>
          <a:prstGeom prst="rect">
            <a:avLst/>
          </a:prstGeom>
        </p:spPr>
      </p:pic>
      <p:sp>
        <p:nvSpPr>
          <p:cNvPr id="8" name="TextBox 7">
            <a:extLst>
              <a:ext uri="{FF2B5EF4-FFF2-40B4-BE49-F238E27FC236}">
                <a16:creationId xmlns:a16="http://schemas.microsoft.com/office/drawing/2014/main" id="{1B761B47-227E-5817-2AEA-684C81C294F2}"/>
              </a:ext>
            </a:extLst>
          </p:cNvPr>
          <p:cNvSpPr txBox="1"/>
          <p:nvPr/>
        </p:nvSpPr>
        <p:spPr>
          <a:xfrm>
            <a:off x="643845" y="5720489"/>
            <a:ext cx="8617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~85% of participants had PO4 within the normal range at 48 weeks</a:t>
            </a:r>
          </a:p>
        </p:txBody>
      </p:sp>
    </p:spTree>
    <p:extLst>
      <p:ext uri="{BB962C8B-B14F-4D97-AF65-F5344CB8AC3E}">
        <p14:creationId xmlns:p14="http://schemas.microsoft.com/office/powerpoint/2010/main" val="409021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a:bodyPr>
          <a:lstStyle/>
          <a:p>
            <a:pPr algn="ctr"/>
            <a:r>
              <a:rPr lang="en-AU" sz="4600">
                <a:solidFill>
                  <a:srgbClr val="FFFFFF"/>
                </a:solidFill>
              </a:rPr>
              <a:t>Fracture healing on Crysvita®</a:t>
            </a:r>
          </a:p>
        </p:txBody>
      </p:sp>
      <p:sp>
        <p:nvSpPr>
          <p:cNvPr id="6" name="TextBox 5">
            <a:extLst>
              <a:ext uri="{FF2B5EF4-FFF2-40B4-BE49-F238E27FC236}">
                <a16:creationId xmlns:a16="http://schemas.microsoft.com/office/drawing/2014/main" id="{75D93648-FF08-9036-B9CC-D6D33DCCCE59}"/>
              </a:ext>
            </a:extLst>
          </p:cNvPr>
          <p:cNvSpPr txBox="1"/>
          <p:nvPr/>
        </p:nvSpPr>
        <p:spPr>
          <a:xfrm>
            <a:off x="9504218" y="6341341"/>
            <a:ext cx="24245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Portale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et al 2019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Calcif</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Tissue Int</a:t>
            </a:r>
          </a:p>
        </p:txBody>
      </p:sp>
      <p:pic>
        <p:nvPicPr>
          <p:cNvPr id="9" name="Picture 8">
            <a:extLst>
              <a:ext uri="{FF2B5EF4-FFF2-40B4-BE49-F238E27FC236}">
                <a16:creationId xmlns:a16="http://schemas.microsoft.com/office/drawing/2014/main" id="{C787CCBD-8CB7-967A-8568-921DEBCA4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619" y="1723071"/>
            <a:ext cx="5310382" cy="5134929"/>
          </a:xfrm>
          <a:prstGeom prst="rect">
            <a:avLst/>
          </a:prstGeom>
        </p:spPr>
      </p:pic>
      <p:pic>
        <p:nvPicPr>
          <p:cNvPr id="11" name="Picture 10">
            <a:extLst>
              <a:ext uri="{FF2B5EF4-FFF2-40B4-BE49-F238E27FC236}">
                <a16:creationId xmlns:a16="http://schemas.microsoft.com/office/drawing/2014/main" id="{EF9ACF41-7320-D335-EEBD-B52B216B0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1181" y="1700856"/>
            <a:ext cx="4531890" cy="4051014"/>
          </a:xfrm>
          <a:prstGeom prst="rect">
            <a:avLst/>
          </a:prstGeom>
        </p:spPr>
      </p:pic>
      <p:sp>
        <p:nvSpPr>
          <p:cNvPr id="10" name="TextBox 9">
            <a:extLst>
              <a:ext uri="{FF2B5EF4-FFF2-40B4-BE49-F238E27FC236}">
                <a16:creationId xmlns:a16="http://schemas.microsoft.com/office/drawing/2014/main" id="{64E4C5CE-25E9-1690-7305-C3AF15061811}"/>
              </a:ext>
            </a:extLst>
          </p:cNvPr>
          <p:cNvSpPr txBox="1"/>
          <p:nvPr/>
        </p:nvSpPr>
        <p:spPr>
          <a:xfrm>
            <a:off x="7011182" y="5485015"/>
            <a:ext cx="51808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80% of participants achieved partial or complete healing after 48 weeks treatment</a:t>
            </a:r>
          </a:p>
        </p:txBody>
      </p:sp>
    </p:spTree>
    <p:extLst>
      <p:ext uri="{BB962C8B-B14F-4D97-AF65-F5344CB8AC3E}">
        <p14:creationId xmlns:p14="http://schemas.microsoft.com/office/powerpoint/2010/main" val="76724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fontScale="90000"/>
          </a:bodyPr>
          <a:lstStyle/>
          <a:p>
            <a:pPr algn="ctr"/>
            <a:r>
              <a:rPr lang="en-US" sz="4600">
                <a:solidFill>
                  <a:srgbClr val="FFFFFF"/>
                </a:solidFill>
              </a:rPr>
              <a:t>Sustained improvements in stiffness, physical function and pain on Crysvita®</a:t>
            </a:r>
            <a:endParaRPr lang="en-AU" sz="4600">
              <a:solidFill>
                <a:srgbClr val="FFFFFF"/>
              </a:solidFill>
            </a:endParaRPr>
          </a:p>
        </p:txBody>
      </p:sp>
      <p:sp>
        <p:nvSpPr>
          <p:cNvPr id="6" name="TextBox 5">
            <a:extLst>
              <a:ext uri="{FF2B5EF4-FFF2-40B4-BE49-F238E27FC236}">
                <a16:creationId xmlns:a16="http://schemas.microsoft.com/office/drawing/2014/main" id="{75D93648-FF08-9036-B9CC-D6D33DCCCE59}"/>
              </a:ext>
            </a:extLst>
          </p:cNvPr>
          <p:cNvSpPr txBox="1"/>
          <p:nvPr/>
        </p:nvSpPr>
        <p:spPr>
          <a:xfrm>
            <a:off x="9767454" y="6354375"/>
            <a:ext cx="24245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Portale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et al 2019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Calcif</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Tissue Int</a:t>
            </a:r>
          </a:p>
        </p:txBody>
      </p:sp>
      <p:pic>
        <p:nvPicPr>
          <p:cNvPr id="7" name="Picture 6">
            <a:extLst>
              <a:ext uri="{FF2B5EF4-FFF2-40B4-BE49-F238E27FC236}">
                <a16:creationId xmlns:a16="http://schemas.microsoft.com/office/drawing/2014/main" id="{9D356806-8A9A-A746-A3D8-EF4DD539E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523" y="1699524"/>
            <a:ext cx="7086953" cy="5158476"/>
          </a:xfrm>
          <a:prstGeom prst="rect">
            <a:avLst/>
          </a:prstGeom>
        </p:spPr>
      </p:pic>
    </p:spTree>
    <p:extLst>
      <p:ext uri="{BB962C8B-B14F-4D97-AF65-F5344CB8AC3E}">
        <p14:creationId xmlns:p14="http://schemas.microsoft.com/office/powerpoint/2010/main" val="7564840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fontScale="90000"/>
          </a:bodyPr>
          <a:lstStyle/>
          <a:p>
            <a:pPr algn="ctr"/>
            <a:r>
              <a:rPr lang="en-US" sz="4600">
                <a:solidFill>
                  <a:srgbClr val="FFFFFF"/>
                </a:solidFill>
              </a:rPr>
              <a:t>Improvement in bone quality and enhanced</a:t>
            </a:r>
            <a:br>
              <a:rPr lang="en-US" sz="4600">
                <a:solidFill>
                  <a:srgbClr val="FFFFFF"/>
                </a:solidFill>
              </a:rPr>
            </a:br>
            <a:r>
              <a:rPr lang="en-US" sz="4600">
                <a:solidFill>
                  <a:srgbClr val="FFFFFF"/>
                </a:solidFill>
              </a:rPr>
              <a:t>bone mineralization on Crysvita®</a:t>
            </a:r>
            <a:endParaRPr lang="en-AU" sz="4600">
              <a:solidFill>
                <a:srgbClr val="FFFFFF"/>
              </a:solidFill>
            </a:endParaRPr>
          </a:p>
        </p:txBody>
      </p:sp>
      <p:pic>
        <p:nvPicPr>
          <p:cNvPr id="4" name="Picture 3">
            <a:extLst>
              <a:ext uri="{FF2B5EF4-FFF2-40B4-BE49-F238E27FC236}">
                <a16:creationId xmlns:a16="http://schemas.microsoft.com/office/drawing/2014/main" id="{C7F79E29-22E6-44D8-C472-C4B060AD8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3" y="1959793"/>
            <a:ext cx="5723687" cy="4366580"/>
          </a:xfrm>
          <a:prstGeom prst="rect">
            <a:avLst/>
          </a:prstGeom>
        </p:spPr>
      </p:pic>
      <p:pic>
        <p:nvPicPr>
          <p:cNvPr id="7" name="Picture 6">
            <a:extLst>
              <a:ext uri="{FF2B5EF4-FFF2-40B4-BE49-F238E27FC236}">
                <a16:creationId xmlns:a16="http://schemas.microsoft.com/office/drawing/2014/main" id="{A96CF0DB-76A8-37C3-13EB-12579E09D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8329" y="1929010"/>
            <a:ext cx="5245224" cy="4291037"/>
          </a:xfrm>
          <a:prstGeom prst="rect">
            <a:avLst/>
          </a:prstGeom>
        </p:spPr>
      </p:pic>
      <p:sp>
        <p:nvSpPr>
          <p:cNvPr id="9" name="TextBox 8">
            <a:extLst>
              <a:ext uri="{FF2B5EF4-FFF2-40B4-BE49-F238E27FC236}">
                <a16:creationId xmlns:a16="http://schemas.microsoft.com/office/drawing/2014/main" id="{30696218-87BF-AAE5-A5FE-14CB281FB03B}"/>
              </a:ext>
            </a:extLst>
          </p:cNvPr>
          <p:cNvSpPr txBox="1"/>
          <p:nvPr/>
        </p:nvSpPr>
        <p:spPr>
          <a:xfrm>
            <a:off x="148016" y="6441589"/>
            <a:ext cx="68954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Data are presented as median,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interquartile,range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mean (+), and individual data points (○).</a:t>
            </a:r>
            <a:endParaRPr kumimoji="0" lang="en-SG"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BAA325-0D74-4B56-69F3-C917F780DE7A}"/>
              </a:ext>
            </a:extLst>
          </p:cNvPr>
          <p:cNvSpPr txBox="1"/>
          <p:nvPr/>
        </p:nvSpPr>
        <p:spPr>
          <a:xfrm>
            <a:off x="9767454" y="6441589"/>
            <a:ext cx="24245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Insogna et al 2019 </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J Bone Min Res</a:t>
            </a:r>
          </a:p>
        </p:txBody>
      </p:sp>
    </p:spTree>
    <p:extLst>
      <p:ext uri="{BB962C8B-B14F-4D97-AF65-F5344CB8AC3E}">
        <p14:creationId xmlns:p14="http://schemas.microsoft.com/office/powerpoint/2010/main" val="478505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6ABA02B-22E7-97B4-894E-F5E25594E678}"/>
              </a:ext>
            </a:extLst>
          </p:cNvPr>
          <p:cNvSpPr>
            <a:spLocks noGrp="1"/>
          </p:cNvSpPr>
          <p:nvPr>
            <p:ph type="title"/>
          </p:nvPr>
        </p:nvSpPr>
        <p:spPr>
          <a:xfrm>
            <a:off x="1208898" y="2277308"/>
            <a:ext cx="3182940" cy="1471959"/>
          </a:xfrm>
        </p:spPr>
        <p:txBody>
          <a:bodyPr vert="horz" lIns="91440" tIns="45720" rIns="91440" bIns="45720" rtlCol="0" anchor="ctr">
            <a:normAutofit/>
          </a:bodyPr>
          <a:lstStyle/>
          <a:p>
            <a:r>
              <a:rPr lang="en-US" sz="3300" kern="1200">
                <a:solidFill>
                  <a:srgbClr val="FFFFFF"/>
                </a:solidFill>
                <a:latin typeface="+mj-lt"/>
                <a:ea typeface="+mj-ea"/>
                <a:cs typeface="+mj-cs"/>
              </a:rPr>
              <a:t>Safety results - 24 </a:t>
            </a:r>
            <a:r>
              <a:rPr lang="en-US" sz="3300" kern="1200" err="1">
                <a:solidFill>
                  <a:srgbClr val="FFFFFF"/>
                </a:solidFill>
                <a:latin typeface="+mj-lt"/>
                <a:ea typeface="+mj-ea"/>
                <a:cs typeface="+mj-cs"/>
              </a:rPr>
              <a:t>wks</a:t>
            </a:r>
            <a:r>
              <a:rPr lang="en-US" sz="3300" kern="1200">
                <a:solidFill>
                  <a:srgbClr val="FFFFFF"/>
                </a:solidFill>
                <a:latin typeface="+mj-lt"/>
                <a:ea typeface="+mj-ea"/>
                <a:cs typeface="+mj-cs"/>
              </a:rPr>
              <a:t> treatment</a:t>
            </a:r>
          </a:p>
        </p:txBody>
      </p:sp>
      <p:sp>
        <p:nvSpPr>
          <p:cNvPr id="19" name="TextBox 6">
            <a:extLst>
              <a:ext uri="{FF2B5EF4-FFF2-40B4-BE49-F238E27FC236}">
                <a16:creationId xmlns:a16="http://schemas.microsoft.com/office/drawing/2014/main" id="{FB08AF00-68F4-E2A5-1A15-FE4D09F106EA}"/>
              </a:ext>
            </a:extLst>
          </p:cNvPr>
          <p:cNvSpPr txBox="1"/>
          <p:nvPr/>
        </p:nvSpPr>
        <p:spPr>
          <a:xfrm>
            <a:off x="1139635" y="2546161"/>
            <a:ext cx="3200451" cy="2985929"/>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1" u="none" strike="noStrike" kern="1200" cap="none" spc="0" normalizeH="0" baseline="0" noProof="0">
              <a:ln>
                <a:noFill/>
              </a:ln>
              <a:solidFill>
                <a:srgbClr val="FEFFFF"/>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ED2325A6-51AA-6819-91AA-DE6A092993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6121" y="643468"/>
            <a:ext cx="6758539" cy="5710964"/>
          </a:xfrm>
          <a:prstGeom prst="rect">
            <a:avLst/>
          </a:prstGeom>
        </p:spPr>
      </p:pic>
      <p:sp>
        <p:nvSpPr>
          <p:cNvPr id="17" name="TextBox 16">
            <a:extLst>
              <a:ext uri="{FF2B5EF4-FFF2-40B4-BE49-F238E27FC236}">
                <a16:creationId xmlns:a16="http://schemas.microsoft.com/office/drawing/2014/main" id="{1C078894-E5FC-5EE8-51FC-8DAC343CF941}"/>
              </a:ext>
            </a:extLst>
          </p:cNvPr>
          <p:cNvSpPr txBox="1"/>
          <p:nvPr/>
        </p:nvSpPr>
        <p:spPr>
          <a:xfrm>
            <a:off x="9668448" y="6451265"/>
            <a:ext cx="2147934" cy="2862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Insogna 2018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JBMR</a:t>
            </a:r>
          </a:p>
        </p:txBody>
      </p:sp>
    </p:spTree>
    <p:extLst>
      <p:ext uri="{BB962C8B-B14F-4D97-AF65-F5344CB8AC3E}">
        <p14:creationId xmlns:p14="http://schemas.microsoft.com/office/powerpoint/2010/main" val="666664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fontScale="90000"/>
          </a:bodyPr>
          <a:lstStyle/>
          <a:p>
            <a:pPr algn="ctr"/>
            <a:r>
              <a:rPr lang="en-US" sz="4600">
                <a:solidFill>
                  <a:srgbClr val="FFFFFF"/>
                </a:solidFill>
              </a:rPr>
              <a:t>Crysvita® is well tolerated and has an acceptable safety profile up to 48 weeks in adults with XLH</a:t>
            </a:r>
            <a:endParaRPr lang="en-AU" sz="4600">
              <a:solidFill>
                <a:srgbClr val="FFFFFF"/>
              </a:solidFill>
            </a:endParaRPr>
          </a:p>
        </p:txBody>
      </p:sp>
      <p:pic>
        <p:nvPicPr>
          <p:cNvPr id="4" name="Picture 3">
            <a:extLst>
              <a:ext uri="{FF2B5EF4-FFF2-40B4-BE49-F238E27FC236}">
                <a16:creationId xmlns:a16="http://schemas.microsoft.com/office/drawing/2014/main" id="{D887A292-6C19-97FB-1A65-A0C3A1699D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140431" y="1710648"/>
            <a:ext cx="9585789" cy="5095982"/>
          </a:xfrm>
          <a:prstGeom prst="rect">
            <a:avLst/>
          </a:prstGeom>
        </p:spPr>
      </p:pic>
      <p:sp>
        <p:nvSpPr>
          <p:cNvPr id="5" name="TextBox 4">
            <a:extLst>
              <a:ext uri="{FF2B5EF4-FFF2-40B4-BE49-F238E27FC236}">
                <a16:creationId xmlns:a16="http://schemas.microsoft.com/office/drawing/2014/main" id="{FD7C1E14-9FB5-D920-C3A6-23C63C4BC558}"/>
              </a:ext>
            </a:extLst>
          </p:cNvPr>
          <p:cNvSpPr txBox="1"/>
          <p:nvPr/>
        </p:nvSpPr>
        <p:spPr>
          <a:xfrm>
            <a:off x="9870118" y="6492875"/>
            <a:ext cx="226366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Portale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et al 2019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Calcif</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Tissue Int</a:t>
            </a:r>
          </a:p>
        </p:txBody>
      </p:sp>
    </p:spTree>
    <p:extLst>
      <p:ext uri="{BB962C8B-B14F-4D97-AF65-F5344CB8AC3E}">
        <p14:creationId xmlns:p14="http://schemas.microsoft.com/office/powerpoint/2010/main" val="5312980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a:bodyPr>
          <a:lstStyle/>
          <a:p>
            <a:pPr algn="ctr"/>
            <a:r>
              <a:rPr lang="en-US" sz="4600">
                <a:solidFill>
                  <a:srgbClr val="FFFFFF"/>
                </a:solidFill>
              </a:rPr>
              <a:t>Safety results</a:t>
            </a:r>
            <a:endParaRPr lang="en-AU" sz="4600">
              <a:solidFill>
                <a:srgbClr val="FFFFFF"/>
              </a:solidFill>
            </a:endParaRPr>
          </a:p>
        </p:txBody>
      </p:sp>
      <p:sp>
        <p:nvSpPr>
          <p:cNvPr id="3" name="Content Placeholder 2">
            <a:extLst>
              <a:ext uri="{FF2B5EF4-FFF2-40B4-BE49-F238E27FC236}">
                <a16:creationId xmlns:a16="http://schemas.microsoft.com/office/drawing/2014/main" id="{F42184F1-B2C4-F73D-3B87-8667377C2D73}"/>
              </a:ext>
            </a:extLst>
          </p:cNvPr>
          <p:cNvSpPr>
            <a:spLocks noGrp="1"/>
          </p:cNvSpPr>
          <p:nvPr>
            <p:ph idx="1"/>
          </p:nvPr>
        </p:nvSpPr>
        <p:spPr>
          <a:xfrm>
            <a:off x="838200" y="1825625"/>
            <a:ext cx="10515600" cy="4667250"/>
          </a:xfrm>
        </p:spPr>
        <p:txBody>
          <a:bodyPr/>
          <a:lstStyle/>
          <a:p>
            <a:r>
              <a:rPr lang="en-US" sz="1900"/>
              <a:t>No new safety concerns relative to those previously observed</a:t>
            </a:r>
          </a:p>
          <a:p>
            <a:r>
              <a:rPr lang="en-US" sz="1900"/>
              <a:t>Adverse events in the burosumab group were similar to those in the placebo group</a:t>
            </a:r>
          </a:p>
          <a:p>
            <a:r>
              <a:rPr lang="en-US" sz="1900"/>
              <a:t>The adverse event profile did not appear to change with an additional </a:t>
            </a:r>
            <a:r>
              <a:rPr lang="en-GB" sz="1900"/>
              <a:t>24 weeks of burosumab</a:t>
            </a:r>
            <a:endParaRPr lang="en-US" sz="1900"/>
          </a:p>
          <a:p>
            <a:pPr lvl="1"/>
            <a:r>
              <a:rPr lang="en-US" sz="1900"/>
              <a:t>Most adverse events were mild to moderate in severity</a:t>
            </a:r>
          </a:p>
          <a:p>
            <a:pPr lvl="1"/>
            <a:r>
              <a:rPr lang="en-US" sz="1900"/>
              <a:t>No participant stopped burosumab or withdrew from the study</a:t>
            </a:r>
          </a:p>
          <a:p>
            <a:pPr lvl="1"/>
            <a:r>
              <a:rPr lang="en-US" sz="1900"/>
              <a:t>No treatment-related serious adverse events, deaths, or life-threatening adverse events </a:t>
            </a:r>
          </a:p>
          <a:p>
            <a:r>
              <a:rPr lang="en-US" sz="1900" err="1"/>
              <a:t>Hyperphosphataemia</a:t>
            </a:r>
            <a:r>
              <a:rPr lang="en-US" sz="1900"/>
              <a:t> observed in 7% of participants during burosumab treatment</a:t>
            </a:r>
          </a:p>
          <a:p>
            <a:pPr lvl="1"/>
            <a:r>
              <a:rPr lang="en-US" sz="1900"/>
              <a:t>was without clinical manifestations and resolved after dose reduction</a:t>
            </a:r>
          </a:p>
          <a:p>
            <a:r>
              <a:rPr lang="en-US" sz="1900"/>
              <a:t>No participant had more than a single grade </a:t>
            </a:r>
            <a:r>
              <a:rPr lang="en-GB" sz="1900"/>
              <a:t>increase or decrease in nephrocalcinosis score</a:t>
            </a:r>
          </a:p>
          <a:p>
            <a:r>
              <a:rPr lang="en-GB" sz="1900"/>
              <a:t>Serum calcium </a:t>
            </a:r>
            <a:r>
              <a:rPr lang="en-US" sz="1900"/>
              <a:t>and PTH concentrations and urine calcium excretion </a:t>
            </a:r>
            <a:r>
              <a:rPr lang="en-GB" sz="1900"/>
              <a:t>were unchanged with burosumab</a:t>
            </a:r>
          </a:p>
        </p:txBody>
      </p:sp>
    </p:spTree>
    <p:extLst>
      <p:ext uri="{BB962C8B-B14F-4D97-AF65-F5344CB8AC3E}">
        <p14:creationId xmlns:p14="http://schemas.microsoft.com/office/powerpoint/2010/main" val="356649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FA8C-3937-4F4C-BED1-5951B4703694}"/>
              </a:ext>
            </a:extLst>
          </p:cNvPr>
          <p:cNvSpPr>
            <a:spLocks noGrp="1"/>
          </p:cNvSpPr>
          <p:nvPr>
            <p:ph type="title"/>
          </p:nvPr>
        </p:nvSpPr>
        <p:spPr>
          <a:solidFill>
            <a:srgbClr val="002060"/>
          </a:solidFill>
        </p:spPr>
        <p:txBody>
          <a:bodyPr>
            <a:normAutofit/>
          </a:bodyPr>
          <a:lstStyle/>
          <a:p>
            <a:pPr algn="ctr"/>
            <a:r>
              <a:rPr lang="en-US" sz="4600">
                <a:solidFill>
                  <a:srgbClr val="FFFFFF"/>
                </a:solidFill>
              </a:rPr>
              <a:t>Summary and conclusions</a:t>
            </a:r>
            <a:endParaRPr lang="en-AU" sz="4600">
              <a:solidFill>
                <a:srgbClr val="FFFFFF"/>
              </a:solidFill>
            </a:endParaRPr>
          </a:p>
        </p:txBody>
      </p:sp>
      <p:sp>
        <p:nvSpPr>
          <p:cNvPr id="3" name="Content Placeholder 2">
            <a:extLst>
              <a:ext uri="{FF2B5EF4-FFF2-40B4-BE49-F238E27FC236}">
                <a16:creationId xmlns:a16="http://schemas.microsoft.com/office/drawing/2014/main" id="{C80DA29D-4CF2-FEB9-AB5F-123EF105FCBD}"/>
              </a:ext>
            </a:extLst>
          </p:cNvPr>
          <p:cNvSpPr>
            <a:spLocks noGrp="1"/>
          </p:cNvSpPr>
          <p:nvPr>
            <p:ph idx="1"/>
          </p:nvPr>
        </p:nvSpPr>
        <p:spPr/>
        <p:txBody>
          <a:bodyPr/>
          <a:lstStyle/>
          <a:p>
            <a:r>
              <a:rPr lang="en-US" sz="2200"/>
              <a:t>Efficacy data from the 24-week open-label burosumab treatment continuation period demonstrated that continued exposure to burosumab:</a:t>
            </a:r>
          </a:p>
          <a:p>
            <a:pPr lvl="1"/>
            <a:r>
              <a:rPr lang="en-US" sz="1800"/>
              <a:t>Led to sustained normalization of phosphate homeostasis</a:t>
            </a:r>
          </a:p>
          <a:p>
            <a:pPr lvl="1"/>
            <a:r>
              <a:rPr lang="en-US" sz="1800"/>
              <a:t>Progressively increased the proportion of fully healed fractures and pseudofractures</a:t>
            </a:r>
          </a:p>
          <a:p>
            <a:pPr lvl="1"/>
            <a:r>
              <a:rPr lang="en-US" sz="1800"/>
              <a:t>Improved the key clinical parameters of pain, stiffness and physical function</a:t>
            </a:r>
          </a:p>
          <a:p>
            <a:r>
              <a:rPr lang="en-US" sz="2200"/>
              <a:t>No new safety concerns relative to those previously observed</a:t>
            </a:r>
          </a:p>
          <a:p>
            <a:pPr lvl="1"/>
            <a:r>
              <a:rPr lang="en-US" sz="1800"/>
              <a:t>Most adverse events mild to moderate in severity</a:t>
            </a:r>
          </a:p>
          <a:p>
            <a:r>
              <a:rPr lang="en-US" sz="2200"/>
              <a:t>Despite substantial burden of disease accumulated from a lifetime of XLH, patients experienced clinically meaningful benefits that began shortly after burosumab initiation and persisted with continued administration</a:t>
            </a:r>
          </a:p>
        </p:txBody>
      </p:sp>
      <p:sp>
        <p:nvSpPr>
          <p:cNvPr id="6" name="Footer Placeholder 3">
            <a:extLst>
              <a:ext uri="{FF2B5EF4-FFF2-40B4-BE49-F238E27FC236}">
                <a16:creationId xmlns:a16="http://schemas.microsoft.com/office/drawing/2014/main" id="{AA0794F8-3DC5-B433-E3C3-78264D94556A}"/>
              </a:ext>
            </a:extLst>
          </p:cNvPr>
          <p:cNvSpPr txBox="1">
            <a:spLocks/>
          </p:cNvSpPr>
          <p:nvPr/>
        </p:nvSpPr>
        <p:spPr>
          <a:xfrm>
            <a:off x="9492342" y="6337828"/>
            <a:ext cx="2473235" cy="520172"/>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Insogna et al 2019 J Bone Min Res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Portale et al. </a:t>
            </a:r>
            <a:r>
              <a:rPr kumimoji="0" lang="en-GB" sz="1000" b="0" i="0" u="none" strike="noStrike" kern="1200" cap="none" spc="0" normalizeH="0" baseline="0" noProof="0" err="1">
                <a:ln>
                  <a:noFill/>
                </a:ln>
                <a:solidFill>
                  <a:prstClr val="black"/>
                </a:solidFill>
                <a:effectLst/>
                <a:uLnTx/>
                <a:uFillTx/>
                <a:latin typeface="Calibri" panose="020F0502020204030204"/>
                <a:ea typeface="+mn-ea"/>
                <a:cs typeface="+mn-cs"/>
              </a:rPr>
              <a:t>Calcif</a:t>
            </a:r>
            <a:r>
              <a:rPr kumimoji="0" lang="en-GB" sz="1000" b="0" i="0" u="none" strike="noStrike" kern="1200" cap="none" spc="0" normalizeH="0" baseline="0" noProof="0">
                <a:ln>
                  <a:noFill/>
                </a:ln>
                <a:solidFill>
                  <a:prstClr val="black"/>
                </a:solidFill>
                <a:effectLst/>
                <a:uLnTx/>
                <a:uFillTx/>
                <a:latin typeface="Calibri" panose="020F0502020204030204"/>
                <a:ea typeface="+mn-ea"/>
                <a:cs typeface="+mn-cs"/>
              </a:rPr>
              <a:t> Tissue Int 2019;105:271.</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63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D8624E-B47A-4C57-8374-B55BB7060994}"/>
              </a:ext>
            </a:extLst>
          </p:cNvPr>
          <p:cNvSpPr>
            <a:spLocks noGrp="1"/>
          </p:cNvSpPr>
          <p:nvPr>
            <p:ph type="ctrTitle"/>
          </p:nvPr>
        </p:nvSpPr>
        <p:spPr/>
        <p:txBody>
          <a:bodyPr/>
          <a:lstStyle/>
          <a:p>
            <a:r>
              <a:rPr lang="en-US"/>
              <a:t>Introducing the Chair</a:t>
            </a:r>
            <a:endParaRPr lang="en-AU"/>
          </a:p>
        </p:txBody>
      </p:sp>
      <p:sp>
        <p:nvSpPr>
          <p:cNvPr id="4" name="Slide Number Placeholder 3">
            <a:extLst>
              <a:ext uri="{FF2B5EF4-FFF2-40B4-BE49-F238E27FC236}">
                <a16:creationId xmlns:a16="http://schemas.microsoft.com/office/drawing/2014/main" id="{386A9483-3A5D-41F4-9554-C49E5C11D6DD}"/>
              </a:ext>
            </a:extLst>
          </p:cNvPr>
          <p:cNvSpPr>
            <a:spLocks noGrp="1"/>
          </p:cNvSpPr>
          <p:nvPr>
            <p:ph type="sldNum" sz="quarter" idx="11"/>
          </p:nvPr>
        </p:nvSpPr>
        <p:spPr/>
        <p:txBody>
          <a:bodyPr/>
          <a:lstStyle/>
          <a:p>
            <a:fld id="{B98FAA3C-ACB9-481B-A6F5-AE484AF31F2C}" type="slidenum">
              <a:rPr lang="en-GB" smtClean="0"/>
              <a:pPr/>
              <a:t>7</a:t>
            </a:fld>
            <a:endParaRPr lang="en-GB"/>
          </a:p>
        </p:txBody>
      </p:sp>
      <p:sp>
        <p:nvSpPr>
          <p:cNvPr id="3" name="Content Placeholder 2">
            <a:extLst>
              <a:ext uri="{FF2B5EF4-FFF2-40B4-BE49-F238E27FC236}">
                <a16:creationId xmlns:a16="http://schemas.microsoft.com/office/drawing/2014/main" id="{ACA13D0F-C430-6CCF-5A28-89E65650B308}"/>
              </a:ext>
            </a:extLst>
          </p:cNvPr>
          <p:cNvSpPr>
            <a:spLocks noGrp="1"/>
          </p:cNvSpPr>
          <p:nvPr>
            <p:ph idx="1"/>
          </p:nvPr>
        </p:nvSpPr>
        <p:spPr/>
        <p:txBody>
          <a:bodyPr/>
          <a:lstStyle/>
          <a:p>
            <a:endParaRPr lang="en-US"/>
          </a:p>
          <a:p>
            <a:endParaRPr lang="en-US"/>
          </a:p>
        </p:txBody>
      </p:sp>
      <p:pic>
        <p:nvPicPr>
          <p:cNvPr id="12" name="Picture 11">
            <a:extLst>
              <a:ext uri="{FF2B5EF4-FFF2-40B4-BE49-F238E27FC236}">
                <a16:creationId xmlns:a16="http://schemas.microsoft.com/office/drawing/2014/main" id="{CA4A2E51-01BA-67D1-ECA5-03C3CCD84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994" y="1237826"/>
            <a:ext cx="6213987" cy="4031226"/>
          </a:xfrm>
          <a:prstGeom prst="rect">
            <a:avLst/>
          </a:prstGeom>
        </p:spPr>
      </p:pic>
      <p:sp>
        <p:nvSpPr>
          <p:cNvPr id="14" name="TextBox 13">
            <a:extLst>
              <a:ext uri="{FF2B5EF4-FFF2-40B4-BE49-F238E27FC236}">
                <a16:creationId xmlns:a16="http://schemas.microsoft.com/office/drawing/2014/main" id="{682E54C1-1549-9918-37AF-7870D5F607E0}"/>
              </a:ext>
            </a:extLst>
          </p:cNvPr>
          <p:cNvSpPr txBox="1"/>
          <p:nvPr/>
        </p:nvSpPr>
        <p:spPr>
          <a:xfrm>
            <a:off x="2961295" y="5297885"/>
            <a:ext cx="6097384" cy="1231106"/>
          </a:xfrm>
          <a:prstGeom prst="rect">
            <a:avLst/>
          </a:prstGeom>
          <a:noFill/>
        </p:spPr>
        <p:txBody>
          <a:bodyPr wrap="square">
            <a:spAutoFit/>
          </a:bodyPr>
          <a:lstStyle/>
          <a:p>
            <a:pPr algn="ctr"/>
            <a:r>
              <a:rPr lang="en-US" sz="1800" b="0" i="0" u="none" strike="noStrike" baseline="0">
                <a:solidFill>
                  <a:srgbClr val="000000"/>
                </a:solidFill>
                <a:latin typeface="Calibri" panose="020F0502020204030204" pitchFamily="34" charset="0"/>
              </a:rPr>
              <a:t>Professor Peter Ebeling, OA</a:t>
            </a:r>
          </a:p>
          <a:p>
            <a:pPr algn="just"/>
            <a:r>
              <a:rPr lang="en-US" sz="1800" b="0" i="0" u="none" strike="noStrike" baseline="0">
                <a:solidFill>
                  <a:srgbClr val="000000"/>
                </a:solidFill>
                <a:latin typeface="Calibri" panose="020F0502020204030204" pitchFamily="34" charset="0"/>
              </a:rPr>
              <a:t>Head of the Department of Medicine, School of Clinical Sciences at Monash Health, Faculty of Medicine, Nursing and Health Sciences, Monash University. </a:t>
            </a:r>
            <a:endParaRPr lang="en-SG"/>
          </a:p>
        </p:txBody>
      </p:sp>
    </p:spTree>
    <p:extLst>
      <p:ext uri="{BB962C8B-B14F-4D97-AF65-F5344CB8AC3E}">
        <p14:creationId xmlns:p14="http://schemas.microsoft.com/office/powerpoint/2010/main" val="3605675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184AC0-2313-40F9-873B-A4025BC073E1}"/>
              </a:ext>
            </a:extLst>
          </p:cNvPr>
          <p:cNvSpPr>
            <a:spLocks noGrp="1"/>
          </p:cNvSpPr>
          <p:nvPr>
            <p:ph type="ctrTitle"/>
          </p:nvPr>
        </p:nvSpPr>
        <p:spPr/>
        <p:txBody>
          <a:bodyPr/>
          <a:lstStyle/>
          <a:p>
            <a:r>
              <a:rPr lang="en-GB"/>
              <a:t>Agenda</a:t>
            </a:r>
          </a:p>
        </p:txBody>
      </p:sp>
      <p:sp>
        <p:nvSpPr>
          <p:cNvPr id="6" name="TextBox 5">
            <a:extLst>
              <a:ext uri="{FF2B5EF4-FFF2-40B4-BE49-F238E27FC236}">
                <a16:creationId xmlns:a16="http://schemas.microsoft.com/office/drawing/2014/main" id="{BA8440A8-4C3F-4179-8E70-34A65BB9DFAF}"/>
              </a:ext>
            </a:extLst>
          </p:cNvPr>
          <p:cNvSpPr txBox="1"/>
          <p:nvPr/>
        </p:nvSpPr>
        <p:spPr>
          <a:xfrm>
            <a:off x="5723792" y="1608992"/>
            <a:ext cx="3754316" cy="2488223"/>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
                <a:srgbClr val="5B5987"/>
              </a:buClr>
              <a:buSzTx/>
              <a:buFontTx/>
              <a:buNone/>
              <a:tabLst/>
              <a:defRPr/>
            </a:pPr>
            <a:endParaRPr kumimoji="0" lang="en-GB" sz="2000" b="0" i="0" u="none" strike="noStrike" kern="1200" cap="none" spc="0" normalizeH="0" baseline="0" noProof="0">
              <a:ln>
                <a:noFill/>
              </a:ln>
              <a:solidFill>
                <a:srgbClr val="535345"/>
              </a:solidFill>
              <a:effectLst/>
              <a:uLnTx/>
              <a:uFillTx/>
              <a:latin typeface="Arial" panose="020B0604020202020204"/>
              <a:ea typeface="+mn-ea"/>
              <a:cs typeface="+mn-cs"/>
            </a:endParaRPr>
          </a:p>
        </p:txBody>
      </p:sp>
      <p:sp>
        <p:nvSpPr>
          <p:cNvPr id="8" name="Slide Number Placeholder 7">
            <a:extLst>
              <a:ext uri="{FF2B5EF4-FFF2-40B4-BE49-F238E27FC236}">
                <a16:creationId xmlns:a16="http://schemas.microsoft.com/office/drawing/2014/main" id="{78711F4A-E786-449D-9080-158C1506625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8FAA3C-ACB9-481B-A6F5-AE484AF31F2C}" type="slidenum">
              <a:rPr kumimoji="0" lang="en-GB" sz="1000" b="0" i="0" u="none" strike="noStrike" kern="1200" cap="none" spc="0" normalizeH="0" baseline="0" noProof="0" smtClean="0">
                <a:ln>
                  <a:noFill/>
                </a:ln>
                <a:solidFill>
                  <a:srgbClr val="191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000" b="0" i="0" u="none" strike="noStrike" kern="1200" cap="none" spc="0" normalizeH="0" baseline="0" noProof="0">
              <a:ln>
                <a:noFill/>
              </a:ln>
              <a:solidFill>
                <a:srgbClr val="191349"/>
              </a:solidFill>
              <a:effectLst/>
              <a:uLnTx/>
              <a:uFillTx/>
              <a:latin typeface="Arial" panose="020B0604020202020204"/>
              <a:ea typeface="+mn-ea"/>
              <a:cs typeface="+mn-cs"/>
            </a:endParaRPr>
          </a:p>
        </p:txBody>
      </p:sp>
      <p:graphicFrame>
        <p:nvGraphicFramePr>
          <p:cNvPr id="10" name="Table 10">
            <a:extLst>
              <a:ext uri="{FF2B5EF4-FFF2-40B4-BE49-F238E27FC236}">
                <a16:creationId xmlns:a16="http://schemas.microsoft.com/office/drawing/2014/main" id="{443B2E8D-13CB-492F-8CBD-FE1C69BC4124}"/>
              </a:ext>
            </a:extLst>
          </p:cNvPr>
          <p:cNvGraphicFramePr>
            <a:graphicFrameLocks noGrp="1"/>
          </p:cNvGraphicFramePr>
          <p:nvPr>
            <p:ph idx="1"/>
          </p:nvPr>
        </p:nvGraphicFramePr>
        <p:xfrm>
          <a:off x="1038773" y="1121704"/>
          <a:ext cx="10114453" cy="5004777"/>
        </p:xfrm>
        <a:graphic>
          <a:graphicData uri="http://schemas.openxmlformats.org/drawingml/2006/table">
            <a:tbl>
              <a:tblPr firstRow="1" bandRow="1">
                <a:tableStyleId>{F2DE63D5-997A-4646-A377-4702673A728D}</a:tableStyleId>
              </a:tblPr>
              <a:tblGrid>
                <a:gridCol w="1098211">
                  <a:extLst>
                    <a:ext uri="{9D8B030D-6E8A-4147-A177-3AD203B41FA5}">
                      <a16:colId xmlns:a16="http://schemas.microsoft.com/office/drawing/2014/main" val="2480530361"/>
                    </a:ext>
                  </a:extLst>
                </a:gridCol>
                <a:gridCol w="4737641">
                  <a:extLst>
                    <a:ext uri="{9D8B030D-6E8A-4147-A177-3AD203B41FA5}">
                      <a16:colId xmlns:a16="http://schemas.microsoft.com/office/drawing/2014/main" val="1246450148"/>
                    </a:ext>
                  </a:extLst>
                </a:gridCol>
                <a:gridCol w="4278601">
                  <a:extLst>
                    <a:ext uri="{9D8B030D-6E8A-4147-A177-3AD203B41FA5}">
                      <a16:colId xmlns:a16="http://schemas.microsoft.com/office/drawing/2014/main" val="1981149033"/>
                    </a:ext>
                  </a:extLst>
                </a:gridCol>
              </a:tblGrid>
              <a:tr h="452172">
                <a:tc>
                  <a:txBody>
                    <a:bodyPr/>
                    <a:lstStyle/>
                    <a:p>
                      <a:pPr algn="l" fontAlgn="b"/>
                      <a:r>
                        <a:rPr lang="en-AU" sz="1600" b="1" i="0" u="none" strike="noStrike">
                          <a:solidFill>
                            <a:schemeClr val="bg1"/>
                          </a:solidFill>
                          <a:effectLst/>
                          <a:latin typeface="+mn-lt"/>
                        </a:rPr>
                        <a:t>Time</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Topic</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tc>
                  <a:txBody>
                    <a:bodyPr/>
                    <a:lstStyle/>
                    <a:p>
                      <a:pPr algn="l" fontAlgn="b"/>
                      <a:r>
                        <a:rPr lang="en-AU" sz="1600" b="1" i="0" u="none" strike="noStrike">
                          <a:solidFill>
                            <a:schemeClr val="bg1"/>
                          </a:solidFill>
                          <a:effectLst/>
                          <a:latin typeface="+mn-lt"/>
                        </a:rPr>
                        <a:t>Speaker/Chair</a:t>
                      </a:r>
                    </a:p>
                  </a:txBody>
                  <a:tcPr marL="7200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91349"/>
                    </a:solidFill>
                  </a:tcPr>
                </a:tc>
                <a:extLst>
                  <a:ext uri="{0D108BD9-81ED-4DB2-BD59-A6C34878D82A}">
                    <a16:rowId xmlns:a16="http://schemas.microsoft.com/office/drawing/2014/main" val="1050332090"/>
                  </a:ext>
                </a:extLst>
              </a:tr>
              <a:tr h="272011">
                <a:tc gridSpan="3">
                  <a:txBody>
                    <a:bodyPr/>
                    <a:lstStyle/>
                    <a:p>
                      <a:pPr marL="72000"/>
                      <a:r>
                        <a:rPr lang="en-SG" sz="1600" b="1" i="0" u="none" strike="noStrike" kern="1200" baseline="0">
                          <a:solidFill>
                            <a:schemeClr val="bg1"/>
                          </a:solidFill>
                          <a:latin typeface="+mn-lt"/>
                          <a:ea typeface="+mn-ea"/>
                          <a:cs typeface="+mn-cs"/>
                        </a:rPr>
                        <a:t>Topic 1: Welcome </a:t>
                      </a:r>
                      <a:endParaRPr lang="en-SG" sz="1600" b="0" i="0" u="none" strike="noStrike" kern="1200" baseline="0">
                        <a:solidFill>
                          <a:schemeClr val="bg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algn="l" fontAlgn="t"/>
                      <a:r>
                        <a:rPr lang="en-SG" sz="1400" b="0" i="0" u="none" strike="noStrike">
                          <a:solidFill>
                            <a:srgbClr val="000000"/>
                          </a:solidFill>
                          <a:effectLst/>
                          <a:latin typeface="+mn-lt"/>
                        </a:rPr>
                        <a:t>Welcome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8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6140612"/>
                  </a:ext>
                </a:extLst>
              </a:tr>
              <a:tr h="533796">
                <a:tc>
                  <a:txBody>
                    <a:bodyPr/>
                    <a:lstStyle/>
                    <a:p>
                      <a:pPr marL="72000"/>
                      <a:r>
                        <a:rPr lang="en-SG" sz="1600" b="0" i="0" u="none" strike="noStrike" kern="1200" baseline="0">
                          <a:solidFill>
                            <a:schemeClr val="tx1"/>
                          </a:solidFill>
                          <a:latin typeface="+mn-lt"/>
                          <a:ea typeface="+mn-ea"/>
                          <a:cs typeface="+mn-cs"/>
                        </a:rPr>
                        <a:t>1:40pm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Welcome from the sponsor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Tiffany BAMFORD</a:t>
                      </a:r>
                    </a:p>
                    <a:p>
                      <a:pPr marL="72000"/>
                      <a:r>
                        <a:rPr lang="en-SG" sz="1600" b="0" i="0" u="none" strike="noStrike" kern="1200" baseline="0">
                          <a:solidFill>
                            <a:schemeClr val="tx1"/>
                          </a:solidFill>
                          <a:latin typeface="+mn-lt"/>
                          <a:ea typeface="+mn-ea"/>
                          <a:cs typeface="+mn-cs"/>
                        </a:rPr>
                        <a:t>KKAU Medical Affairs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962693302"/>
                  </a:ext>
                </a:extLst>
              </a:tr>
              <a:tr h="533796">
                <a:tc>
                  <a:txBody>
                    <a:bodyPr/>
                    <a:lstStyle/>
                    <a:p>
                      <a:pPr marL="72000"/>
                      <a:r>
                        <a:rPr lang="en-SG" sz="1600" b="0" i="0" u="none" strike="noStrike" kern="1200" baseline="0">
                          <a:solidFill>
                            <a:schemeClr val="tx1"/>
                          </a:solidFill>
                          <a:latin typeface="+mn-lt"/>
                          <a:ea typeface="+mn-ea"/>
                          <a:cs typeface="+mn-cs"/>
                        </a:rPr>
                        <a:t>1:43pm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Introductions &amp; learning objectives from the Chair</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a:t>
                      </a:r>
                    </a:p>
                    <a:p>
                      <a:pPr marL="72000"/>
                      <a:r>
                        <a:rPr lang="en-SG" sz="1600" b="0" i="0" u="none" strike="noStrike" kern="1200" baseline="0">
                          <a:solidFill>
                            <a:schemeClr val="tx1"/>
                          </a:solidFill>
                          <a:latin typeface="+mn-lt"/>
                          <a:ea typeface="+mn-ea"/>
                          <a:cs typeface="+mn-cs"/>
                        </a:rPr>
                        <a:t>Monash Health</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1414296219"/>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2: X-Linked Hypophosphataemia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Sales onboarding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831882287"/>
                  </a:ext>
                </a:extLst>
              </a:tr>
              <a:tr h="533796">
                <a:tc>
                  <a:txBody>
                    <a:bodyPr/>
                    <a:lstStyle/>
                    <a:p>
                      <a:pPr marL="72000" algn="l" defTabSz="914400" rtl="0" eaLnBrk="1" fontAlgn="t" latinLnBrk="0" hangingPunct="1"/>
                      <a:r>
                        <a:rPr lang="en-SG" sz="1600" b="0" i="0" u="none" strike="noStrike" kern="1200" baseline="0">
                          <a:solidFill>
                            <a:schemeClr val="tx1"/>
                          </a:solidFill>
                          <a:latin typeface="+mn-lt"/>
                          <a:ea typeface="+mn-ea"/>
                          <a:cs typeface="+mn-cs"/>
                        </a:rPr>
                        <a:t>1:45pm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XLH: Looking back, looking forward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lgn="l" defTabSz="914400" rtl="0" eaLnBrk="1" latinLnBrk="0" hangingPunct="1"/>
                      <a:r>
                        <a:rPr lang="en-US" sz="1600" b="0" i="0" u="none" strike="noStrike" kern="1200" baseline="0">
                          <a:solidFill>
                            <a:schemeClr val="tx1"/>
                          </a:solidFill>
                          <a:latin typeface="+mn-lt"/>
                          <a:ea typeface="+mn-ea"/>
                          <a:cs typeface="+mn-cs"/>
                        </a:rPr>
                        <a:t>Prof Craig MUNNS (Speaker) </a:t>
                      </a:r>
                    </a:p>
                    <a:p>
                      <a:pPr marL="72000" algn="l" defTabSz="914400" rtl="0" eaLnBrk="1" latinLnBrk="0" hangingPunct="1"/>
                      <a:r>
                        <a:rPr lang="en-US"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177693467"/>
                  </a:ext>
                </a:extLst>
              </a:tr>
              <a:tr h="272011">
                <a:tc gridSpan="3">
                  <a:txBody>
                    <a:bodyPr/>
                    <a:lstStyle/>
                    <a:p>
                      <a:pPr marL="72000" algn="l" defTabSz="914400" rtl="0" eaLnBrk="1" fontAlgn="t" latinLnBrk="0" hangingPunct="1"/>
                      <a:r>
                        <a:rPr lang="en-US" sz="1600" b="1" i="0" u="none" strike="noStrike" kern="1200" baseline="0">
                          <a:solidFill>
                            <a:schemeClr val="bg1"/>
                          </a:solidFill>
                          <a:latin typeface="+mn-lt"/>
                          <a:ea typeface="+mn-ea"/>
                          <a:cs typeface="+mn-cs"/>
                        </a:rPr>
                        <a:t>Topic 3: Introducing CRYSVITA® (burosumab) - a new treatment option for XLH</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5DB"/>
                    </a:solidFill>
                  </a:tcPr>
                </a:tc>
                <a:tc hMerge="1">
                  <a:txBody>
                    <a:bodyPr/>
                    <a:lstStyle/>
                    <a:p>
                      <a:pPr marL="0" algn="l" defTabSz="914400" rtl="0" eaLnBrk="1" fontAlgn="t" latinLnBrk="0" hangingPunct="1"/>
                      <a:r>
                        <a:rPr lang="en-SG" sz="1400" b="0" i="0" u="none" strike="noStrike" kern="1200">
                          <a:solidFill>
                            <a:srgbClr val="000000"/>
                          </a:solidFill>
                          <a:effectLst/>
                          <a:latin typeface="+mn-lt"/>
                          <a:ea typeface="+mn-ea"/>
                          <a:cs typeface="+mn-cs"/>
                        </a:rPr>
                        <a:t>Medical update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fontAlgn="t" latinLnBrk="0" hangingPunct="1"/>
                      <a:endParaRPr lang="en-US" sz="1800" b="1"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603971964"/>
                  </a:ext>
                </a:extLst>
              </a:tr>
              <a:tr h="533796">
                <a:tc>
                  <a:txBody>
                    <a:bodyPr/>
                    <a:lstStyle/>
                    <a:p>
                      <a:pPr marL="72000"/>
                      <a:r>
                        <a:rPr lang="en-SG" sz="1600" b="0" i="0" u="none" strike="noStrike" kern="1200" baseline="0">
                          <a:solidFill>
                            <a:schemeClr val="tx1"/>
                          </a:solidFill>
                          <a:latin typeface="+mn-lt"/>
                          <a:ea typeface="+mn-ea"/>
                          <a:cs typeface="+mn-cs"/>
                        </a:rPr>
                        <a:t>1:50pm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t>
                      </a:r>
                      <a:r>
                        <a:rPr lang="en-US" sz="1600" b="0" i="0" u="none" strike="noStrike" kern="1200" baseline="0" err="1">
                          <a:solidFill>
                            <a:schemeClr val="tx1"/>
                          </a:solidFill>
                          <a:latin typeface="+mn-lt"/>
                          <a:ea typeface="+mn-ea"/>
                          <a:cs typeface="+mn-cs"/>
                        </a:rPr>
                        <a:t>paediatrics</a:t>
                      </a:r>
                      <a:endParaRPr lang="en-US" sz="1600" b="0" i="0" u="none" strike="noStrike" kern="1200" baseline="0">
                        <a:solidFill>
                          <a:schemeClr val="tx1"/>
                        </a:solidFill>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Craig MUNNS (Speaker)</a:t>
                      </a:r>
                    </a:p>
                    <a:p>
                      <a:pPr marL="72000" algn="l" defTabSz="914400" rtl="0" eaLnBrk="1" fontAlgn="t" latinLnBrk="0" hangingPunct="1"/>
                      <a:endParaRPr lang="en-US"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2157387568"/>
                  </a:ext>
                </a:extLst>
              </a:tr>
              <a:tr h="533796">
                <a:tc>
                  <a:txBody>
                    <a:bodyPr/>
                    <a:lstStyle/>
                    <a:p>
                      <a:pPr marL="72000"/>
                      <a:r>
                        <a:rPr lang="en-SG" sz="1600" b="0" i="0" u="none" strike="noStrike" kern="1200" baseline="0">
                          <a:solidFill>
                            <a:schemeClr val="tx1"/>
                          </a:solidFill>
                          <a:latin typeface="+mn-lt"/>
                          <a:ea typeface="+mn-ea"/>
                          <a:cs typeface="+mn-cs"/>
                        </a:rPr>
                        <a:t>1:58p</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US" sz="1600" b="0" i="0" u="none" strike="noStrike" kern="1200" baseline="0">
                          <a:solidFill>
                            <a:schemeClr val="tx1"/>
                          </a:solidFill>
                          <a:latin typeface="+mn-lt"/>
                          <a:ea typeface="+mn-ea"/>
                          <a:cs typeface="+mn-cs"/>
                        </a:rPr>
                        <a:t>The safety and efficacy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adults</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Dr Syndia LAZARUS (Speaker) </a:t>
                      </a:r>
                    </a:p>
                    <a:p>
                      <a:pPr marL="72000"/>
                      <a:r>
                        <a:rPr lang="en-SG" sz="1600" b="0" i="0" u="none" strike="noStrike" kern="1200" baseline="0">
                          <a:solidFill>
                            <a:schemeClr val="tx1"/>
                          </a:solidFill>
                          <a:latin typeface="+mn-lt"/>
                          <a:ea typeface="+mn-ea"/>
                          <a:cs typeface="+mn-cs"/>
                        </a:rPr>
                        <a:t>Queensland Health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821696015"/>
                  </a:ext>
                </a:extLst>
              </a:tr>
              <a:tr h="795581">
                <a:tc>
                  <a:txBody>
                    <a:bodyPr/>
                    <a:lstStyle/>
                    <a:p>
                      <a:pPr marL="72000"/>
                      <a:r>
                        <a:rPr lang="en-SG" sz="1600" b="0" i="0" u="none" strike="noStrike" kern="1200" baseline="0">
                          <a:solidFill>
                            <a:schemeClr val="tx1"/>
                          </a:solidFill>
                          <a:latin typeface="+mn-lt"/>
                          <a:ea typeface="+mn-ea"/>
                          <a:cs typeface="+mn-cs"/>
                        </a:rPr>
                        <a:t>2:06pm</a:t>
                      </a:r>
                      <a:endParaRPr lang="en-SG" sz="1200" b="0" i="0" u="none" strike="noStrike" kern="1200">
                        <a:solidFill>
                          <a:srgbClr val="000000"/>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Panel Discussion </a:t>
                      </a:r>
                    </a:p>
                    <a:p>
                      <a:pPr marL="72000"/>
                      <a:r>
                        <a:rPr lang="en-US" sz="1600" b="0" i="0" u="none" strike="noStrike" kern="1200" baseline="0">
                          <a:solidFill>
                            <a:schemeClr val="tx1"/>
                          </a:solidFill>
                          <a:latin typeface="+mn-lt"/>
                          <a:ea typeface="+mn-ea"/>
                          <a:cs typeface="+mn-cs"/>
                        </a:rPr>
                        <a:t>The practical use of CRYSVITA</a:t>
                      </a:r>
                      <a:r>
                        <a:rPr lang="en-US" sz="1600" b="0" i="0" u="none" strike="noStrike" kern="1200" baseline="30000">
                          <a:solidFill>
                            <a:schemeClr val="tx1"/>
                          </a:solidFill>
                          <a:latin typeface="+mn-lt"/>
                          <a:ea typeface="+mn-ea"/>
                          <a:cs typeface="+mn-cs"/>
                        </a:rPr>
                        <a:t>®</a:t>
                      </a:r>
                      <a:r>
                        <a:rPr lang="en-US" sz="1600" b="0" i="0" u="none" strike="noStrike" kern="1200" baseline="0">
                          <a:solidFill>
                            <a:schemeClr val="tx1"/>
                          </a:solidFill>
                          <a:latin typeface="+mn-lt"/>
                          <a:ea typeface="+mn-ea"/>
                          <a:cs typeface="+mn-cs"/>
                        </a:rPr>
                        <a:t> in Australia</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5447">
                        <a:alpha val="20000"/>
                      </a:srgbClr>
                    </a:solidFill>
                  </a:tcPr>
                </a:tc>
                <a:tc>
                  <a:txBody>
                    <a:bodyPr/>
                    <a:lstStyle/>
                    <a:p>
                      <a:pPr marL="72000"/>
                      <a:r>
                        <a:rPr lang="en-SG" sz="1600" b="0" i="0" u="none" strike="noStrike" kern="1200" baseline="0">
                          <a:solidFill>
                            <a:schemeClr val="tx1"/>
                          </a:solidFill>
                          <a:latin typeface="+mn-lt"/>
                          <a:ea typeface="+mn-ea"/>
                          <a:cs typeface="+mn-cs"/>
                        </a:rPr>
                        <a:t>Prof Peter EBELING (Chair) </a:t>
                      </a:r>
                    </a:p>
                    <a:p>
                      <a:pPr marL="72000"/>
                      <a:r>
                        <a:rPr lang="en-SG" sz="1600" b="0" i="0" u="none" strike="noStrike" kern="1200" baseline="0">
                          <a:solidFill>
                            <a:schemeClr val="tx1"/>
                          </a:solidFill>
                          <a:latin typeface="+mn-lt"/>
                          <a:ea typeface="+mn-ea"/>
                          <a:cs typeface="+mn-cs"/>
                        </a:rPr>
                        <a:t>Prof Craig MUNNS (Panellist) </a:t>
                      </a:r>
                    </a:p>
                    <a:p>
                      <a:pPr marL="72000"/>
                      <a:r>
                        <a:rPr lang="en-SG" sz="1600" b="0" i="0" u="none" strike="noStrike" kern="1200" baseline="0">
                          <a:solidFill>
                            <a:schemeClr val="tx1"/>
                          </a:solidFill>
                          <a:latin typeface="+mn-lt"/>
                          <a:ea typeface="+mn-ea"/>
                          <a:cs typeface="+mn-cs"/>
                        </a:rPr>
                        <a:t>Dr Syndia LAZARUS (Panellist)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5447">
                        <a:alpha val="20000"/>
                      </a:srgbClr>
                    </a:solidFill>
                  </a:tcPr>
                </a:tc>
                <a:extLst>
                  <a:ext uri="{0D108BD9-81ED-4DB2-BD59-A6C34878D82A}">
                    <a16:rowId xmlns:a16="http://schemas.microsoft.com/office/drawing/2014/main" val="3745131477"/>
                  </a:ext>
                </a:extLst>
              </a:tr>
              <a:tr h="272011">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2:18pm</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Close</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A"/>
                    </a:solidFill>
                  </a:tcPr>
                </a:tc>
                <a:tc>
                  <a:txBody>
                    <a:bodyPr/>
                    <a:lstStyle/>
                    <a:p>
                      <a:pPr marL="72000" algn="l" defTabSz="914400" rtl="0" eaLnBrk="1" latinLnBrk="0" hangingPunct="1"/>
                      <a:r>
                        <a:rPr lang="en-SG" sz="1600" b="0" i="0" u="none" strike="noStrike" kern="1200" baseline="0">
                          <a:solidFill>
                            <a:schemeClr val="tx1"/>
                          </a:solidFill>
                          <a:latin typeface="+mn-lt"/>
                          <a:ea typeface="+mn-ea"/>
                          <a:cs typeface="+mn-cs"/>
                        </a:rPr>
                        <a:t>Prof Peter EBELING</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DDA"/>
                    </a:solidFill>
                  </a:tcPr>
                </a:tc>
                <a:extLst>
                  <a:ext uri="{0D108BD9-81ED-4DB2-BD59-A6C34878D82A}">
                    <a16:rowId xmlns:a16="http://schemas.microsoft.com/office/drawing/2014/main" val="592262238"/>
                  </a:ext>
                </a:extLst>
              </a:tr>
            </a:tbl>
          </a:graphicData>
        </a:graphic>
      </p:graphicFrame>
    </p:spTree>
    <p:extLst>
      <p:ext uri="{BB962C8B-B14F-4D97-AF65-F5344CB8AC3E}">
        <p14:creationId xmlns:p14="http://schemas.microsoft.com/office/powerpoint/2010/main" val="1420094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B2C4-E276-476B-72DB-4615B9EA0592}"/>
              </a:ext>
            </a:extLst>
          </p:cNvPr>
          <p:cNvSpPr>
            <a:spLocks noGrp="1"/>
          </p:cNvSpPr>
          <p:nvPr>
            <p:ph type="title"/>
          </p:nvPr>
        </p:nvSpPr>
        <p:spPr>
          <a:xfrm>
            <a:off x="4914900" y="1239567"/>
            <a:ext cx="6513081" cy="3790950"/>
          </a:xfrm>
        </p:spPr>
        <p:txBody>
          <a:bodyPr>
            <a:normAutofit/>
          </a:bodyPr>
          <a:lstStyle/>
          <a:p>
            <a:r>
              <a:rPr lang="en-US"/>
              <a:t>Panel Discussion </a:t>
            </a:r>
            <a:br>
              <a:rPr lang="en-US"/>
            </a:br>
            <a:r>
              <a:rPr lang="en-US"/>
              <a:t>The practical use of CRYSVITA</a:t>
            </a:r>
            <a:r>
              <a:rPr lang="en-US" baseline="30000"/>
              <a:t>®</a:t>
            </a:r>
            <a:r>
              <a:rPr lang="en-US"/>
              <a:t> in Australia</a:t>
            </a:r>
            <a:endParaRPr lang="en-SG"/>
          </a:p>
        </p:txBody>
      </p:sp>
      <p:sp>
        <p:nvSpPr>
          <p:cNvPr id="5" name="TextBox 4">
            <a:extLst>
              <a:ext uri="{FF2B5EF4-FFF2-40B4-BE49-F238E27FC236}">
                <a16:creationId xmlns:a16="http://schemas.microsoft.com/office/drawing/2014/main" id="{D503ACA1-389A-11DB-BD6D-370422A60A30}"/>
              </a:ext>
            </a:extLst>
          </p:cNvPr>
          <p:cNvSpPr txBox="1"/>
          <p:nvPr/>
        </p:nvSpPr>
        <p:spPr>
          <a:xfrm>
            <a:off x="4914900" y="4780854"/>
            <a:ext cx="5695950" cy="1384995"/>
          </a:xfrm>
          <a:prstGeom prst="rect">
            <a:avLst/>
          </a:prstGeom>
          <a:noFill/>
        </p:spPr>
        <p:txBody>
          <a:bodyPr wrap="square">
            <a:spAutoFit/>
          </a:bodyPr>
          <a:lstStyle/>
          <a:p>
            <a:pPr marL="72000"/>
            <a:r>
              <a:rPr lang="en-AU" sz="2800" b="0" i="0" u="none" strike="noStrike" kern="1200" baseline="0">
                <a:solidFill>
                  <a:schemeClr val="tx1"/>
                </a:solidFill>
                <a:latin typeface="+mn-lt"/>
                <a:ea typeface="+mn-ea"/>
                <a:cs typeface="+mn-cs"/>
              </a:rPr>
              <a:t>Prof Peter EBELING 	(Chair) </a:t>
            </a:r>
          </a:p>
          <a:p>
            <a:pPr marL="72000"/>
            <a:r>
              <a:rPr lang="en-AU" sz="2800" b="0" i="0" u="none" strike="noStrike" kern="1200" baseline="0">
                <a:solidFill>
                  <a:schemeClr val="tx1"/>
                </a:solidFill>
                <a:latin typeface="+mn-lt"/>
                <a:ea typeface="+mn-ea"/>
                <a:cs typeface="+mn-cs"/>
              </a:rPr>
              <a:t>Prof Craig MUNNS 	(Panellist) </a:t>
            </a:r>
          </a:p>
          <a:p>
            <a:pPr marL="72000"/>
            <a:r>
              <a:rPr lang="en-AU" sz="2800" b="0" i="0" u="none" strike="noStrike" kern="1200" baseline="0">
                <a:solidFill>
                  <a:schemeClr val="tx1"/>
                </a:solidFill>
                <a:latin typeface="+mn-lt"/>
                <a:ea typeface="+mn-ea"/>
                <a:cs typeface="+mn-cs"/>
              </a:rPr>
              <a:t>Dr Syndia LAZARUS 	(Panellist) </a:t>
            </a:r>
            <a:endParaRPr lang="en-AU" sz="2800"/>
          </a:p>
        </p:txBody>
      </p:sp>
    </p:spTree>
    <p:extLst>
      <p:ext uri="{BB962C8B-B14F-4D97-AF65-F5344CB8AC3E}">
        <p14:creationId xmlns:p14="http://schemas.microsoft.com/office/powerpoint/2010/main" val="29025872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22EE-6729-D31E-05E5-D618971764D0}"/>
              </a:ext>
            </a:extLst>
          </p:cNvPr>
          <p:cNvSpPr>
            <a:spLocks noGrp="1"/>
          </p:cNvSpPr>
          <p:nvPr>
            <p:ph type="ctrTitle"/>
          </p:nvPr>
        </p:nvSpPr>
        <p:spPr/>
        <p:txBody>
          <a:bodyPr/>
          <a:lstStyle/>
          <a:p>
            <a:r>
              <a:rPr lang="en-US" sz="2400"/>
              <a:t>Thank you</a:t>
            </a:r>
            <a:endParaRPr lang="en-SG"/>
          </a:p>
        </p:txBody>
      </p:sp>
      <p:pic>
        <p:nvPicPr>
          <p:cNvPr id="7" name="Picture 6" descr="A picture containing text, clipart&#10;&#10;Description automatically generated">
            <a:extLst>
              <a:ext uri="{FF2B5EF4-FFF2-40B4-BE49-F238E27FC236}">
                <a16:creationId xmlns:a16="http://schemas.microsoft.com/office/drawing/2014/main" id="{E8202DD1-03D3-4F84-B59B-843802FFB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6419" y="5913344"/>
            <a:ext cx="3747514" cy="793952"/>
          </a:xfrm>
          <a:prstGeom prst="rect">
            <a:avLst/>
          </a:prstGeom>
        </p:spPr>
      </p:pic>
      <p:pic>
        <p:nvPicPr>
          <p:cNvPr id="6" name="Picture 5">
            <a:extLst>
              <a:ext uri="{FF2B5EF4-FFF2-40B4-BE49-F238E27FC236}">
                <a16:creationId xmlns:a16="http://schemas.microsoft.com/office/drawing/2014/main" id="{76186F2E-62C1-8E93-29CC-A2B7351AE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194" y="2072518"/>
            <a:ext cx="4696412" cy="2675336"/>
          </a:xfrm>
          <a:prstGeom prst="rect">
            <a:avLst/>
          </a:prstGeom>
        </p:spPr>
      </p:pic>
      <p:sp>
        <p:nvSpPr>
          <p:cNvPr id="8" name="TextBox 7">
            <a:extLst>
              <a:ext uri="{FF2B5EF4-FFF2-40B4-BE49-F238E27FC236}">
                <a16:creationId xmlns:a16="http://schemas.microsoft.com/office/drawing/2014/main" id="{C766A98C-D2AB-30CA-23F1-6ACEBAFC5AEF}"/>
              </a:ext>
            </a:extLst>
          </p:cNvPr>
          <p:cNvSpPr txBox="1"/>
          <p:nvPr/>
        </p:nvSpPr>
        <p:spPr>
          <a:xfrm>
            <a:off x="811661" y="5987154"/>
            <a:ext cx="6351477" cy="646331"/>
          </a:xfrm>
          <a:prstGeom prst="rect">
            <a:avLst/>
          </a:prstGeom>
          <a:noFill/>
        </p:spPr>
        <p:txBody>
          <a:bodyPr wrap="square">
            <a:spAutoFit/>
          </a:bodyPr>
          <a:lstStyle/>
          <a:p>
            <a:pPr marL="0" indent="0" algn="just">
              <a:buNone/>
            </a:pPr>
            <a:r>
              <a:rPr lang="en-US" sz="1200" b="0" i="0" u="none" strike="noStrike" baseline="0">
                <a:solidFill>
                  <a:srgbClr val="221E1F"/>
                </a:solidFill>
              </a:rPr>
              <a:t>© 2022 Kyowa Kirin Limited. All rights reserved. Kyowa Kirin Australia Pty Ltd, 68 York Street, Sydney </a:t>
            </a:r>
            <a:r>
              <a:rPr lang="en-US" sz="1200" b="0" i="0" u="none" strike="noStrike" baseline="0">
                <a:solidFill>
                  <a:srgbClr val="221E1F"/>
                </a:solidFill>
                <a:hlinkClick r:id="rId4"/>
              </a:rPr>
              <a:t>https://www.kyowakirin.com/australia/index.html</a:t>
            </a:r>
            <a:r>
              <a:rPr lang="en-US" sz="1200" b="0" i="0" u="none" strike="noStrike" baseline="0">
                <a:solidFill>
                  <a:srgbClr val="221E1F"/>
                </a:solidFill>
              </a:rPr>
              <a:t>  Date of Preparation July 2022. Report adverse events to </a:t>
            </a:r>
            <a:r>
              <a:rPr lang="en-US" sz="1200" b="0" i="0" u="none" strike="noStrike" baseline="0">
                <a:solidFill>
                  <a:srgbClr val="221E1F"/>
                </a:solidFill>
                <a:hlinkClick r:id="rId5"/>
              </a:rPr>
              <a:t>pv.kkau.2r@kyowakirin.com</a:t>
            </a:r>
            <a:r>
              <a:rPr lang="en-US" sz="1200" b="0" i="0" u="none" strike="noStrike" baseline="0">
                <a:solidFill>
                  <a:srgbClr val="221E1F"/>
                </a:solidFill>
              </a:rPr>
              <a:t>   KKAU-XLH-2207274</a:t>
            </a:r>
            <a:endParaRPr lang="en-SG" sz="1200"/>
          </a:p>
        </p:txBody>
      </p:sp>
      <p:sp>
        <p:nvSpPr>
          <p:cNvPr id="4" name="TextBox 3">
            <a:extLst>
              <a:ext uri="{FF2B5EF4-FFF2-40B4-BE49-F238E27FC236}">
                <a16:creationId xmlns:a16="http://schemas.microsoft.com/office/drawing/2014/main" id="{6D110777-096F-8916-D6FC-1A78E80E2DC7}"/>
              </a:ext>
            </a:extLst>
          </p:cNvPr>
          <p:cNvSpPr txBox="1"/>
          <p:nvPr/>
        </p:nvSpPr>
        <p:spPr>
          <a:xfrm>
            <a:off x="2883990" y="1502231"/>
            <a:ext cx="2055872" cy="483476"/>
          </a:xfrm>
          <a:prstGeom prst="rect">
            <a:avLst/>
          </a:prstGeom>
        </p:spPr>
        <p:txBody>
          <a:bodyPr vert="horz" wrap="none" lIns="0" tIns="0" rIns="0" bIns="0" rtlCol="0" anchor="t" anchorCtr="0">
            <a:noAutofit/>
          </a:bodyPr>
          <a:lstStyle/>
          <a:p>
            <a:pPr algn="ctr">
              <a:spcBef>
                <a:spcPts val="1000"/>
              </a:spcBef>
              <a:spcAft>
                <a:spcPts val="600"/>
              </a:spcAft>
              <a:buClr>
                <a:srgbClr val="00B5DB"/>
              </a:buClr>
            </a:pPr>
            <a:r>
              <a:rPr lang="en-US" sz="3200" b="1">
                <a:solidFill>
                  <a:srgbClr val="000D4F"/>
                </a:solidFill>
                <a:latin typeface="Kaleko105RoundW01-Bold"/>
              </a:rPr>
              <a:t>USB Cards</a:t>
            </a:r>
            <a:endParaRPr lang="en-SG" sz="3200" b="1">
              <a:solidFill>
                <a:srgbClr val="000D4F"/>
              </a:solidFill>
              <a:latin typeface="Kaleko105RoundW01-Bold"/>
            </a:endParaRPr>
          </a:p>
        </p:txBody>
      </p:sp>
      <p:sp>
        <p:nvSpPr>
          <p:cNvPr id="10" name="TextBox 9">
            <a:extLst>
              <a:ext uri="{FF2B5EF4-FFF2-40B4-BE49-F238E27FC236}">
                <a16:creationId xmlns:a16="http://schemas.microsoft.com/office/drawing/2014/main" id="{609B8BA1-8127-5D88-FAAD-6B6947AEB5FC}"/>
              </a:ext>
            </a:extLst>
          </p:cNvPr>
          <p:cNvSpPr txBox="1"/>
          <p:nvPr/>
        </p:nvSpPr>
        <p:spPr>
          <a:xfrm>
            <a:off x="6978754" y="2181654"/>
            <a:ext cx="4696412" cy="2062103"/>
          </a:xfrm>
          <a:prstGeom prst="rect">
            <a:avLst/>
          </a:prstGeom>
          <a:noFill/>
        </p:spPr>
        <p:txBody>
          <a:bodyPr wrap="square">
            <a:spAutoFit/>
          </a:bodyPr>
          <a:lstStyle/>
          <a:p>
            <a:pPr algn="ctr"/>
            <a:r>
              <a:rPr lang="en-US" sz="3200" b="1" i="0" u="none" strike="noStrike" baseline="0">
                <a:solidFill>
                  <a:srgbClr val="000D4F"/>
                </a:solidFill>
                <a:latin typeface="Kaleko105RoundW01-Bold"/>
              </a:rPr>
              <a:t>For more information on </a:t>
            </a:r>
            <a:r>
              <a:rPr lang="en-US" sz="3200" b="1">
                <a:solidFill>
                  <a:srgbClr val="000D4F"/>
                </a:solidFill>
                <a:latin typeface="Kaleko105RoundW01-Bold"/>
              </a:rPr>
              <a:t>XLH and CRYSVITA® </a:t>
            </a:r>
            <a:r>
              <a:rPr lang="en-US" sz="3200" b="1" i="0" u="none" strike="noStrike" baseline="0">
                <a:solidFill>
                  <a:srgbClr val="000D4F"/>
                </a:solidFill>
                <a:latin typeface="Kaleko105RoundW01-Bold"/>
              </a:rPr>
              <a:t>visit the Kyowa Kirin Stand in the Exhibition Hall</a:t>
            </a:r>
            <a:endParaRPr lang="en-SG" sz="3200"/>
          </a:p>
        </p:txBody>
      </p:sp>
    </p:spTree>
    <p:extLst>
      <p:ext uri="{BB962C8B-B14F-4D97-AF65-F5344CB8AC3E}">
        <p14:creationId xmlns:p14="http://schemas.microsoft.com/office/powerpoint/2010/main" val="3285042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19D3FF-76EA-A435-751F-FAD88644F4A8}"/>
              </a:ext>
            </a:extLst>
          </p:cNvPr>
          <p:cNvSpPr>
            <a:spLocks noGrp="1"/>
          </p:cNvSpPr>
          <p:nvPr>
            <p:ph type="ctrTitle"/>
          </p:nvPr>
        </p:nvSpPr>
        <p:spPr/>
        <p:txBody>
          <a:bodyPr/>
          <a:lstStyle/>
          <a:p>
            <a:r>
              <a:rPr lang="en-US"/>
              <a:t>CRYSVITA® Minimum Product Information</a:t>
            </a:r>
            <a:endParaRPr lang="en-SG"/>
          </a:p>
        </p:txBody>
      </p:sp>
      <p:sp>
        <p:nvSpPr>
          <p:cNvPr id="5" name="Content Placeholder 4">
            <a:extLst>
              <a:ext uri="{FF2B5EF4-FFF2-40B4-BE49-F238E27FC236}">
                <a16:creationId xmlns:a16="http://schemas.microsoft.com/office/drawing/2014/main" id="{30F96DA7-3B56-59A7-4847-3F4B834C9AF1}"/>
              </a:ext>
            </a:extLst>
          </p:cNvPr>
          <p:cNvSpPr>
            <a:spLocks noGrp="1"/>
          </p:cNvSpPr>
          <p:nvPr>
            <p:ph idx="1"/>
          </p:nvPr>
        </p:nvSpPr>
        <p:spPr/>
        <p:txBody>
          <a:bodyPr>
            <a:normAutofit fontScale="55000" lnSpcReduction="20000"/>
          </a:bodyPr>
          <a:lstStyle/>
          <a:p>
            <a:pPr marL="0" indent="0">
              <a:lnSpc>
                <a:spcPct val="107000"/>
              </a:lnSpc>
              <a:spcAft>
                <a:spcPts val="800"/>
              </a:spcAft>
              <a:buNone/>
            </a:pPr>
            <a:r>
              <a:rPr lang="en-SG" sz="1800" b="1">
                <a:effectLst/>
                <a:latin typeface="Arial" panose="020B0604020202020204" pitchFamily="34" charset="0"/>
                <a:ea typeface="Calibri" panose="020F0502020204030204" pitchFamily="34" charset="0"/>
                <a:cs typeface="Times New Roman" panose="02020603050405020304" pitchFamily="18"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This medicinal product is subject to additional monitoring in Australia. This will allow quick identification of new safety information. Healthcare professionals are asked to report any suspected adverse events at www.tga.gov.au/reporting-problems.</a:t>
            </a:r>
          </a:p>
          <a:p>
            <a:pPr marL="0" indent="0">
              <a:lnSpc>
                <a:spcPct val="107000"/>
              </a:lnSpc>
              <a:spcAft>
                <a:spcPts val="800"/>
              </a:spcAft>
              <a:buNone/>
            </a:pPr>
            <a:r>
              <a:rPr lang="en-SG" sz="1800" b="1">
                <a:effectLst/>
                <a:latin typeface="Calibri" panose="020F0502020204030204" pitchFamily="34" charset="0"/>
                <a:ea typeface="Calibri" panose="020F0502020204030204" pitchFamily="34" charset="0"/>
                <a:cs typeface="Times New Roman" panose="02020603050405020304" pitchFamily="18" charset="0"/>
              </a:rPr>
              <a:t>MINIMUM PRODUCT INFORMATION</a:t>
            </a:r>
            <a:r>
              <a:rPr lang="en-SG" sz="1800">
                <a:effectLst/>
                <a:latin typeface="Calibri" panose="020F0502020204030204" pitchFamily="34" charset="0"/>
                <a:ea typeface="Calibri" panose="020F0502020204030204" pitchFamily="34" charset="0"/>
                <a:cs typeface="Times New Roman" panose="02020603050405020304" pitchFamily="18" charset="0"/>
              </a:rPr>
              <a:t> </a:t>
            </a:r>
            <a:r>
              <a:rPr lang="en-SG" sz="1800" b="1">
                <a:effectLst/>
                <a:latin typeface="Calibri" panose="020F0502020204030204" pitchFamily="34" charset="0"/>
                <a:ea typeface="Calibri" panose="020F0502020204030204" pitchFamily="34" charset="0"/>
                <a:cs typeface="Times New Roman" panose="02020603050405020304" pitchFamily="18" charset="0"/>
              </a:rPr>
              <a:t>CRYSVITA® (burosumab) solution for injection</a:t>
            </a:r>
            <a:endParaRPr lang="en-SG"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SG" sz="1800" b="1" cap="all">
                <a:effectLst/>
                <a:latin typeface="Calibri" panose="020F0502020204030204" pitchFamily="34" charset="0"/>
                <a:ea typeface="Calibri" panose="020F0502020204030204" pitchFamily="34" charset="0"/>
                <a:cs typeface="Times New Roman" panose="02020603050405020304" pitchFamily="18" charset="0"/>
              </a:rPr>
              <a:t>THERAPEUTIC indication</a:t>
            </a:r>
            <a:r>
              <a:rPr lang="en-SG" sz="1800" b="1">
                <a:effectLst/>
                <a:latin typeface="Calibri" panose="020F0502020204030204" pitchFamily="34" charset="0"/>
                <a:ea typeface="Calibri" panose="020F0502020204030204" pitchFamily="34" charset="0"/>
                <a:cs typeface="Times New Roman" panose="02020603050405020304" pitchFamily="18"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 CRYSVITA® (burosumab) is indicated for the treatment of X-linked hypophosphataemia (XLH) in adults, adolescents and children 1 year of age or older. </a:t>
            </a:r>
            <a:r>
              <a:rPr lang="en-SG" sz="1800" b="1" cap="all">
                <a:effectLst/>
                <a:latin typeface="Calibri" panose="020F0502020204030204" pitchFamily="34" charset="0"/>
                <a:ea typeface="Calibri" panose="020F0502020204030204" pitchFamily="34" charset="0"/>
                <a:cs typeface="Times New Roman" panose="02020603050405020304" pitchFamily="18" charset="0"/>
              </a:rPr>
              <a:t>Dose and ADMINISTRATION</a:t>
            </a:r>
            <a:r>
              <a:rPr lang="en-SG" sz="1800" b="1">
                <a:effectLst/>
                <a:latin typeface="Calibri" panose="020F0502020204030204" pitchFamily="34" charset="0"/>
                <a:ea typeface="Calibri" panose="020F0502020204030204" pitchFamily="34" charset="0"/>
                <a:cs typeface="Times New Roman" panose="02020603050405020304" pitchFamily="18"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 The recommended starting dose regimen for paediatrics (children 1-11yrs and adolescents 12-17yrs) is 0.8 mg/kg of body weight, rounded to the nearest 10 mg, every 2 weeks, up to a maximum dose of 90 mg. The recommended dose regimen in adults (18yrs and older) is 1 mg/kg of body weight, rounded to the nearest 10 mg up to a maximum dose of 90 mg, administered every 4 weeks. Treatment should be initiated and monitored by specialist medical practitioners experienced in the management of patients with metabolic bone disease. Fasting serum phosphate concentration should be below the reference range for age prior to initiation of treatment. CRYSVITA® is administered by subcutaneous injection and should be administered by a healthcare provider. The maximum volume of CRYSVITA® per injection site is 1.5 </a:t>
            </a:r>
            <a:r>
              <a:rPr lang="en-SG" sz="1800" err="1">
                <a:effectLst/>
                <a:latin typeface="Calibri" panose="020F0502020204030204" pitchFamily="34" charset="0"/>
                <a:ea typeface="Calibri" panose="020F0502020204030204" pitchFamily="34" charset="0"/>
                <a:cs typeface="Times New Roman" panose="02020603050405020304" pitchFamily="18" charset="0"/>
              </a:rPr>
              <a:t>mL.</a:t>
            </a:r>
            <a:r>
              <a:rPr lang="en-SG" sz="1800">
                <a:effectLst/>
                <a:latin typeface="Calibri" panose="020F0502020204030204" pitchFamily="34" charset="0"/>
                <a:ea typeface="Calibri" panose="020F0502020204030204" pitchFamily="34" charset="0"/>
                <a:cs typeface="Times New Roman" panose="02020603050405020304" pitchFamily="18" charset="0"/>
              </a:rPr>
              <a:t> If multiple injections are required, administer at different injection sites.  </a:t>
            </a:r>
            <a:r>
              <a:rPr lang="en-SG" sz="1800" b="1" cap="all">
                <a:effectLst/>
                <a:latin typeface="Calibri" panose="020F0502020204030204" pitchFamily="34" charset="0"/>
                <a:ea typeface="Calibri" panose="020F0502020204030204" pitchFamily="34" charset="0"/>
                <a:cs typeface="Times New Roman" panose="02020603050405020304" pitchFamily="18" charset="0"/>
              </a:rPr>
              <a:t>Contraindications</a:t>
            </a:r>
            <a:r>
              <a:rPr lang="en-SG" sz="1800" b="1">
                <a:effectLst/>
                <a:latin typeface="Calibri" panose="020F0502020204030204" pitchFamily="34" charset="0"/>
                <a:ea typeface="Calibri" panose="020F0502020204030204" pitchFamily="34" charset="0"/>
                <a:cs typeface="Times New Roman" panose="02020603050405020304" pitchFamily="18"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 Hypersensitivity to CRYSVITA® or to any of the excipients. Concurrent administration with oral phosphate and / or active vitamin D analogues. Serum phosphate level within or above the normal range for age at initiation of treatment. Severe renal impairment or end stage renal disease. </a:t>
            </a:r>
            <a:r>
              <a:rPr lang="en-SG" sz="1800" b="1" cap="all">
                <a:effectLst/>
                <a:latin typeface="Calibri" panose="020F0502020204030204" pitchFamily="34" charset="0"/>
                <a:ea typeface="Calibri" panose="020F0502020204030204" pitchFamily="34" charset="0"/>
                <a:cs typeface="Times New Roman" panose="02020603050405020304" pitchFamily="18" charset="0"/>
              </a:rPr>
              <a:t>precautions</a:t>
            </a:r>
            <a:r>
              <a:rPr lang="en-SG" sz="1800" b="1">
                <a:effectLst/>
                <a:latin typeface="Calibri" panose="020F0502020204030204" pitchFamily="34" charset="0"/>
                <a:ea typeface="Calibri" panose="020F0502020204030204" pitchFamily="34" charset="0"/>
                <a:cs typeface="Times New Roman" panose="02020603050405020304" pitchFamily="18"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 Discontinue oral phosphate and active vitamin D analogues at least 1 week prior to initiating CRYSVITA® treatment. Monitor for signs and symptoms of nephrocalcinosis, hyperphosphatemia, ectopic mineralisation, and serious hypersensitivity reactions. Administration should be interrupted in any patient experiencing severe injection site reactions. Discontinue if serious hypersensitivity reaction occurs. Monitoring for signs and symptoms of nephrocalcinosis due to ectopic mineralisation, e.g. by renal ultrasonography, is recommended at the start of treatment and every 6 months for the first 12 months of treatment, and annually thereafter. Monitoring of urine calcium and phosphate is suggested every 3 months. Monitoring of plasma alkaline phosphatase, calcium, parathyroid hormone (PTH) and creatinine is recommended every 6 months (every 3 months for children 1 - 2 years) or as indicated. </a:t>
            </a:r>
            <a:r>
              <a:rPr lang="en-SG" sz="1800" b="1" cap="all">
                <a:effectLst/>
                <a:latin typeface="Calibri" panose="020F0502020204030204" pitchFamily="34" charset="0"/>
                <a:ea typeface="Calibri" panose="020F0502020204030204" pitchFamily="34" charset="0"/>
                <a:cs typeface="Times New Roman" panose="02020603050405020304" pitchFamily="18" charset="0"/>
              </a:rPr>
              <a:t>interactions</a:t>
            </a:r>
            <a:r>
              <a:rPr lang="en-SG" sz="1800" b="1">
                <a:effectLst/>
                <a:latin typeface="Calibri" panose="020F0502020204030204" pitchFamily="34" charset="0"/>
                <a:ea typeface="Calibri" panose="020F0502020204030204" pitchFamily="34" charset="0"/>
                <a:cs typeface="Times New Roman" panose="02020603050405020304" pitchFamily="18"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 Concurrent administration of CRYSVITA® with oral phosphate and active vitamin D analogues is contraindicated as it may cause an increased risk of hyperphosphatemia and hypercalcaemia. Caution should be exercised when combining CRYSVITA® with </a:t>
            </a:r>
            <a:r>
              <a:rPr lang="en-SG" sz="1800" err="1">
                <a:effectLst/>
                <a:latin typeface="Calibri" panose="020F0502020204030204" pitchFamily="34" charset="0"/>
                <a:ea typeface="Calibri" panose="020F0502020204030204" pitchFamily="34" charset="0"/>
                <a:cs typeface="Times New Roman" panose="02020603050405020304" pitchFamily="18" charset="0"/>
              </a:rPr>
              <a:t>calcimimetic</a:t>
            </a:r>
            <a:r>
              <a:rPr lang="en-SG" sz="1800">
                <a:effectLst/>
                <a:latin typeface="Calibri" panose="020F0502020204030204" pitchFamily="34" charset="0"/>
                <a:ea typeface="Calibri" panose="020F0502020204030204" pitchFamily="34" charset="0"/>
                <a:cs typeface="Times New Roman" panose="02020603050405020304" pitchFamily="18" charset="0"/>
              </a:rPr>
              <a:t> medicinal products. </a:t>
            </a:r>
            <a:r>
              <a:rPr lang="en-SG" sz="1800" b="1" cap="all">
                <a:effectLst/>
                <a:latin typeface="Calibri" panose="020F0502020204030204" pitchFamily="34" charset="0"/>
                <a:ea typeface="Calibri" panose="020F0502020204030204" pitchFamily="34" charset="0"/>
                <a:cs typeface="Times New Roman" panose="02020603050405020304" pitchFamily="18" charset="0"/>
              </a:rPr>
              <a:t>adverse effects</a:t>
            </a:r>
            <a:r>
              <a:rPr lang="en-SG" sz="1800" b="1">
                <a:effectLst/>
                <a:latin typeface="Calibri" panose="020F0502020204030204" pitchFamily="34" charset="0"/>
                <a:ea typeface="Calibri" panose="020F0502020204030204" pitchFamily="34" charset="0"/>
                <a:cs typeface="Times New Roman" panose="02020603050405020304" pitchFamily="18"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 Very common adverse reactions (&gt;10%) reported in paediatric patients (≥1-17yrs) during clinical trials who had received at least 1 dose of CRYSVITA® were:  injection site reactions, cough, headache, pyrexia, pain in extremity, vomiting, tooth abscess, vitamin D decreased, diarrhoea, rash, nausea, constipation, dental caries and myalgia. Common adverse reactions (</a:t>
            </a:r>
            <a:r>
              <a:rPr lang="en-SG" sz="1800">
                <a:effectLst/>
                <a:latin typeface="Calibri" panose="020F0502020204030204" pitchFamily="34" charset="0"/>
                <a:ea typeface="Calibri" panose="020F0502020204030204" pitchFamily="34" charset="0"/>
                <a:cs typeface="Calibri" panose="020F0502020204030204" pitchFamily="34"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10%) reported in paediatric patients </a:t>
            </a:r>
            <a:r>
              <a:rPr lang="en-SG" sz="1800">
                <a:effectLst/>
                <a:latin typeface="Calibri" panose="020F0502020204030204" pitchFamily="34" charset="0"/>
                <a:ea typeface="Calibri" panose="020F0502020204030204" pitchFamily="34" charset="0"/>
                <a:cs typeface="Calibri" panose="020F0502020204030204" pitchFamily="34"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1 year of age during clinical trials who had received at least 1 dose of CRYSVITA® were: dizziness and blood phosphorus increased.  Very common adverse reactions (&gt;10%) reported in adult patients (</a:t>
            </a:r>
            <a:r>
              <a:rPr lang="en-SG" sz="1800">
                <a:effectLst/>
                <a:latin typeface="Calibri" panose="020F0502020204030204" pitchFamily="34" charset="0"/>
                <a:ea typeface="Calibri" panose="020F0502020204030204" pitchFamily="34" charset="0"/>
                <a:cs typeface="Calibri" panose="020F0502020204030204" pitchFamily="34" charset="0"/>
              </a:rPr>
              <a:t>≥</a:t>
            </a:r>
            <a:r>
              <a:rPr lang="en-SG" sz="1800">
                <a:effectLst/>
                <a:latin typeface="Calibri" panose="020F0502020204030204" pitchFamily="34" charset="0"/>
                <a:ea typeface="Calibri" panose="020F0502020204030204" pitchFamily="34" charset="0"/>
                <a:cs typeface="Times New Roman" panose="02020603050405020304" pitchFamily="18" charset="0"/>
              </a:rPr>
              <a:t>18yrs) who had received at least 1 dose of CRYSVITA® during clinical trials were: back pain, headache, tooth infection, restless legs syndrome, muscle spasms, vitamin D decrease and dizziness.  Common adverse reactions (≤10%) reported in adult patients who had received at least 1 dose of CRYSVITA® during clinical trials were: constipation and blood phosphorus increased. Content based on full CRYSTVITA® Product Information. Date Approved: 10Sept2021. </a:t>
            </a:r>
          </a:p>
          <a:p>
            <a:pPr marL="0" indent="0">
              <a:lnSpc>
                <a:spcPct val="107000"/>
              </a:lnSpc>
              <a:spcAft>
                <a:spcPts val="800"/>
              </a:spcAft>
              <a:buNone/>
            </a:pPr>
            <a:r>
              <a:rPr lang="en-SG" sz="1800">
                <a:effectLst/>
                <a:latin typeface="Calibri" panose="020F0502020204030204" pitchFamily="34" charset="0"/>
                <a:ea typeface="Calibri" panose="020F0502020204030204" pitchFamily="34" charset="0"/>
                <a:cs typeface="Times New Roman" panose="02020603050405020304" pitchFamily="18" charset="0"/>
              </a:rPr>
              <a:t>Please review full Product Information before prescribing. </a:t>
            </a:r>
            <a:br>
              <a:rPr lang="en-SG" sz="1800">
                <a:effectLst/>
                <a:latin typeface="Calibri" panose="020F0502020204030204" pitchFamily="34" charset="0"/>
                <a:ea typeface="Calibri" panose="020F0502020204030204" pitchFamily="34" charset="0"/>
                <a:cs typeface="Times New Roman" panose="02020603050405020304" pitchFamily="18" charset="0"/>
              </a:rPr>
            </a:br>
            <a:r>
              <a:rPr lang="en-SG" sz="1800">
                <a:effectLst/>
                <a:latin typeface="Calibri" panose="020F0502020204030204" pitchFamily="34" charset="0"/>
                <a:ea typeface="Calibri" panose="020F0502020204030204" pitchFamily="34" charset="0"/>
                <a:cs typeface="Times New Roman" panose="02020603050405020304" pitchFamily="18" charset="0"/>
              </a:rPr>
              <a:t>Full Product Information is available from the Trade Display or at: </a:t>
            </a:r>
            <a:r>
              <a:rPr lang="en-SG"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https://www.ebs.tga.gov.au/ebs/picmi/picmirepository.nsf/PICMI?OpenForm&amp;t=PI&amp;q=crysvita&amp;r=/</a:t>
            </a:r>
            <a:endParaRPr lang="en-SG"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SG" sz="1800">
                <a:effectLst/>
                <a:latin typeface="Calibri" panose="020F0502020204030204" pitchFamily="34" charset="0"/>
                <a:ea typeface="Calibri" panose="020F0502020204030204" pitchFamily="34" charset="0"/>
                <a:cs typeface="Times New Roman" panose="02020603050405020304" pitchFamily="18" charset="0"/>
              </a:rPr>
              <a:t>© All rights reserved. Kyowa Kirin Australia Pty Ltd, 68 York Street, Sydney, NSW 2000, Australia. </a:t>
            </a:r>
            <a:r>
              <a:rPr lang="en-SG"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www.kyowakirin.com/australia</a:t>
            </a:r>
            <a:r>
              <a:rPr lang="en-SG" sz="1800">
                <a:effectLst/>
                <a:latin typeface="Calibri" panose="020F0502020204030204" pitchFamily="34" charset="0"/>
                <a:ea typeface="Calibri" panose="020F0502020204030204" pitchFamily="34" charset="0"/>
                <a:cs typeface="Times New Roman" panose="02020603050405020304" pitchFamily="18" charset="0"/>
              </a:rPr>
              <a:t>. enquiry.kkau@kyowakirin.com. KKAU-XLH-2108062. Date of preparation September 2021.</a:t>
            </a:r>
          </a:p>
        </p:txBody>
      </p:sp>
    </p:spTree>
    <p:extLst>
      <p:ext uri="{BB962C8B-B14F-4D97-AF65-F5344CB8AC3E}">
        <p14:creationId xmlns:p14="http://schemas.microsoft.com/office/powerpoint/2010/main" val="331954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4070" y="1398820"/>
            <a:ext cx="4618435" cy="1598132"/>
          </a:xfrm>
        </p:spPr>
        <p:txBody>
          <a:bodyPr>
            <a:noAutofit/>
          </a:bodyPr>
          <a:lstStyle/>
          <a:p>
            <a:r>
              <a:rPr lang="en-US" sz="3200"/>
              <a:t>FGF23 – a complex hormone involved in multiple disorders</a:t>
            </a:r>
            <a:endParaRPr lang="en-AU" sz="3200"/>
          </a:p>
        </p:txBody>
      </p:sp>
      <p:sp>
        <p:nvSpPr>
          <p:cNvPr id="3" name="Subtitle 2"/>
          <p:cNvSpPr>
            <a:spLocks noGrp="1"/>
          </p:cNvSpPr>
          <p:nvPr>
            <p:ph type="subTitle" idx="1"/>
          </p:nvPr>
        </p:nvSpPr>
        <p:spPr>
          <a:xfrm>
            <a:off x="6023992" y="3357414"/>
            <a:ext cx="4618562" cy="1655762"/>
          </a:xfrm>
        </p:spPr>
        <p:txBody>
          <a:bodyPr>
            <a:normAutofit fontScale="92500" lnSpcReduction="20000"/>
          </a:bodyPr>
          <a:lstStyle/>
          <a:p>
            <a:r>
              <a:rPr lang="en-US" sz="2800" b="1">
                <a:latin typeface="Arial Narrow" charset="0"/>
                <a:cs typeface="Arial Narrow" charset="0"/>
              </a:rPr>
              <a:t>Professor Peter R Ebeling AO</a:t>
            </a:r>
          </a:p>
          <a:p>
            <a:endParaRPr lang="en-US" sz="1600" b="1">
              <a:latin typeface="Arial Narrow" charset="0"/>
              <a:cs typeface="Arial Narrow" charset="0"/>
            </a:endParaRPr>
          </a:p>
          <a:p>
            <a:r>
              <a:rPr lang="en-US" b="1">
                <a:latin typeface="Arial Narrow" charset="0"/>
                <a:cs typeface="Arial Narrow" charset="0"/>
              </a:rPr>
              <a:t>Department of Medicine</a:t>
            </a:r>
          </a:p>
          <a:p>
            <a:r>
              <a:rPr lang="en-US" b="1">
                <a:latin typeface="Arial Narrow" charset="0"/>
                <a:cs typeface="Arial Narrow" charset="0"/>
              </a:rPr>
              <a:t>School of Clinical Sciences</a:t>
            </a:r>
          </a:p>
          <a:p>
            <a:r>
              <a:rPr lang="en-US" b="1">
                <a:latin typeface="Arial Narrow" charset="0"/>
                <a:cs typeface="Arial Narrow" charset="0"/>
              </a:rPr>
              <a:t>Melbourne, Australia</a:t>
            </a:r>
          </a:p>
          <a:p>
            <a:endParaRPr lang="en-AU"/>
          </a:p>
        </p:txBody>
      </p:sp>
      <p:sp>
        <p:nvSpPr>
          <p:cNvPr id="4" name="Text Placeholder 3"/>
          <p:cNvSpPr>
            <a:spLocks noGrp="1"/>
          </p:cNvSpPr>
          <p:nvPr>
            <p:ph type="body" sz="quarter" idx="10"/>
          </p:nvPr>
        </p:nvSpPr>
        <p:spPr>
          <a:xfrm>
            <a:off x="6086078" y="5111266"/>
            <a:ext cx="4618435" cy="405967"/>
          </a:xfrm>
        </p:spPr>
        <p:txBody>
          <a:bodyPr/>
          <a:lstStyle/>
          <a:p>
            <a:r>
              <a:rPr lang="en-AU"/>
              <a:t>3 August 2022</a:t>
            </a:r>
          </a:p>
        </p:txBody>
      </p:sp>
    </p:spTree>
    <p:extLst>
      <p:ext uri="{BB962C8B-B14F-4D97-AF65-F5344CB8AC3E}">
        <p14:creationId xmlns:p14="http://schemas.microsoft.com/office/powerpoint/2010/main" val="1422295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64063-E733-1D47-AB8F-7FE53990D031}"/>
              </a:ext>
            </a:extLst>
          </p:cNvPr>
          <p:cNvSpPr>
            <a:spLocks noGrp="1"/>
          </p:cNvSpPr>
          <p:nvPr>
            <p:ph type="title"/>
          </p:nvPr>
        </p:nvSpPr>
        <p:spPr/>
        <p:txBody>
          <a:bodyPr>
            <a:normAutofit/>
          </a:bodyPr>
          <a:lstStyle/>
          <a:p>
            <a:r>
              <a:rPr lang="en-US" sz="2800">
                <a:latin typeface="Arial Narrow" panose="020B0604020202020204" pitchFamily="34" charset="0"/>
                <a:cs typeface="Arial Narrow" panose="020B0604020202020204" pitchFamily="34" charset="0"/>
              </a:rPr>
              <a:t>Disclosures</a:t>
            </a:r>
          </a:p>
        </p:txBody>
      </p:sp>
      <p:sp>
        <p:nvSpPr>
          <p:cNvPr id="3" name="Content Placeholder 2">
            <a:extLst>
              <a:ext uri="{FF2B5EF4-FFF2-40B4-BE49-F238E27FC236}">
                <a16:creationId xmlns:a16="http://schemas.microsoft.com/office/drawing/2014/main" id="{44DC39A4-8F45-CF4F-BAA7-BC5EA61E9F33}"/>
              </a:ext>
            </a:extLst>
          </p:cNvPr>
          <p:cNvSpPr>
            <a:spLocks noGrp="1"/>
          </p:cNvSpPr>
          <p:nvPr>
            <p:ph sz="half" idx="1"/>
          </p:nvPr>
        </p:nvSpPr>
        <p:spPr>
          <a:xfrm>
            <a:off x="1981200" y="2060848"/>
            <a:ext cx="8319621" cy="3349868"/>
          </a:xfrm>
        </p:spPr>
        <p:txBody>
          <a:bodyPr>
            <a:normAutofit/>
          </a:bodyPr>
          <a:lstStyle/>
          <a:p>
            <a:pPr marL="285750" indent="-285750">
              <a:buClr>
                <a:schemeClr val="accent4"/>
              </a:buClr>
              <a:buFont typeface="Arial" panose="020B0604020202020204" pitchFamily="34" charset="0"/>
              <a:buChar char="•"/>
            </a:pPr>
            <a:r>
              <a:rPr lang="en-US">
                <a:latin typeface="Calibri"/>
                <a:cs typeface="Calibri"/>
              </a:rPr>
              <a:t>Departmental research funding from Alexion, Sanofi and Amgen</a:t>
            </a:r>
            <a:br>
              <a:rPr lang="en-US">
                <a:latin typeface="Calibri"/>
                <a:cs typeface="Calibri"/>
              </a:rPr>
            </a:br>
            <a:endParaRPr lang="en-US">
              <a:latin typeface="Calibri"/>
              <a:cs typeface="Calibri"/>
            </a:endParaRPr>
          </a:p>
          <a:p>
            <a:pPr marL="285750" indent="-285750">
              <a:buClr>
                <a:schemeClr val="accent4"/>
              </a:buClr>
              <a:buFont typeface="Arial" panose="020B0604020202020204" pitchFamily="34" charset="0"/>
              <a:buChar char="•"/>
            </a:pPr>
            <a:r>
              <a:rPr lang="en-US">
                <a:latin typeface="Calibri"/>
                <a:cs typeface="Calibri"/>
              </a:rPr>
              <a:t>Honoraria from Amgen</a:t>
            </a:r>
          </a:p>
          <a:p>
            <a:pPr marL="0" indent="0">
              <a:buClr>
                <a:schemeClr val="accent4"/>
              </a:buClr>
              <a:buNone/>
            </a:pPr>
            <a:endParaRPr lang="en-US">
              <a:latin typeface="Calibri"/>
              <a:cs typeface="Calibri"/>
            </a:endParaRPr>
          </a:p>
          <a:p>
            <a:pPr marL="285750" indent="-285750">
              <a:buClr>
                <a:schemeClr val="accent4"/>
              </a:buClr>
              <a:buFont typeface="Arial" panose="020B0604020202020204" pitchFamily="34" charset="0"/>
              <a:buChar char="•"/>
            </a:pPr>
            <a:r>
              <a:rPr lang="en-US">
                <a:latin typeface="Calibri"/>
                <a:cs typeface="Calibri"/>
              </a:rPr>
              <a:t>Honoraria from Kyowa Kirin Australia</a:t>
            </a:r>
          </a:p>
        </p:txBody>
      </p:sp>
    </p:spTree>
    <p:extLst>
      <p:ext uri="{BB962C8B-B14F-4D97-AF65-F5344CB8AC3E}">
        <p14:creationId xmlns:p14="http://schemas.microsoft.com/office/powerpoint/2010/main" val="1873119690"/>
      </p:ext>
    </p:extLst>
  </p:cSld>
  <p:clrMapOvr>
    <a:masterClrMapping/>
  </p:clrMapOvr>
</p:sld>
</file>

<file path=ppt/theme/theme1.xml><?xml version="1.0" encoding="utf-8"?>
<a:theme xmlns:a="http://schemas.openxmlformats.org/drawingml/2006/main" name="Cover and Dividers">
  <a:themeElements>
    <a:clrScheme name="Custom 4">
      <a:dk1>
        <a:srgbClr val="191349"/>
      </a:dk1>
      <a:lt1>
        <a:srgbClr val="FFFFFF"/>
      </a:lt1>
      <a:dk2>
        <a:srgbClr val="191349"/>
      </a:dk2>
      <a:lt2>
        <a:srgbClr val="FFFFFF"/>
      </a:lt2>
      <a:accent1>
        <a:srgbClr val="00B5DB"/>
      </a:accent1>
      <a:accent2>
        <a:srgbClr val="135685"/>
      </a:accent2>
      <a:accent3>
        <a:srgbClr val="1A1449"/>
      </a:accent3>
      <a:accent4>
        <a:srgbClr val="A3A1B6"/>
      </a:accent4>
      <a:accent5>
        <a:srgbClr val="535446"/>
      </a:accent5>
      <a:accent6>
        <a:srgbClr val="99E1F1"/>
      </a:accent6>
      <a:hlink>
        <a:srgbClr val="125685"/>
      </a:hlink>
      <a:folHlink>
        <a:srgbClr val="A2A0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400" dirty="0" smtClean="0">
            <a:latin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chorCtr="0">
        <a:normAutofit/>
      </a:bodyPr>
      <a:lstStyle>
        <a:defPPr marL="285750" indent="-285750" algn="l">
          <a:buClr>
            <a:schemeClr val="accent1"/>
          </a:buClr>
          <a:buFont typeface="Arial" panose="020B0604020202020204" pitchFamily="34" charset="0"/>
          <a:buChar char="•"/>
          <a:defRPr sz="2400" dirty="0" smtClean="0">
            <a:solidFill>
              <a:schemeClr val="accent5"/>
            </a:solidFill>
          </a:defRPr>
        </a:defPPr>
      </a:lstStyle>
    </a:txDef>
  </a:objectDefaults>
  <a:extraClrSchemeLst/>
  <a:extLst>
    <a:ext uri="{05A4C25C-085E-4340-85A3-A5531E510DB2}">
      <thm15:themeFamily xmlns:thm15="http://schemas.microsoft.com/office/thememl/2012/main" name="CRYSVITA_MASTER PPT_16.9_FINAL.potx" id="{7FA3E7B7-16C9-48D6-B485-89C52D5911D1}" vid="{39484703-0D3B-4140-B380-BB7916BD82A0}"/>
    </a:ext>
  </a:extLst>
</a:theme>
</file>

<file path=ppt/theme/theme2.xml><?xml version="1.0" encoding="utf-8"?>
<a:theme xmlns:a="http://schemas.openxmlformats.org/drawingml/2006/main" name="Content_Graphs and Tables">
  <a:themeElements>
    <a:clrScheme name="Custom 6">
      <a:dk1>
        <a:srgbClr val="191349"/>
      </a:dk1>
      <a:lt1>
        <a:srgbClr val="FFFFFF"/>
      </a:lt1>
      <a:dk2>
        <a:srgbClr val="191349"/>
      </a:dk2>
      <a:lt2>
        <a:srgbClr val="FFFFFF"/>
      </a:lt2>
      <a:accent1>
        <a:srgbClr val="5B5987"/>
      </a:accent1>
      <a:accent2>
        <a:srgbClr val="8F8D83"/>
      </a:accent2>
      <a:accent3>
        <a:srgbClr val="00B5DB"/>
      </a:accent3>
      <a:accent4>
        <a:srgbClr val="1A1449"/>
      </a:accent4>
      <a:accent5>
        <a:srgbClr val="535345"/>
      </a:accent5>
      <a:accent6>
        <a:srgbClr val="135685"/>
      </a:accent6>
      <a:hlink>
        <a:srgbClr val="00B4DA"/>
      </a:hlink>
      <a:folHlink>
        <a:srgbClr val="A2A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2000" b="1"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3"/>
        </a:lnRef>
        <a:fillRef idx="0">
          <a:schemeClr val="accent3"/>
        </a:fillRef>
        <a:effectRef idx="0">
          <a:schemeClr val="accent3"/>
        </a:effectRef>
        <a:fontRef idx="minor">
          <a:schemeClr val="tx1"/>
        </a:fontRef>
      </a:style>
    </a:lnDef>
    <a:txDef>
      <a:spPr/>
      <a:bodyPr vert="horz" wrap="square" lIns="0" tIns="0" rIns="0" bIns="0" rtlCol="0" anchor="t" anchorCtr="0">
        <a:noAutofit/>
      </a:bodyPr>
      <a:lstStyle>
        <a:defPPr algn="l">
          <a:spcBef>
            <a:spcPts val="1000"/>
          </a:spcBef>
          <a:spcAft>
            <a:spcPts val="600"/>
          </a:spcAft>
          <a:buClr>
            <a:srgbClr val="00B5DB"/>
          </a:buClr>
          <a:defRPr sz="2000" dirty="0">
            <a:solidFill>
              <a:srgbClr val="535345"/>
            </a:solidFill>
          </a:defRPr>
        </a:defPPr>
      </a:lstStyle>
    </a:txDef>
  </a:objectDefaults>
  <a:extraClrSchemeLst/>
  <a:extLst>
    <a:ext uri="{05A4C25C-085E-4340-85A3-A5531E510DB2}">
      <thm15:themeFamily xmlns:thm15="http://schemas.microsoft.com/office/thememl/2012/main" name="CRYSVITA_MASTER PPT_16.9_FINAL.potx" id="{7FA3E7B7-16C9-48D6-B485-89C52D5911D1}" vid="{99FDC525-6C1F-4C4D-801E-5DE927D049C1}"/>
    </a:ext>
  </a:extLst>
</a:theme>
</file>

<file path=ppt/theme/theme3.xml><?xml version="1.0" encoding="utf-8"?>
<a:theme xmlns:a="http://schemas.openxmlformats.org/drawingml/2006/main" name="University of Queensland">
  <a:themeElements>
    <a:clrScheme name="UQ">
      <a:dk1>
        <a:sysClr val="windowText" lastClr="000000"/>
      </a:dk1>
      <a:lt1>
        <a:sysClr val="window" lastClr="FFFFFF"/>
      </a:lt1>
      <a:dk2>
        <a:srgbClr val="44546A"/>
      </a:dk2>
      <a:lt2>
        <a:srgbClr val="E7E6E6"/>
      </a:lt2>
      <a:accent1>
        <a:srgbClr val="51247A"/>
      </a:accent1>
      <a:accent2>
        <a:srgbClr val="E62645"/>
      </a:accent2>
      <a:accent3>
        <a:srgbClr val="00A2C7"/>
      </a:accent3>
      <a:accent4>
        <a:srgbClr val="EB602B"/>
      </a:accent4>
      <a:accent5>
        <a:srgbClr val="4085C6"/>
      </a:accent5>
      <a:accent6>
        <a:srgbClr val="2EA836"/>
      </a:accent6>
      <a:hlink>
        <a:srgbClr val="51247A"/>
      </a:hlink>
      <a:folHlink>
        <a:srgbClr val="51247A"/>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Q PowerPoint Template v4.potx" id="{EB40B91F-2F7C-4628-893D-3539496D6C6A}" vid="{691CE4A2-4C6F-4895-A94C-37E246F52C8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10 yrs retention" ma:contentTypeID="0x010100530BB550CA45C543B9870186A4C39068003169D8FFA50A334799477E4E1763EF6D" ma:contentTypeVersion="24" ma:contentTypeDescription="" ma:contentTypeScope="" ma:versionID="cc5533cbcaf5e703bbf00bc420f68b34">
  <xsd:schema xmlns:xsd="http://www.w3.org/2001/XMLSchema" xmlns:xs="http://www.w3.org/2001/XMLSchema" xmlns:p="http://schemas.microsoft.com/office/2006/metadata/properties" xmlns:ns1="http://schemas.microsoft.com/sharepoint/v3" xmlns:ns2="8525c89f-aec8-42f2-801f-9d7367e0d82f" xmlns:ns3="31f0322b-a47d-4c97-992a-02623565a312" targetNamespace="http://schemas.microsoft.com/office/2006/metadata/properties" ma:root="true" ma:fieldsID="b72110501733e99c70abc6a08a77e685" ns1:_="" ns2:_="" ns3:_="">
    <xsd:import namespace="http://schemas.microsoft.com/sharepoint/v3"/>
    <xsd:import namespace="8525c89f-aec8-42f2-801f-9d7367e0d82f"/>
    <xsd:import namespace="31f0322b-a47d-4c97-992a-02623565a312"/>
    <xsd:element name="properties">
      <xsd:complexType>
        <xsd:sequence>
          <xsd:element name="documentManagement">
            <xsd:complexType>
              <xsd:all>
                <xsd:element ref="ns2:ClassificationLevel"/>
                <xsd:element ref="ns2:Remarks" minOccurs="0"/>
                <xsd:element ref="ns1:_dlc_Exempt" minOccurs="0"/>
                <xsd:element ref="ns1:_dlc_ExpireDateSaved" minOccurs="0"/>
                <xsd:element ref="ns1:_dlc_ExpireDate"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_Flow_Signoff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hidden="true" ma:internalName="_dlc_Exempt" ma:readOnly="true">
      <xsd:simpleType>
        <xsd:restriction base="dms:Unknown"/>
      </xsd:simpleType>
    </xsd:element>
    <xsd:element name="_dlc_ExpireDateSaved" ma:index="11" nillable="true" ma:displayName="Original Expiration Date" ma:hidden="true" ma:internalName="_dlc_ExpireDateSaved" ma:readOnly="true">
      <xsd:simpleType>
        <xsd:restriction base="dms:DateTime"/>
      </xsd:simpleType>
    </xsd:element>
    <xsd:element name="_dlc_ExpireDate" ma:index="12"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525c89f-aec8-42f2-801f-9d7367e0d82f" elementFormDefault="qualified">
    <xsd:import namespace="http://schemas.microsoft.com/office/2006/documentManagement/types"/>
    <xsd:import namespace="http://schemas.microsoft.com/office/infopath/2007/PartnerControls"/>
    <xsd:element name="ClassificationLevel" ma:index="8" ma:displayName="Classification Level" ma:default="Confidential" ma:format="RadioButtons" ma:internalName="ClassificationLevel">
      <xsd:simpleType>
        <xsd:restriction base="dms:Choice">
          <xsd:enumeration value="Secret"/>
          <xsd:enumeration value="Strictly Confidential"/>
          <xsd:enumeration value="Confidential"/>
          <xsd:enumeration value="Public"/>
        </xsd:restriction>
      </xsd:simpleType>
    </xsd:element>
    <xsd:element name="Remarks" ma:index="9" nillable="true" ma:displayName="Remarks" ma:internalName="Remarks">
      <xsd:simpleType>
        <xsd:restriction base="dms:Text">
          <xsd:maxLength value="255"/>
        </xsd:restrictio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6b205c53-674f-433e-b8d9-476ac9798cbe}" ma:internalName="TaxCatchAll" ma:showField="CatchAllData" ma:web="8525c89f-aec8-42f2-801f-9d7367e0d8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1f0322b-a47d-4c97-992a-02623565a312"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internalName="MediaServiceAutoTags"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_Flow_SignoffStatus" ma:index="25" nillable="true" ma:displayName="Sign-off status" ma:internalName="Sign_x002d_off_x0020_status">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cc78fdf1-220b-410e-9ee7-df7be649ee1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10 yrs retention</p:Name>
  <p:Description/>
  <p:Statement/>
  <p:PolicyItems>
    <p:PolicyItem featureId="Microsoft.Office.RecordsManagement.PolicyFeatures.Expiration" staticId="0x010100530BB550CA45C543B9870186A4C39068|-1366636739" UniqueId="3168aff9-78a8-460b-a534-ae1635a123c2">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10</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3.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ClassificationLevel xmlns="8525c89f-aec8-42f2-801f-9d7367e0d82f">Confidential</ClassificationLevel>
    <_Flow_SignoffStatus xmlns="31f0322b-a47d-4c97-992a-02623565a312" xsi:nil="true"/>
    <Remarks xmlns="8525c89f-aec8-42f2-801f-9d7367e0d82f" xsi:nil="true"/>
    <_dlc_ExpireDate xmlns="http://schemas.microsoft.com/sharepoint/v3">2032-10-19T00:35:36+00:00</_dlc_ExpireDate>
    <_dlc_ExpireDateSaved xmlns="http://schemas.microsoft.com/sharepoint/v3" xsi:nil="true"/>
    <TaxCatchAll xmlns="8525c89f-aec8-42f2-801f-9d7367e0d82f" xsi:nil="true"/>
    <lcf76f155ced4ddcb4097134ff3c332f xmlns="31f0322b-a47d-4c97-992a-02623565a3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0E11CB-9EA6-4DE6-B77B-3DB5136D680D}">
  <ds:schemaRefs>
    <ds:schemaRef ds:uri="31f0322b-a47d-4c97-992a-02623565a312"/>
    <ds:schemaRef ds:uri="8525c89f-aec8-42f2-801f-9d7367e0d8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D89E82-CB4D-4150-ADA7-4BD9BACE3E51}">
  <ds:schemaRefs>
    <ds:schemaRef ds:uri="office.server.policy"/>
  </ds:schemaRefs>
</ds:datastoreItem>
</file>

<file path=customXml/itemProps3.xml><?xml version="1.0" encoding="utf-8"?>
<ds:datastoreItem xmlns:ds="http://schemas.openxmlformats.org/officeDocument/2006/customXml" ds:itemID="{015CFA84-00FF-4935-A640-71F950915E19}">
  <ds:schemaRefs>
    <ds:schemaRef ds:uri="http://schemas.microsoft.com/sharepoint/events"/>
  </ds:schemaRefs>
</ds:datastoreItem>
</file>

<file path=customXml/itemProps4.xml><?xml version="1.0" encoding="utf-8"?>
<ds:datastoreItem xmlns:ds="http://schemas.openxmlformats.org/officeDocument/2006/customXml" ds:itemID="{DEBC8075-EDE4-487C-9428-7CA5B83A047D}">
  <ds:schemaRefs>
    <ds:schemaRef ds:uri="http://schemas.microsoft.com/sharepoint/v3/contenttype/forms"/>
  </ds:schemaRefs>
</ds:datastoreItem>
</file>

<file path=customXml/itemProps5.xml><?xml version="1.0" encoding="utf-8"?>
<ds:datastoreItem xmlns:ds="http://schemas.openxmlformats.org/officeDocument/2006/customXml" ds:itemID="{A6D61465-B55E-45BE-A47F-684422D8BCB3}">
  <ds:schemaRefs>
    <ds:schemaRef ds:uri="31f0322b-a47d-4c97-992a-02623565a312"/>
    <ds:schemaRef ds:uri="8525c89f-aec8-42f2-801f-9d7367e0d8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73</Slides>
  <Notes>14</Notes>
  <HiddenSlides>1</HiddenSlides>
  <ScaleCrop>false</ScaleCrop>
  <HeadingPairs>
    <vt:vector size="4" baseType="variant">
      <vt:variant>
        <vt:lpstr>Theme</vt:lpstr>
      </vt:variant>
      <vt:variant>
        <vt:i4>4</vt:i4>
      </vt:variant>
      <vt:variant>
        <vt:lpstr>Slide Titles</vt:lpstr>
      </vt:variant>
      <vt:variant>
        <vt:i4>73</vt:i4>
      </vt:variant>
    </vt:vector>
  </HeadingPairs>
  <TitlesOfParts>
    <vt:vector size="77" baseType="lpstr">
      <vt:lpstr>Cover and Dividers</vt:lpstr>
      <vt:lpstr>Content_Graphs and Tables</vt:lpstr>
      <vt:lpstr>University of Queensland</vt:lpstr>
      <vt:lpstr>Office Theme</vt:lpstr>
      <vt:lpstr>Introducing a new era in the management of XLH1   ANZBMS-MEPSA-ANZORS 2022 Kyowa Kirin Australia Lunchtime Symposium Wednesday 3rd August</vt:lpstr>
      <vt:lpstr>DISCLAIMER</vt:lpstr>
      <vt:lpstr>General speaker disclaimer</vt:lpstr>
      <vt:lpstr>Agenda</vt:lpstr>
      <vt:lpstr>Disclosures</vt:lpstr>
      <vt:lpstr>Welcome</vt:lpstr>
      <vt:lpstr>Introducing the Chair</vt:lpstr>
      <vt:lpstr>FGF23 – a complex hormone involved in multiple disorders</vt:lpstr>
      <vt:lpstr>Disclosures</vt:lpstr>
      <vt:lpstr>Elevated FGF-23 Levels May Be Primary or Secondary</vt:lpstr>
      <vt:lpstr>PowerPoint Presentation</vt:lpstr>
      <vt:lpstr>Agenda</vt:lpstr>
      <vt:lpstr>Introducing…</vt:lpstr>
      <vt:lpstr>XLH: Looking Back, Looking Forward </vt:lpstr>
      <vt:lpstr>General speaker disclaimer</vt:lpstr>
      <vt:lpstr>Disclosures</vt:lpstr>
      <vt:lpstr>Outline</vt:lpstr>
      <vt:lpstr>X-Linked Hypophosphataemia</vt:lpstr>
      <vt:lpstr>PowerPoint Presentation</vt:lpstr>
      <vt:lpstr>Clinical Features of XLH</vt:lpstr>
      <vt:lpstr>Clinical Features of XLH</vt:lpstr>
      <vt:lpstr>Clinical Features of XLH</vt:lpstr>
      <vt:lpstr>X-linked Hypophosphataemia (XLH)</vt:lpstr>
      <vt:lpstr>X-linked Hypophosphataemia (XLH)</vt:lpstr>
      <vt:lpstr>Gene Therapy in XLH</vt:lpstr>
      <vt:lpstr>The Safety and Efficacy of  CRYSVITA® in Paediatrics </vt:lpstr>
      <vt:lpstr>Phase 3 Study of Burosumab in Children</vt:lpstr>
      <vt:lpstr>Case of X-linked Hypophosphataemic Rickets</vt:lpstr>
      <vt:lpstr>PowerPoint Presentation</vt:lpstr>
      <vt:lpstr>Investigations </vt:lpstr>
      <vt:lpstr>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 Pain and Quality of Life (&gt;5 year olds; n=35)</vt:lpstr>
      <vt:lpstr>PowerPoint Presentation</vt:lpstr>
      <vt:lpstr>Burosumab’s Safety Profile Was Similar to that of Previous Burosumab Paediatric Trials, With Most Adverse Events (AEs) Mild to Moderate in Severity</vt:lpstr>
      <vt:lpstr>Longer Term Follow-up of Children Treated with Burosumab</vt:lpstr>
      <vt:lpstr>PowerPoint Presentation</vt:lpstr>
      <vt:lpstr>PowerPoint Presentation</vt:lpstr>
      <vt:lpstr>PowerPoint Presentation</vt:lpstr>
      <vt:lpstr>Interdisciplinary Team</vt:lpstr>
      <vt:lpstr>Conclusions of CRYSVITA® in Paediatric XLH</vt:lpstr>
      <vt:lpstr>Acknowledgements</vt:lpstr>
      <vt:lpstr>PowerPoint Presentation</vt:lpstr>
      <vt:lpstr>Agenda</vt:lpstr>
      <vt:lpstr>Introducing…</vt:lpstr>
      <vt:lpstr>The safety and efficacy of CRYSVITA® in adults </vt:lpstr>
      <vt:lpstr>General speaker disclaimer</vt:lpstr>
      <vt:lpstr>Disclosures</vt:lpstr>
      <vt:lpstr>Case – Mr A (32yo)</vt:lpstr>
      <vt:lpstr>Investigations on conventional therapy</vt:lpstr>
      <vt:lpstr>Phase III study UX023-CL303 ‒ Study design</vt:lpstr>
      <vt:lpstr>Phosphate homeostasis on Crysvita®</vt:lpstr>
      <vt:lpstr>Fracture healing on Crysvita®</vt:lpstr>
      <vt:lpstr>Sustained improvements in stiffness, physical function and pain on Crysvita®</vt:lpstr>
      <vt:lpstr>Improvement in bone quality and enhanced bone mineralization on Crysvita®</vt:lpstr>
      <vt:lpstr>Safety results - 24 wks treatment</vt:lpstr>
      <vt:lpstr>Crysvita® is well tolerated and has an acceptable safety profile up to 48 weeks in adults with XLH</vt:lpstr>
      <vt:lpstr>Safety results</vt:lpstr>
      <vt:lpstr>Summary and conclusions</vt:lpstr>
      <vt:lpstr>Agenda</vt:lpstr>
      <vt:lpstr>Panel Discussion  The practical use of CRYSVITA® in Australia</vt:lpstr>
      <vt:lpstr>Thank you</vt:lpstr>
      <vt:lpstr>CRYSVITA® Minimum Product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Crysvita® Brand Team Meeting</dc:title>
  <dc:creator>Anthony Earp</dc:creator>
  <cp:revision>1</cp:revision>
  <dcterms:created xsi:type="dcterms:W3CDTF">2021-01-19T23:29:12Z</dcterms:created>
  <dcterms:modified xsi:type="dcterms:W3CDTF">2022-10-19T00:35:34Z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0x010100530BB550CA45C543B9870186A4C39068|-1366636739</vt:lpwstr>
  </property>
  <property fmtid="{D5CDD505-2E9C-101B-9397-08002B2CF9AE}" pid="3" name="ContentTypeId">
    <vt:lpwstr>0x010100530BB550CA45C543B9870186A4C39068003169D8FFA50A334799477E4E1763EF6D</vt:lpwstr>
  </property>
  <property fmtid="{D5CDD505-2E9C-101B-9397-08002B2CF9AE}" pid="4" name="ItemRetentionFormula">
    <vt:lpwstr>&lt;formula id="Microsoft.Office.RecordsManagement.PolicyFeatures.Expiration.Formula.BuiltIn"&gt;&lt;number&gt;10&lt;/number&gt;&lt;property&gt;Modified&lt;/property&gt;&lt;propertyId&gt;28cf69c5-fa48-462a-b5cd-27b6f9d2bd5f&lt;/propertyId&gt;&lt;period&gt;years&lt;/period&gt;&lt;/formula&gt;</vt:lpwstr>
  </property>
  <property fmtid="{D5CDD505-2E9C-101B-9397-08002B2CF9AE}" pid="5" name="MediaServiceImageTags">
    <vt:lpwstr/>
  </property>
</Properties>
</file>